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3"/>
  </p:notesMasterIdLst>
  <p:handoutMasterIdLst>
    <p:handoutMasterId r:id="rId14"/>
  </p:handoutMasterIdLst>
  <p:sldIdLst>
    <p:sldId id="256" r:id="rId3"/>
    <p:sldId id="257" r:id="rId4"/>
    <p:sldId id="261" r:id="rId5"/>
    <p:sldId id="258" r:id="rId6"/>
    <p:sldId id="262" r:id="rId7"/>
    <p:sldId id="271" r:id="rId8"/>
    <p:sldId id="268" r:id="rId9"/>
    <p:sldId id="269" r:id="rId10"/>
    <p:sldId id="270" r:id="rId11"/>
    <p:sldId id="272"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274" autoAdjust="0"/>
  </p:normalViewPr>
  <p:slideViewPr>
    <p:cSldViewPr>
      <p:cViewPr varScale="1">
        <p:scale>
          <a:sx n="74" d="100"/>
          <a:sy n="74" d="100"/>
        </p:scale>
        <p:origin x="582" y="72"/>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6/24/2015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6/24/2015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6/24/2015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6/24/2015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6/24/2015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6/24/2015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6/24/2015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6/24/2015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6/24/2015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6/24/2015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6/24/2015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6/24/2015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6/24/2015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celestia.sourceforge.net/" TargetMode="External"/><Relationship Id="rId2" Type="http://schemas.openxmlformats.org/officeDocument/2006/relationships/hyperlink" Target="http://www.stellarium.org/"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education.ky.gov/comm/Documents/Science%20Connection%20April%202015.p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612" y="380999"/>
            <a:ext cx="11658600" cy="1381125"/>
          </a:xfrm>
        </p:spPr>
        <p:txBody>
          <a:bodyPr/>
          <a:lstStyle/>
          <a:p>
            <a:pPr algn="ctr"/>
            <a:r>
              <a:rPr lang="en-US" dirty="0" smtClean="0"/>
              <a:t>Earth’s Place in the Universe</a:t>
            </a:r>
            <a:br>
              <a:rPr lang="en-US" dirty="0" smtClean="0"/>
            </a:br>
            <a:r>
              <a:rPr lang="en-US" dirty="0" smtClean="0"/>
              <a:t>June 25, 2015</a:t>
            </a:r>
            <a:endParaRPr lang="en-US" dirty="0"/>
          </a:p>
        </p:txBody>
      </p:sp>
      <p:sp>
        <p:nvSpPr>
          <p:cNvPr id="3" name="Subtitle 2"/>
          <p:cNvSpPr>
            <a:spLocks noGrp="1"/>
          </p:cNvSpPr>
          <p:nvPr>
            <p:ph type="subTitle" idx="1"/>
          </p:nvPr>
        </p:nvSpPr>
        <p:spPr>
          <a:xfrm>
            <a:off x="1179512" y="4953000"/>
            <a:ext cx="9448800" cy="1524000"/>
          </a:xfrm>
        </p:spPr>
        <p:txBody>
          <a:bodyPr>
            <a:normAutofit/>
          </a:bodyPr>
          <a:lstStyle/>
          <a:p>
            <a:pPr algn="ctr"/>
            <a:r>
              <a:rPr lang="en-US" sz="2800" dirty="0" smtClean="0"/>
              <a:t>Dr</a:t>
            </a:r>
            <a:r>
              <a:rPr lang="en-US" sz="2800" dirty="0"/>
              <a:t>. Tom </a:t>
            </a:r>
            <a:r>
              <a:rPr lang="en-US" sz="2800" dirty="0" err="1"/>
              <a:t>Tretter</a:t>
            </a:r>
            <a:r>
              <a:rPr lang="en-US" sz="2800" dirty="0"/>
              <a:t>, University of Louisville</a:t>
            </a:r>
          </a:p>
          <a:p>
            <a:pPr algn="ctr"/>
            <a:r>
              <a:rPr lang="en-US" sz="2800" dirty="0" err="1"/>
              <a:t>Nikkol</a:t>
            </a:r>
            <a:r>
              <a:rPr lang="en-US" sz="2800" dirty="0"/>
              <a:t> Bauer, Henry County Schools</a:t>
            </a:r>
          </a:p>
          <a:p>
            <a:pPr algn="ctr"/>
            <a:r>
              <a:rPr lang="en-US" sz="2800" dirty="0"/>
              <a:t>Candi Rumsey, KDE/OVEC Science Instructional Specialist</a:t>
            </a:r>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0412" y="2286000"/>
            <a:ext cx="2857500" cy="2143125"/>
          </a:xfrm>
          <a:prstGeom prst="rect">
            <a:avLst/>
          </a:prstGeom>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a:t>
            </a:r>
            <a:endParaRPr lang="en-US" dirty="0"/>
          </a:p>
        </p:txBody>
      </p:sp>
      <p:sp>
        <p:nvSpPr>
          <p:cNvPr id="3" name="Subtitle 2"/>
          <p:cNvSpPr>
            <a:spLocks noGrp="1"/>
          </p:cNvSpPr>
          <p:nvPr>
            <p:ph type="subTitle" idx="1"/>
          </p:nvPr>
        </p:nvSpPr>
        <p:spPr/>
        <p:txBody>
          <a:bodyPr>
            <a:normAutofit/>
          </a:bodyPr>
          <a:lstStyle/>
          <a:p>
            <a:r>
              <a:rPr lang="en-US" sz="2800" dirty="0" smtClean="0"/>
              <a:t>Enjoy the rest of your day</a:t>
            </a:r>
            <a:endParaRPr lang="en-US" sz="2800" dirty="0"/>
          </a:p>
        </p:txBody>
      </p:sp>
    </p:spTree>
    <p:extLst>
      <p:ext uri="{BB962C8B-B14F-4D97-AF65-F5344CB8AC3E}">
        <p14:creationId xmlns:p14="http://schemas.microsoft.com/office/powerpoint/2010/main" val="4516263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838200"/>
            <a:ext cx="9143998" cy="1371600"/>
          </a:xfrm>
        </p:spPr>
        <p:txBody>
          <a:bodyPr>
            <a:noAutofit/>
          </a:bodyPr>
          <a:lstStyle/>
          <a:p>
            <a:pPr algn="ctr"/>
            <a:r>
              <a:rPr lang="en-US" b="1" dirty="0" smtClean="0"/>
              <a:t>Today's </a:t>
            </a:r>
            <a:r>
              <a:rPr lang="en-US" b="1" dirty="0"/>
              <a:t>Targets</a:t>
            </a:r>
            <a:br>
              <a:rPr lang="en-US" b="1" dirty="0"/>
            </a:br>
            <a:r>
              <a:rPr lang="en-US" b="1" i="1" dirty="0"/>
              <a:t>As a result of today's learning, I will:</a:t>
            </a:r>
            <a:r>
              <a:rPr lang="en-US" dirty="0"/>
              <a:t/>
            </a:r>
            <a:br>
              <a:rPr lang="en-US" dirty="0"/>
            </a:br>
            <a:r>
              <a:rPr lang="en-US" dirty="0"/>
              <a:t/>
            </a:r>
            <a:br>
              <a:rPr lang="en-US" dirty="0"/>
            </a:br>
            <a:endParaRPr lang="en-US" dirty="0"/>
          </a:p>
        </p:txBody>
      </p:sp>
      <p:sp>
        <p:nvSpPr>
          <p:cNvPr id="14" name="Content Placeholder 13"/>
          <p:cNvSpPr>
            <a:spLocks noGrp="1"/>
          </p:cNvSpPr>
          <p:nvPr>
            <p:ph idx="1"/>
          </p:nvPr>
        </p:nvSpPr>
        <p:spPr>
          <a:xfrm>
            <a:off x="1522414" y="2209800"/>
            <a:ext cx="9144000" cy="3962400"/>
          </a:xfrm>
        </p:spPr>
        <p:txBody>
          <a:bodyPr>
            <a:normAutofit/>
          </a:bodyPr>
          <a:lstStyle/>
          <a:p>
            <a:r>
              <a:rPr lang="en-US" sz="3200" dirty="0" smtClean="0"/>
              <a:t>Deepen my understanding of Earth and  the Solar </a:t>
            </a:r>
            <a:r>
              <a:rPr lang="en-US" sz="3200" dirty="0" smtClean="0"/>
              <a:t>S</a:t>
            </a:r>
            <a:r>
              <a:rPr lang="en-US" sz="3200" dirty="0" smtClean="0"/>
              <a:t>ystem </a:t>
            </a:r>
          </a:p>
          <a:p>
            <a:r>
              <a:rPr lang="en-US" sz="3200" dirty="0" smtClean="0"/>
              <a:t>Deepen my understanding of the 3-dimensional teaching/learning of NGSS</a:t>
            </a:r>
          </a:p>
          <a:p>
            <a:endParaRPr lang="en-US" sz="3200" dirty="0"/>
          </a:p>
          <a:p>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3812" y="4419600"/>
            <a:ext cx="3276600" cy="2438400"/>
          </a:xfrm>
          <a:prstGeom prst="rect">
            <a:avLst/>
          </a:prstGeom>
        </p:spPr>
      </p:pic>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Welcome and Good Morning</a:t>
            </a:r>
            <a:endParaRPr lang="en-US" sz="4400" dirty="0"/>
          </a:p>
        </p:txBody>
      </p:sp>
      <p:sp>
        <p:nvSpPr>
          <p:cNvPr id="4" name="TextBox 3"/>
          <p:cNvSpPr txBox="1"/>
          <p:nvPr/>
        </p:nvSpPr>
        <p:spPr>
          <a:xfrm>
            <a:off x="303212" y="1752600"/>
            <a:ext cx="10515600" cy="4967514"/>
          </a:xfrm>
          <a:prstGeom prst="rect">
            <a:avLst/>
          </a:prstGeom>
          <a:noFill/>
        </p:spPr>
        <p:txBody>
          <a:bodyPr wrap="square" rtlCol="0">
            <a:spAutoFit/>
          </a:bodyPr>
          <a:lstStyle/>
          <a:p>
            <a:pPr marL="457200" indent="-457200">
              <a:lnSpc>
                <a:spcPct val="90000"/>
              </a:lnSpc>
              <a:buFont typeface="Arial" panose="020B0604020202020204" pitchFamily="34" charset="0"/>
              <a:buChar char="•"/>
            </a:pPr>
            <a:r>
              <a:rPr lang="en-US" sz="3200" dirty="0" smtClean="0"/>
              <a:t>Welcome and Introduction</a:t>
            </a:r>
          </a:p>
          <a:p>
            <a:pPr marL="457200" indent="-457200">
              <a:lnSpc>
                <a:spcPct val="90000"/>
              </a:lnSpc>
              <a:buFont typeface="Arial" panose="020B0604020202020204" pitchFamily="34" charset="0"/>
              <a:buChar char="•"/>
            </a:pPr>
            <a:r>
              <a:rPr lang="en-US" sz="3200" dirty="0" smtClean="0"/>
              <a:t>Overview of </a:t>
            </a:r>
            <a:r>
              <a:rPr lang="en-US" sz="3200" dirty="0"/>
              <a:t> </a:t>
            </a:r>
            <a:r>
              <a:rPr lang="en-US" sz="3200" dirty="0" smtClean="0"/>
              <a:t>Instructional Task</a:t>
            </a:r>
          </a:p>
          <a:p>
            <a:pPr marL="457200" indent="-457200">
              <a:lnSpc>
                <a:spcPct val="90000"/>
              </a:lnSpc>
              <a:buFont typeface="Arial" panose="020B0604020202020204" pitchFamily="34" charset="0"/>
              <a:buChar char="•"/>
            </a:pPr>
            <a:r>
              <a:rPr lang="en-US" sz="3200" dirty="0" smtClean="0"/>
              <a:t>Resources</a:t>
            </a:r>
          </a:p>
          <a:p>
            <a:pPr marL="457200" indent="-457200">
              <a:lnSpc>
                <a:spcPct val="90000"/>
              </a:lnSpc>
              <a:buFont typeface="Arial" panose="020B0604020202020204" pitchFamily="34" charset="0"/>
              <a:buChar char="•"/>
            </a:pPr>
            <a:r>
              <a:rPr lang="en-US" sz="3200" dirty="0" smtClean="0"/>
              <a:t>Grade 1 Instructional tasks </a:t>
            </a:r>
          </a:p>
          <a:p>
            <a:pPr marL="457200" indent="-457200">
              <a:lnSpc>
                <a:spcPct val="90000"/>
              </a:lnSpc>
              <a:buFont typeface="Arial" panose="020B0604020202020204" pitchFamily="34" charset="0"/>
              <a:buChar char="•"/>
            </a:pPr>
            <a:r>
              <a:rPr lang="en-US" sz="3200" dirty="0" smtClean="0"/>
              <a:t>Earth based/</a:t>
            </a:r>
            <a:r>
              <a:rPr lang="en-US" sz="3200" dirty="0" smtClean="0"/>
              <a:t>Space based</a:t>
            </a:r>
          </a:p>
          <a:p>
            <a:pPr marL="457200" indent="-457200">
              <a:lnSpc>
                <a:spcPct val="90000"/>
              </a:lnSpc>
              <a:buFont typeface="Arial" panose="020B0604020202020204" pitchFamily="34" charset="0"/>
              <a:buChar char="•"/>
            </a:pPr>
            <a:r>
              <a:rPr lang="en-US" sz="3200" dirty="0" smtClean="0"/>
              <a:t>Planetarium</a:t>
            </a:r>
          </a:p>
          <a:p>
            <a:pPr marL="457200" indent="-457200">
              <a:lnSpc>
                <a:spcPct val="90000"/>
              </a:lnSpc>
              <a:buFont typeface="Arial" panose="020B0604020202020204" pitchFamily="34" charset="0"/>
              <a:buChar char="•"/>
            </a:pPr>
            <a:r>
              <a:rPr lang="en-US" sz="3200" dirty="0" smtClean="0"/>
              <a:t>Grade 5 Instructional tasks</a:t>
            </a:r>
          </a:p>
          <a:p>
            <a:pPr marL="457200" indent="-457200">
              <a:lnSpc>
                <a:spcPct val="90000"/>
              </a:lnSpc>
              <a:buFont typeface="Arial" panose="020B0604020202020204" pitchFamily="34" charset="0"/>
              <a:buChar char="•"/>
            </a:pPr>
            <a:r>
              <a:rPr lang="en-US" sz="3200" dirty="0" smtClean="0"/>
              <a:t>Earth/Space</a:t>
            </a:r>
          </a:p>
          <a:p>
            <a:pPr marL="457200" indent="-457200">
              <a:lnSpc>
                <a:spcPct val="90000"/>
              </a:lnSpc>
              <a:buFont typeface="Arial" panose="020B0604020202020204" pitchFamily="34" charset="0"/>
              <a:buChar char="•"/>
            </a:pPr>
            <a:r>
              <a:rPr lang="en-US" sz="3200" dirty="0" smtClean="0"/>
              <a:t>Middle school  instructional tasks </a:t>
            </a:r>
          </a:p>
          <a:p>
            <a:pPr marL="457200" indent="-457200">
              <a:lnSpc>
                <a:spcPct val="90000"/>
              </a:lnSpc>
              <a:buFont typeface="Arial" panose="020B0604020202020204" pitchFamily="34" charset="0"/>
              <a:buChar char="•"/>
            </a:pPr>
            <a:r>
              <a:rPr lang="en-US" sz="3200" dirty="0" smtClean="0"/>
              <a:t>Final thoughts</a:t>
            </a:r>
          </a:p>
          <a:p>
            <a:pPr marL="457200" indent="-457200">
              <a:lnSpc>
                <a:spcPct val="90000"/>
              </a:lnSpc>
              <a:buFont typeface="Arial" panose="020B0604020202020204" pitchFamily="34" charset="0"/>
              <a:buChar char="•"/>
            </a:pPr>
            <a:r>
              <a:rPr lang="en-US" sz="3200" dirty="0" smtClean="0"/>
              <a:t>Evaluation</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2612" y="2667000"/>
            <a:ext cx="3276600" cy="2438400"/>
          </a:xfrm>
          <a:prstGeom prst="rect">
            <a:avLst/>
          </a:prstGeom>
        </p:spPr>
      </p:pic>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1524000"/>
          </a:xfrm>
        </p:spPr>
        <p:txBody>
          <a:bodyPr/>
          <a:lstStyle/>
          <a:p>
            <a:r>
              <a:rPr lang="en-US" dirty="0" smtClean="0"/>
              <a:t> </a:t>
            </a:r>
            <a:endParaRPr lang="en-US" dirty="0"/>
          </a:p>
        </p:txBody>
      </p:sp>
      <p:sp>
        <p:nvSpPr>
          <p:cNvPr id="3" name="Text Placeholder 2"/>
          <p:cNvSpPr>
            <a:spLocks noGrp="1"/>
          </p:cNvSpPr>
          <p:nvPr>
            <p:ph type="body" idx="1"/>
          </p:nvPr>
        </p:nvSpPr>
        <p:spPr>
          <a:xfrm>
            <a:off x="1522413" y="990600"/>
            <a:ext cx="9143999" cy="3810000"/>
          </a:xfrm>
        </p:spPr>
        <p:txBody>
          <a:bodyPr>
            <a:normAutofit lnSpcReduction="10000"/>
          </a:bodyPr>
          <a:lstStyle/>
          <a:p>
            <a:r>
              <a:rPr lang="en-US" b="1" dirty="0" err="1"/>
              <a:t>Stellarium</a:t>
            </a:r>
            <a:r>
              <a:rPr lang="en-US" dirty="0"/>
              <a:t> (free) (Earth-based perspective)</a:t>
            </a:r>
          </a:p>
          <a:p>
            <a:r>
              <a:rPr lang="en-US" dirty="0">
                <a:hlinkClick r:id="rId2"/>
              </a:rPr>
              <a:t>http://www.stellarium.org</a:t>
            </a:r>
            <a:r>
              <a:rPr lang="en-US" dirty="0"/>
              <a:t> </a:t>
            </a:r>
          </a:p>
          <a:p>
            <a:r>
              <a:rPr lang="en-US" u="sng" dirty="0"/>
              <a:t> </a:t>
            </a:r>
            <a:endParaRPr lang="en-US" dirty="0"/>
          </a:p>
          <a:p>
            <a:r>
              <a:rPr lang="en-US" dirty="0"/>
              <a:t>Good for </a:t>
            </a:r>
            <a:r>
              <a:rPr lang="en-US" dirty="0" smtClean="0"/>
              <a:t> </a:t>
            </a:r>
            <a:r>
              <a:rPr lang="en-US" dirty="0"/>
              <a:t>Earth-based perspective. This software shows a realistic sky from any home coordinate (latitude, longitude) you enter. This is what you would see from Earth’s surface if you could have unobstructed sightlines.</a:t>
            </a:r>
          </a:p>
          <a:p>
            <a:r>
              <a:rPr lang="en-US" dirty="0"/>
              <a:t> </a:t>
            </a:r>
          </a:p>
          <a:p>
            <a:r>
              <a:rPr lang="en-US" dirty="0"/>
              <a:t>  </a:t>
            </a:r>
            <a:r>
              <a:rPr lang="en-US" b="1" dirty="0" err="1"/>
              <a:t>Celestia</a:t>
            </a:r>
            <a:r>
              <a:rPr lang="en-US" dirty="0"/>
              <a:t> (free) (space-based perspective)</a:t>
            </a:r>
          </a:p>
          <a:p>
            <a:r>
              <a:rPr lang="en-US" dirty="0">
                <a:hlinkClick r:id="rId3" tooltip="http://celestia.sourceforge.net/&#10;Ctrl+Click or tap to follow the link"/>
              </a:rPr>
              <a:t>http://celestia.sourceforge.net</a:t>
            </a:r>
            <a:r>
              <a:rPr lang="en-US" dirty="0"/>
              <a:t> </a:t>
            </a:r>
          </a:p>
          <a:p>
            <a:r>
              <a:rPr lang="en-US" dirty="0"/>
              <a:t> Good for space-based perspective, both within the solar system as well as ability to fly well beyond</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2912" y="4722628"/>
            <a:ext cx="2667000" cy="1984744"/>
          </a:xfrm>
          <a:prstGeom prst="rect">
            <a:avLst/>
          </a:prstGeom>
        </p:spPr>
      </p:pic>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9212" y="2286000"/>
            <a:ext cx="3886200" cy="1200329"/>
          </a:xfrm>
          <a:prstGeom prst="rect">
            <a:avLst/>
          </a:prstGeom>
          <a:noFill/>
        </p:spPr>
        <p:txBody>
          <a:bodyPr wrap="square" rtlCol="0">
            <a:spAutoFit/>
          </a:bodyPr>
          <a:lstStyle/>
          <a:p>
            <a:pPr>
              <a:lnSpc>
                <a:spcPct val="90000"/>
              </a:lnSpc>
            </a:pPr>
            <a:r>
              <a:rPr lang="en-US" sz="8000" dirty="0" smtClean="0">
                <a:latin typeface="Arial Rounded MT Bold" panose="020F0704030504030204" pitchFamily="34" charset="0"/>
              </a:rPr>
              <a:t>LUNCH</a:t>
            </a:r>
            <a:endParaRPr lang="en-US" sz="8000" dirty="0">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0212" y="1905000"/>
            <a:ext cx="4267200" cy="4419600"/>
          </a:xfrm>
          <a:prstGeom prst="rect">
            <a:avLst/>
          </a:prstGeom>
        </p:spPr>
      </p:pic>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800000" flipV="1">
            <a:off x="1036190" y="3131994"/>
            <a:ext cx="8410991" cy="1200329"/>
          </a:xfrm>
          <a:prstGeom prst="rect">
            <a:avLst/>
          </a:prstGeom>
        </p:spPr>
        <p:txBody>
          <a:bodyPr wrap="square">
            <a:spAutoFit/>
          </a:bodyPr>
          <a:lstStyle/>
          <a:p>
            <a:r>
              <a:rPr lang="en-US" sz="2400" dirty="0" smtClean="0">
                <a:hlinkClick r:id="rId2"/>
              </a:rPr>
              <a:t>http</a:t>
            </a:r>
            <a:r>
              <a:rPr lang="en-US" sz="2400" dirty="0">
                <a:hlinkClick r:id="rId2"/>
              </a:rPr>
              <a:t>://</a:t>
            </a:r>
            <a:r>
              <a:rPr lang="en-US" sz="2400" dirty="0" smtClean="0">
                <a:hlinkClick r:id="rId2"/>
              </a:rPr>
              <a:t>education.ky.gov/comm/Documents/Science%20Connection%20April%202015.pf</a:t>
            </a:r>
            <a:endParaRPr lang="en-US" sz="2400" dirty="0" smtClean="0"/>
          </a:p>
          <a:p>
            <a:endParaRPr lang="en-US" sz="2400" dirty="0"/>
          </a:p>
        </p:txBody>
      </p:sp>
      <p:sp>
        <p:nvSpPr>
          <p:cNvPr id="3" name="TextBox 2"/>
          <p:cNvSpPr txBox="1"/>
          <p:nvPr/>
        </p:nvSpPr>
        <p:spPr>
          <a:xfrm>
            <a:off x="684212" y="1066800"/>
            <a:ext cx="9829800" cy="1421928"/>
          </a:xfrm>
          <a:prstGeom prst="rect">
            <a:avLst/>
          </a:prstGeom>
          <a:noFill/>
        </p:spPr>
        <p:txBody>
          <a:bodyPr wrap="square" rtlCol="0">
            <a:spAutoFit/>
          </a:bodyPr>
          <a:lstStyle/>
          <a:p>
            <a:pPr>
              <a:lnSpc>
                <a:spcPct val="90000"/>
              </a:lnSpc>
            </a:pPr>
            <a:r>
              <a:rPr lang="en-US" sz="3200" dirty="0" smtClean="0"/>
              <a:t>Earth and the Solar System: Observations, Patterns, and </a:t>
            </a:r>
            <a:r>
              <a:rPr lang="en-US" sz="3200" dirty="0"/>
              <a:t>S</a:t>
            </a:r>
            <a:r>
              <a:rPr lang="en-US" sz="3200" dirty="0" smtClean="0"/>
              <a:t>cientific Modeling from Grade 1-Middle School  Dr. Thomas </a:t>
            </a:r>
            <a:r>
              <a:rPr lang="en-US" sz="3200" dirty="0" err="1" smtClean="0"/>
              <a:t>Tretter</a:t>
            </a:r>
            <a:r>
              <a:rPr lang="en-US" sz="3200" dirty="0" smtClean="0"/>
              <a:t>, KY Science Connection April 2015</a:t>
            </a:r>
            <a:endParaRPr lang="en-US" sz="3200" dirty="0"/>
          </a:p>
        </p:txBody>
      </p:sp>
    </p:spTree>
    <p:extLst>
      <p:ext uri="{BB962C8B-B14F-4D97-AF65-F5344CB8AC3E}">
        <p14:creationId xmlns:p14="http://schemas.microsoft.com/office/powerpoint/2010/main" val="26022111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9012" y="381000"/>
            <a:ext cx="9829800" cy="1015663"/>
          </a:xfrm>
          <a:prstGeom prst="rect">
            <a:avLst/>
          </a:prstGeom>
        </p:spPr>
        <p:txBody>
          <a:bodyPr wrap="square">
            <a:spAutoFit/>
          </a:bodyPr>
          <a:lstStyle/>
          <a:p>
            <a:r>
              <a:rPr lang="en-US" sz="2000" dirty="0">
                <a:latin typeface="Times New Roman" panose="02020603050405020304" pitchFamily="18" charset="0"/>
                <a:ea typeface="Calibri" panose="020F0502020204030204" pitchFamily="34" charset="0"/>
              </a:rPr>
              <a:t>. </a:t>
            </a:r>
            <a:r>
              <a:rPr lang="en-US" sz="2000" b="1" dirty="0">
                <a:latin typeface="Times New Roman" panose="02020603050405020304" pitchFamily="18" charset="0"/>
                <a:ea typeface="Calibri" panose="020F0502020204030204" pitchFamily="34" charset="0"/>
              </a:rPr>
              <a:t>Overview of Longitudinal development of Earth and the Solar System (ESS1B) from Earth and Space Perspectives (recommended instructional sequence numbers in parentheses</a:t>
            </a:r>
            <a:r>
              <a:rPr lang="en-US" b="1" dirty="0">
                <a:latin typeface="Times New Roman" panose="02020603050405020304" pitchFamily="18" charset="0"/>
                <a:ea typeface="Calibri" panose="020F0502020204030204" pitchFamily="34" charset="0"/>
              </a:rPr>
              <a:t>)</a:t>
            </a:r>
            <a:endParaRPr lang="en-US" dirty="0">
              <a:effectLst/>
              <a:latin typeface="Times New Roman" panose="02020603050405020304" pitchFamily="18" charset="0"/>
              <a:ea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88076461"/>
              </p:ext>
            </p:extLst>
          </p:nvPr>
        </p:nvGraphicFramePr>
        <p:xfrm>
          <a:off x="303209" y="1447800"/>
          <a:ext cx="11658602" cy="5257800"/>
        </p:xfrm>
        <a:graphic>
          <a:graphicData uri="http://schemas.openxmlformats.org/drawingml/2006/table">
            <a:tbl>
              <a:tblPr firstRow="1" firstCol="1" bandRow="1">
                <a:tableStyleId>{6E25E649-3F16-4E02-A733-19D2CDBF48F0}</a:tableStyleId>
              </a:tblPr>
              <a:tblGrid>
                <a:gridCol w="5829301"/>
                <a:gridCol w="5829301"/>
              </a:tblGrid>
              <a:tr h="309283">
                <a:tc>
                  <a:txBody>
                    <a:bodyPr/>
                    <a:lstStyle/>
                    <a:p>
                      <a:pPr marL="0" marR="0" algn="ctr">
                        <a:spcBef>
                          <a:spcPts val="0"/>
                        </a:spcBef>
                        <a:spcAft>
                          <a:spcPts val="0"/>
                        </a:spcAft>
                      </a:pPr>
                      <a:r>
                        <a:rPr lang="en-US" sz="2000" dirty="0">
                          <a:effectLst/>
                        </a:rPr>
                        <a:t>Earth-Based Perspective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2000" dirty="0">
                          <a:effectLst/>
                        </a:rPr>
                        <a:t>Space-Based Perspective</a:t>
                      </a:r>
                      <a:endParaRPr lang="en-US" sz="2000" dirty="0">
                        <a:effectLst/>
                        <a:latin typeface="Times New Roman" panose="02020603050405020304" pitchFamily="18" charset="0"/>
                        <a:ea typeface="Calibri" panose="020F0502020204030204" pitchFamily="34" charset="0"/>
                      </a:endParaRPr>
                    </a:p>
                  </a:txBody>
                  <a:tcPr marL="68580" marR="68580" marT="0" marB="0"/>
                </a:tc>
              </a:tr>
              <a:tr h="4948517">
                <a:tc>
                  <a:txBody>
                    <a:bodyPr/>
                    <a:lstStyle/>
                    <a:p>
                      <a:pPr marL="0" marR="0">
                        <a:spcBef>
                          <a:spcPts val="0"/>
                        </a:spcBef>
                        <a:spcAft>
                          <a:spcPts val="0"/>
                        </a:spcAft>
                      </a:pPr>
                      <a:r>
                        <a:rPr lang="en-US" sz="2000" dirty="0">
                          <a:effectLst/>
                        </a:rPr>
                        <a:t>Grade 1</a:t>
                      </a:r>
                    </a:p>
                    <a:p>
                      <a:pPr marL="0" marR="0">
                        <a:spcBef>
                          <a:spcPts val="0"/>
                        </a:spcBef>
                        <a:spcAft>
                          <a:spcPts val="0"/>
                        </a:spcAft>
                      </a:pPr>
                      <a:r>
                        <a:rPr lang="en-US" sz="2000" dirty="0">
                          <a:effectLst/>
                        </a:rPr>
                        <a:t>Grounded in observation (</a:t>
                      </a:r>
                      <a:r>
                        <a:rPr lang="en-US" sz="2000" u="sng" dirty="0">
                          <a:effectLst/>
                        </a:rPr>
                        <a:t>science practice</a:t>
                      </a:r>
                      <a:r>
                        <a:rPr lang="en-US" sz="2000" dirty="0">
                          <a:effectLst/>
                        </a:rPr>
                        <a:t>), predictability, patterns (</a:t>
                      </a:r>
                      <a:r>
                        <a:rPr lang="en-US" sz="2000" u="sng" dirty="0">
                          <a:effectLst/>
                        </a:rPr>
                        <a:t>cross-cutting</a:t>
                      </a:r>
                      <a:r>
                        <a:rPr lang="en-US" sz="2000" dirty="0">
                          <a:effectLst/>
                        </a:rPr>
                        <a:t>). Includes scientific modeling (</a:t>
                      </a:r>
                      <a:r>
                        <a:rPr lang="en-US" sz="2000" u="sng" dirty="0">
                          <a:effectLst/>
                        </a:rPr>
                        <a:t>science practice</a:t>
                      </a:r>
                      <a:r>
                        <a:rPr lang="en-US" sz="2000" dirty="0">
                          <a:effectLst/>
                        </a:rPr>
                        <a:t>)</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(1) East-to-West Movement of Sun, Moon, and Stars (daily pattern).</a:t>
                      </a:r>
                    </a:p>
                    <a:p>
                      <a:pPr marL="22860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(4) Sunrise/Sunset Times and Altitude Vary Regularly Over Year (annual pattern). This pattern leads to observations of the length of daylight changing predictably.</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2000" dirty="0">
                          <a:effectLst/>
                        </a:rPr>
                        <a:t>Grade 1</a:t>
                      </a:r>
                    </a:p>
                    <a:p>
                      <a:pPr marL="0" marR="0">
                        <a:spcBef>
                          <a:spcPts val="0"/>
                        </a:spcBef>
                        <a:spcAft>
                          <a:spcPts val="0"/>
                        </a:spcAft>
                      </a:pPr>
                      <a:r>
                        <a:rPr lang="en-US" sz="2000" dirty="0">
                          <a:effectLst/>
                        </a:rPr>
                        <a:t>These experiences are helpful to explore the cause/effect relationship (</a:t>
                      </a:r>
                      <a:r>
                        <a:rPr lang="en-US" sz="2000" u="sng" dirty="0">
                          <a:effectLst/>
                        </a:rPr>
                        <a:t>cross-cutting</a:t>
                      </a:r>
                      <a:r>
                        <a:rPr lang="en-US" sz="2000" dirty="0">
                          <a:effectLst/>
                        </a:rPr>
                        <a:t>) to explain Earth-based observations.</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(2) Day/Night. Half of Earth is in light, half in dark. See night lights from space.</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(3) Earth rotating – daylight comes to different parts of world.</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(5) Earth Orbiting the Sun (year)</a:t>
                      </a:r>
                    </a:p>
                    <a:p>
                      <a:pPr marL="0" marR="0">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21579714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6968092"/>
              </p:ext>
            </p:extLst>
          </p:nvPr>
        </p:nvGraphicFramePr>
        <p:xfrm>
          <a:off x="303212" y="685800"/>
          <a:ext cx="11811000" cy="7620000"/>
        </p:xfrm>
        <a:graphic>
          <a:graphicData uri="http://schemas.openxmlformats.org/drawingml/2006/table">
            <a:tbl>
              <a:tblPr firstRow="1" firstCol="1" bandRow="1">
                <a:tableStyleId>{6E25E649-3F16-4E02-A733-19D2CDBF48F0}</a:tableStyleId>
              </a:tblPr>
              <a:tblGrid>
                <a:gridCol w="5905500"/>
                <a:gridCol w="5905500"/>
              </a:tblGrid>
              <a:tr h="6553200">
                <a:tc>
                  <a:txBody>
                    <a:bodyPr/>
                    <a:lstStyle/>
                    <a:p>
                      <a:pPr marL="0" marR="0">
                        <a:spcBef>
                          <a:spcPts val="0"/>
                        </a:spcBef>
                        <a:spcAft>
                          <a:spcPts val="0"/>
                        </a:spcAft>
                      </a:pPr>
                      <a:r>
                        <a:rPr lang="en-US" sz="2000" dirty="0">
                          <a:effectLst/>
                        </a:rPr>
                        <a:t>Grade 5</a:t>
                      </a:r>
                    </a:p>
                    <a:p>
                      <a:pPr marL="0" marR="0">
                        <a:spcBef>
                          <a:spcPts val="0"/>
                        </a:spcBef>
                        <a:spcAft>
                          <a:spcPts val="0"/>
                        </a:spcAft>
                      </a:pPr>
                      <a:r>
                        <a:rPr lang="en-US" sz="2000" dirty="0">
                          <a:effectLst/>
                        </a:rPr>
                        <a:t>Can do much of the Grade 1 material at appropriate pace for older students to review/remind and to set context for Earth-based patterns. One core difference is that students at this age represent some of the observed patterns quantitatively and/or graphically.</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(1) Patterns in the Sky: East-West Movement and Shape of Moon (daily pattern)</a:t>
                      </a:r>
                    </a:p>
                    <a:p>
                      <a:pPr marL="22860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(3) Annual Patterns: Charting Length of Day, Altitude of Sun (annual pattern) Represent quantitatively or graphically these annual patterns</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(5) Constellations Visible at Different Times of Year. Document and graph rise time for specific constellations (e.g. Orion) over course of a year.</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55179" marR="55179" marT="0" marB="0"/>
                </a:tc>
                <a:tc>
                  <a:txBody>
                    <a:bodyPr/>
                    <a:lstStyle/>
                    <a:p>
                      <a:pPr marL="0" marR="0">
                        <a:spcBef>
                          <a:spcPts val="0"/>
                        </a:spcBef>
                        <a:spcAft>
                          <a:spcPts val="0"/>
                        </a:spcAft>
                      </a:pPr>
                      <a:r>
                        <a:rPr lang="en-US" sz="2000" dirty="0">
                          <a:effectLst/>
                        </a:rPr>
                        <a:t>Grade 5</a:t>
                      </a:r>
                    </a:p>
                    <a:p>
                      <a:pPr marL="0" marR="0">
                        <a:spcBef>
                          <a:spcPts val="0"/>
                        </a:spcBef>
                        <a:spcAft>
                          <a:spcPts val="0"/>
                        </a:spcAft>
                      </a:pPr>
                      <a:r>
                        <a:rPr lang="en-US" sz="2000" dirty="0">
                          <a:effectLst/>
                        </a:rPr>
                        <a:t>Emphasis on modeling (</a:t>
                      </a:r>
                      <a:r>
                        <a:rPr lang="en-US" sz="2000" u="sng" dirty="0">
                          <a:effectLst/>
                        </a:rPr>
                        <a:t>science practice</a:t>
                      </a:r>
                      <a:r>
                        <a:rPr lang="en-US" sz="2000" dirty="0">
                          <a:effectLst/>
                        </a:rPr>
                        <a:t>) dynamic interaction of Sun, Earth, Moon (rotation, revolution) to cause these patterns (</a:t>
                      </a:r>
                      <a:r>
                        <a:rPr lang="en-US" sz="2000" u="sng" dirty="0">
                          <a:effectLst/>
                        </a:rPr>
                        <a:t>cause and effect; cross-cutting</a:t>
                      </a:r>
                      <a:r>
                        <a:rPr lang="en-US" sz="2000" dirty="0">
                          <a:effectLst/>
                        </a:rPr>
                        <a:t>).</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(2) Earth Rotation Causes Movement Pattern in Sky. Identify the cause of the East-West movement seen from Earth’s surface. </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(4) Earth Orbital Period Causes Change in Daylight. Identify the cause of the annual pattern of longer days in summer, shorter in winter and make initial connections to seasonal pattern.</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(6) Constellations Patterns of Stars are Really 3-Dimensional. An optional extension whereby students fly in virtual spaceship well beyond the solar system to note that constellation patterns distort as we move out into the galaxy. Highlights that stars are really 3-D and our Earth perspective allows us to imagine they are 2-D for creating pictures.</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55179" marR="55179" marT="0" marB="0"/>
                </a:tc>
              </a:tr>
            </a:tbl>
          </a:graphicData>
        </a:graphic>
      </p:graphicFrame>
    </p:spTree>
    <p:extLst>
      <p:ext uri="{BB962C8B-B14F-4D97-AF65-F5344CB8AC3E}">
        <p14:creationId xmlns:p14="http://schemas.microsoft.com/office/powerpoint/2010/main" val="10287424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30581860"/>
              </p:ext>
            </p:extLst>
          </p:nvPr>
        </p:nvGraphicFramePr>
        <p:xfrm>
          <a:off x="150812" y="152400"/>
          <a:ext cx="12038013" cy="6400800"/>
        </p:xfrm>
        <a:graphic>
          <a:graphicData uri="http://schemas.openxmlformats.org/drawingml/2006/table">
            <a:tbl>
              <a:tblPr firstRow="1" firstCol="1" bandRow="1">
                <a:tableStyleId>{6E25E649-3F16-4E02-A733-19D2CDBF48F0}</a:tableStyleId>
              </a:tblPr>
              <a:tblGrid>
                <a:gridCol w="5860589"/>
                <a:gridCol w="6177424"/>
              </a:tblGrid>
              <a:tr h="6400800">
                <a:tc>
                  <a:txBody>
                    <a:bodyPr/>
                    <a:lstStyle/>
                    <a:p>
                      <a:pPr marL="0" marR="0">
                        <a:spcBef>
                          <a:spcPts val="0"/>
                        </a:spcBef>
                        <a:spcAft>
                          <a:spcPts val="0"/>
                        </a:spcAft>
                      </a:pPr>
                      <a:r>
                        <a:rPr lang="en-US" sz="2000" dirty="0">
                          <a:effectLst/>
                        </a:rPr>
                        <a:t>Middle School</a:t>
                      </a:r>
                    </a:p>
                    <a:p>
                      <a:pPr marL="0" marR="0">
                        <a:spcBef>
                          <a:spcPts val="0"/>
                        </a:spcBef>
                        <a:spcAft>
                          <a:spcPts val="0"/>
                        </a:spcAft>
                      </a:pPr>
                      <a:r>
                        <a:rPr lang="en-US" sz="2000" dirty="0">
                          <a:effectLst/>
                        </a:rPr>
                        <a:t>By middle schools, students can explore these phenomena more quantitatively (e.g. documenting moonrise and moonset as well as shapes; graphing length of day at several latitudes) and more thoroughly explore causes of observed phenomena.</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(1) Patterns in the Sky: Phases of the Moon and Eclipses (monthly pattern, including phenomena of eclipses)</a:t>
                      </a:r>
                    </a:p>
                    <a:p>
                      <a:pPr marL="22860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(3) Patterns in the Sky: Seasons (annual pattern)</a:t>
                      </a:r>
                    </a:p>
                    <a:p>
                      <a:pPr marL="0" marR="0">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2000" dirty="0">
                          <a:effectLst/>
                        </a:rPr>
                        <a:t>Middle School</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(2) Patterns in the Sky: Phases of the Moon from Space and Eclipses (monthly pattern, including phenomena of eclipses)</a:t>
                      </a:r>
                    </a:p>
                    <a:p>
                      <a:pPr marL="0" marR="0">
                        <a:spcBef>
                          <a:spcPts val="0"/>
                        </a:spcBef>
                        <a:spcAft>
                          <a:spcPts val="0"/>
                        </a:spcAft>
                      </a:pPr>
                      <a:r>
                        <a:rPr lang="en-US" sz="2000" dirty="0">
                          <a:effectLst/>
                        </a:rPr>
                        <a:t> </a:t>
                      </a:r>
                    </a:p>
                    <a:p>
                      <a:pPr marL="342900" marR="0" lvl="0" indent="-342900">
                        <a:spcBef>
                          <a:spcPts val="0"/>
                        </a:spcBef>
                        <a:spcAft>
                          <a:spcPts val="0"/>
                        </a:spcAft>
                        <a:buFont typeface="Symbol" panose="05050102010706020507" pitchFamily="18" charset="2"/>
                        <a:buChar char=""/>
                      </a:pPr>
                      <a:r>
                        <a:rPr lang="en-US" sz="2000" dirty="0">
                          <a:effectLst/>
                        </a:rPr>
                        <a:t>(4) Reason for Seasons from Space-Eye View (length of day, Polaris, tilt of Earth, and direct v. indirect rays)</a:t>
                      </a:r>
                    </a:p>
                    <a:p>
                      <a:pPr marL="0" marR="0">
                        <a:spcBef>
                          <a:spcPts val="0"/>
                        </a:spcBef>
                        <a:spcAft>
                          <a:spcPts val="0"/>
                        </a:spcAft>
                      </a:pPr>
                      <a:r>
                        <a:rPr lang="en-US" sz="2000" dirty="0">
                          <a:effectLst/>
                        </a:rPr>
                        <a:t> </a:t>
                      </a:r>
                      <a:endParaRPr lang="en-US" sz="20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666960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322</Words>
  <Application>Microsoft Office PowerPoint</Application>
  <PresentationFormat>Custom</PresentationFormat>
  <Paragraphs>92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 Rounded MT Bold</vt:lpstr>
      <vt:lpstr>Calibri</vt:lpstr>
      <vt:lpstr>Consolas</vt:lpstr>
      <vt:lpstr>Corbel</vt:lpstr>
      <vt:lpstr>Symbol</vt:lpstr>
      <vt:lpstr>Times New Roman</vt:lpstr>
      <vt:lpstr>Chalkboard 16x9</vt:lpstr>
      <vt:lpstr>Earth’s Place in the Universe June 25, 2015</vt:lpstr>
      <vt:lpstr>Today's Targets As a result of today's learning, I will:  </vt:lpstr>
      <vt:lpstr>Welcome and Good Morning</vt:lpstr>
      <vt:lpstr> </vt:lpstr>
      <vt:lpstr>PowerPoint Presentation</vt:lpstr>
      <vt:lpstr>PowerPoint Presentation</vt:lpstr>
      <vt:lpstr>PowerPoint Presentation</vt:lpstr>
      <vt:lpstr>PowerPoint Presentation</vt:lpstr>
      <vt:lpstr>PowerPoint Presentation</vt:lpstr>
      <vt:lpstr>Evaluation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2015-06-25T03:13:47Z</dcterms:created>
  <dcterms:modified xsi:type="dcterms:W3CDTF">2015-06-25T04:15:01Z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