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5" r:id="rId4"/>
    <p:sldId id="272" r:id="rId5"/>
    <p:sldId id="259" r:id="rId6"/>
    <p:sldId id="267" r:id="rId7"/>
    <p:sldId id="268" r:id="rId8"/>
    <p:sldId id="269" r:id="rId9"/>
    <p:sldId id="270" r:id="rId10"/>
    <p:sldId id="271" r:id="rId11"/>
    <p:sldId id="261" r:id="rId12"/>
    <p:sldId id="263" r:id="rId13"/>
    <p:sldId id="264" r:id="rId14"/>
    <p:sldId id="262" r:id="rId15"/>
    <p:sldId id="273" r:id="rId16"/>
    <p:sldId id="274" r:id="rId17"/>
    <p:sldId id="276" r:id="rId18"/>
    <p:sldId id="27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242E7-CA6E-409B-B262-6D39C3F31DD0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4E1CF-51EB-48CA-9548-DAAC4686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E1CF-51EB-48CA-9548-DAAC46861B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0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science.org/sites/ngss/files/Appendix%20F%20%20Science%20and%20Engineering%20Practices%20in%20the%20NGSS%20-%20FINAL%20060513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98475"/>
            <a:ext cx="7766936" cy="39523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STLN Summer Work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Elementary June 29-30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4162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Candi Rumsey, KDE/OVEC</a:t>
            </a:r>
          </a:p>
          <a:p>
            <a:pPr algn="ctr"/>
            <a:r>
              <a:rPr lang="en-US" sz="2000" b="1" dirty="0" smtClean="0"/>
              <a:t>Christine Duke, KDE</a:t>
            </a:r>
          </a:p>
          <a:p>
            <a:pPr algn="ctr"/>
            <a:r>
              <a:rPr lang="en-US" sz="2000" b="1" dirty="0" smtClean="0"/>
              <a:t>Tom </a:t>
            </a:r>
            <a:r>
              <a:rPr lang="en-US" sz="2000" b="1" dirty="0" err="1" smtClean="0"/>
              <a:t>Tretter</a:t>
            </a:r>
            <a:r>
              <a:rPr lang="en-US" sz="2000" b="1" dirty="0" smtClean="0"/>
              <a:t>, University of Louisville</a:t>
            </a:r>
          </a:p>
          <a:p>
            <a:pPr algn="ctr"/>
            <a:r>
              <a:rPr lang="en-US" sz="2000" b="1" dirty="0" err="1" smtClean="0"/>
              <a:t>Nikkol</a:t>
            </a:r>
            <a:r>
              <a:rPr lang="en-US" sz="2000" b="1" dirty="0" smtClean="0"/>
              <a:t> Bauer, Henry County Schools</a:t>
            </a:r>
          </a:p>
          <a:p>
            <a:pPr algn="ctr"/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74" y="211016"/>
            <a:ext cx="2912012" cy="24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/>
              <a:t>Seed Success</a:t>
            </a:r>
            <a:endParaRPr lang="en-US" sz="6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9" b="18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23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1" y="2322522"/>
            <a:ext cx="85434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Rules for Producing Questions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as many questions as you can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stop to discuss, judge, or answer any questions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down every question exactly as it is stated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any statement into a question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10" y="423778"/>
            <a:ext cx="2857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874" y="1899139"/>
            <a:ext cx="84265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Purpose: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Plan </a:t>
            </a:r>
            <a:r>
              <a:rPr lang="en-US" sz="4000" dirty="0" smtClean="0">
                <a:latin typeface="Comic Sans MS" panose="030F0702030302020204" pitchFamily="66" charset="0"/>
              </a:rPr>
              <a:t>and conduct your </a:t>
            </a:r>
            <a:r>
              <a:rPr lang="en-US" sz="4000" dirty="0" smtClean="0">
                <a:latin typeface="Comic Sans MS" panose="030F0702030302020204" pitchFamily="66" charset="0"/>
              </a:rPr>
              <a:t>investigation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Gather Data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 smtClean="0">
                <a:latin typeface="Comic Sans MS" panose="030F0702030302020204" pitchFamily="66" charset="0"/>
              </a:rPr>
              <a:t>Construct an argument to answer your question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828" y="3221502"/>
            <a:ext cx="10438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http://www.nextgenscience.org/sites/ngss/files/Appendix%20F%20%20Science%20and%20Engineering%20Practices%20in%20the%20NGSS%20-%</a:t>
            </a:r>
            <a:r>
              <a:rPr lang="en-US" dirty="0" smtClean="0">
                <a:hlinkClick r:id="rId3"/>
              </a:rPr>
              <a:t>20FINAL%20060513.pdf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9828" y="886265"/>
            <a:ext cx="1005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r>
              <a:rPr lang="en-US" sz="4800" b="1" dirty="0" smtClean="0"/>
              <a:t>Plan and Conduct an Investigation</a:t>
            </a:r>
          </a:p>
          <a:p>
            <a:endParaRPr lang="en-US" sz="4800" b="1" dirty="0"/>
          </a:p>
          <a:p>
            <a:endParaRPr lang="en-US" sz="4800" b="1" dirty="0" smtClean="0"/>
          </a:p>
          <a:p>
            <a:endParaRPr lang="en-US" sz="4800" b="1" dirty="0"/>
          </a:p>
          <a:p>
            <a:endParaRPr lang="en-US" sz="4800" b="1" dirty="0" smtClean="0"/>
          </a:p>
          <a:p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53" y="4144832"/>
            <a:ext cx="2862775" cy="253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4366" y="457200"/>
            <a:ext cx="6438803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question: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8155" y="1637665"/>
            <a:ext cx="907986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5355" y="1508222"/>
            <a:ext cx="1233488" cy="296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4367" y="2682875"/>
            <a:ext cx="907986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17023" y="2682875"/>
            <a:ext cx="0" cy="47625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9151" y="2682875"/>
            <a:ext cx="1092761" cy="411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02042" y="2910206"/>
            <a:ext cx="3264058" cy="1838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Justification of the evidence: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915" y="-768824"/>
            <a:ext cx="8596668" cy="3403600"/>
          </a:xfrm>
        </p:spPr>
        <p:txBody>
          <a:bodyPr/>
          <a:lstStyle/>
          <a:p>
            <a:pPr algn="ctr"/>
            <a:r>
              <a:rPr lang="en-US" dirty="0" smtClean="0"/>
              <a:t>Formative Assessment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1610437"/>
            <a:ext cx="8596668" cy="4430926"/>
          </a:xfrm>
        </p:spPr>
        <p:txBody>
          <a:bodyPr>
            <a:normAutofit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400" b="1" dirty="0"/>
              <a:t>Lens for what sorts of texts they will search for (how it connects to claim</a:t>
            </a:r>
            <a:r>
              <a:rPr lang="en-US" sz="3400" b="1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400" b="1" dirty="0" smtClean="0"/>
              <a:t>Potential </a:t>
            </a:r>
            <a:r>
              <a:rPr lang="en-US" sz="3400" b="1" dirty="0"/>
              <a:t>claim can answer </a:t>
            </a:r>
            <a:r>
              <a:rPr lang="en-US" sz="3400" b="1" dirty="0" smtClean="0"/>
              <a:t>question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400" b="1" dirty="0"/>
              <a:t>Reason/purpose for investigation that would support the claim</a:t>
            </a:r>
            <a:endParaRPr lang="en-US" sz="3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400" b="1" dirty="0"/>
              <a:t>Evaluation of the quality of the evidence to be generated</a:t>
            </a:r>
            <a:endParaRPr lang="en-US" sz="3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400" b="1" dirty="0"/>
              <a:t>Multiple sources of evidence</a:t>
            </a:r>
            <a:endParaRPr lang="en-US" sz="3400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Would You Do?</a:t>
            </a:r>
            <a:br>
              <a:rPr lang="en-US" sz="5400" dirty="0" smtClean="0"/>
            </a:br>
            <a:r>
              <a:rPr lang="en-US" sz="5400" dirty="0" smtClean="0"/>
              <a:t>Let’s Share…..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616657"/>
            <a:ext cx="8596668" cy="2424705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would you get your students ready to do QFT?</a:t>
            </a:r>
          </a:p>
          <a:p>
            <a:r>
              <a:rPr lang="en-US" sz="3600" dirty="0" smtClean="0"/>
              <a:t>What would your </a:t>
            </a:r>
            <a:r>
              <a:rPr lang="en-US" sz="3600" dirty="0" err="1" smtClean="0"/>
              <a:t>Qfocus</a:t>
            </a:r>
            <a:r>
              <a:rPr lang="en-US" sz="3600" dirty="0" smtClean="0"/>
              <a:t> be?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84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2" y="832513"/>
            <a:ext cx="7260609" cy="51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and Reflect !!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Next??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Bring lesson idea to flip.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Review with others and decide on resources needed tomorrow to develop this lesson.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520506"/>
            <a:ext cx="8314006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66" y="283335"/>
            <a:ext cx="875763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22E61"/>
                </a:solidFill>
              </a:rPr>
              <a:t>Today's Targets</a:t>
            </a:r>
            <a:r>
              <a:rPr lang="en-US" sz="2000" b="1" dirty="0">
                <a:solidFill>
                  <a:srgbClr val="022E61"/>
                </a:solidFill>
              </a:rPr>
              <a:t/>
            </a:r>
            <a:br>
              <a:rPr lang="en-US" sz="2000" b="1" dirty="0">
                <a:solidFill>
                  <a:srgbClr val="022E61"/>
                </a:solidFill>
              </a:rPr>
            </a:br>
            <a:r>
              <a:rPr lang="en-US" sz="3600" b="1" i="1" dirty="0">
                <a:solidFill>
                  <a:srgbClr val="022E61"/>
                </a:solidFill>
              </a:rPr>
              <a:t>As a result of today's learning, I </a:t>
            </a:r>
            <a:r>
              <a:rPr lang="en-US" sz="3600" b="1" i="1" dirty="0" smtClean="0">
                <a:solidFill>
                  <a:srgbClr val="022E61"/>
                </a:solidFill>
              </a:rPr>
              <a:t>will:</a:t>
            </a:r>
          </a:p>
          <a:p>
            <a:pPr algn="ctr"/>
            <a:endParaRPr lang="en-US" sz="3600" b="1" i="1" dirty="0" smtClean="0">
              <a:solidFill>
                <a:srgbClr val="022E6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022E61"/>
                </a:solidFill>
              </a:rPr>
              <a:t>Reflect </a:t>
            </a:r>
            <a:r>
              <a:rPr lang="en-US" sz="3600" b="1" i="1" dirty="0">
                <a:solidFill>
                  <a:srgbClr val="022E61"/>
                </a:solidFill>
              </a:rPr>
              <a:t>on best practices in ELA/math integration with </a:t>
            </a:r>
            <a:r>
              <a:rPr lang="en-US" sz="3600" b="1" i="1" dirty="0" smtClean="0">
                <a:solidFill>
                  <a:srgbClr val="022E61"/>
                </a:solidFill>
              </a:rPr>
              <a:t>science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i="1" dirty="0" smtClean="0">
              <a:solidFill>
                <a:srgbClr val="022E6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022E61"/>
                </a:solidFill>
              </a:rPr>
              <a:t>Deepen my understanding of Question Formulating Technique</a:t>
            </a:r>
          </a:p>
          <a:p>
            <a:endParaRPr lang="en-US" sz="3600" b="1" i="1" dirty="0" smtClean="0">
              <a:solidFill>
                <a:srgbClr val="022E6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rgbClr val="022E61"/>
                </a:solidFill>
              </a:rPr>
              <a:t>Deepen my understanding of science and engineering practices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5422"/>
            <a:ext cx="8596668" cy="1209821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Agenda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5243"/>
            <a:ext cx="8596668" cy="4951828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8:30-45 Good Morning Into and Overview </a:t>
            </a:r>
            <a:r>
              <a:rPr lang="en-US" sz="2600" b="1" dirty="0" smtClean="0"/>
              <a:t>(Christine)</a:t>
            </a:r>
          </a:p>
          <a:p>
            <a:r>
              <a:rPr lang="en-US" sz="2600" dirty="0" smtClean="0"/>
              <a:t>8:45-9:10 Experience QFT </a:t>
            </a:r>
            <a:r>
              <a:rPr lang="en-US" sz="2600" b="1" dirty="0" smtClean="0"/>
              <a:t>(</a:t>
            </a:r>
            <a:r>
              <a:rPr lang="en-US" sz="2600" b="1" dirty="0"/>
              <a:t>C</a:t>
            </a:r>
            <a:r>
              <a:rPr lang="en-US" sz="2600" b="1" dirty="0" smtClean="0"/>
              <a:t>andi)</a:t>
            </a:r>
          </a:p>
          <a:p>
            <a:r>
              <a:rPr lang="en-US" sz="2600" dirty="0" smtClean="0"/>
              <a:t>9:10-30 Plan and Conduct an Investigation/Construct an Argument- (</a:t>
            </a:r>
            <a:r>
              <a:rPr lang="en-US" sz="2600" b="1" dirty="0" err="1" smtClean="0"/>
              <a:t>Nikkol</a:t>
            </a:r>
            <a:r>
              <a:rPr lang="en-US" sz="2600" b="1" dirty="0" smtClean="0"/>
              <a:t>/ </a:t>
            </a:r>
            <a:r>
              <a:rPr lang="en-US" sz="2600" b="1" dirty="0" smtClean="0"/>
              <a:t>Tom</a:t>
            </a:r>
            <a:r>
              <a:rPr lang="en-US" sz="2600" b="1" dirty="0" smtClean="0"/>
              <a:t>)</a:t>
            </a:r>
            <a:r>
              <a:rPr lang="en-US" sz="2600" dirty="0" smtClean="0"/>
              <a:t> </a:t>
            </a:r>
            <a:endParaRPr lang="en-US" sz="2600" dirty="0" smtClean="0"/>
          </a:p>
          <a:p>
            <a:r>
              <a:rPr lang="en-US" sz="2600" dirty="0" smtClean="0"/>
              <a:t>9:30-10 </a:t>
            </a:r>
            <a:r>
              <a:rPr lang="en-US" sz="2600" dirty="0"/>
              <a:t>QFT Process (</a:t>
            </a:r>
            <a:r>
              <a:rPr lang="en-US" sz="2600" b="1" dirty="0"/>
              <a:t>Candi</a:t>
            </a:r>
            <a:r>
              <a:rPr lang="en-US" sz="2600" b="1" dirty="0" smtClean="0"/>
              <a:t>)</a:t>
            </a:r>
          </a:p>
          <a:p>
            <a:r>
              <a:rPr lang="en-US" sz="2600" b="1" dirty="0" smtClean="0"/>
              <a:t>Take Break as needed</a:t>
            </a:r>
          </a:p>
          <a:p>
            <a:r>
              <a:rPr lang="en-US" sz="2600" dirty="0" smtClean="0"/>
              <a:t>10-11:30 Investigations/ Craft arguments ( </a:t>
            </a:r>
            <a:r>
              <a:rPr lang="en-US" sz="2600" b="1" dirty="0" err="1" smtClean="0"/>
              <a:t>Nikkol</a:t>
            </a:r>
            <a:r>
              <a:rPr lang="en-US" sz="2600" b="1" dirty="0" smtClean="0"/>
              <a:t>/</a:t>
            </a:r>
            <a:r>
              <a:rPr lang="en-US" sz="2600" b="1" dirty="0" err="1" smtClean="0"/>
              <a:t>TomTL</a:t>
            </a:r>
            <a:r>
              <a:rPr lang="en-US" sz="2600" b="1" dirty="0" smtClean="0"/>
              <a:t>)</a:t>
            </a:r>
          </a:p>
          <a:p>
            <a:r>
              <a:rPr lang="en-US" sz="2600" dirty="0" smtClean="0"/>
              <a:t>11:30-12 Share Arguments </a:t>
            </a:r>
            <a:r>
              <a:rPr lang="en-US" sz="2600" b="1" dirty="0" smtClean="0"/>
              <a:t>(</a:t>
            </a:r>
            <a:r>
              <a:rPr lang="en-US" sz="2600" b="1" dirty="0" smtClean="0"/>
              <a:t>Christine</a:t>
            </a:r>
            <a:r>
              <a:rPr lang="en-US" sz="2600" b="1" dirty="0" smtClean="0"/>
              <a:t>/TL</a:t>
            </a:r>
            <a:r>
              <a:rPr lang="en-US" sz="2600" b="1" dirty="0" smtClean="0"/>
              <a:t>)</a:t>
            </a:r>
          </a:p>
          <a:p>
            <a:r>
              <a:rPr lang="en-US" sz="2600" b="1" dirty="0" smtClean="0"/>
              <a:t>LUNCH</a:t>
            </a:r>
          </a:p>
          <a:p>
            <a:r>
              <a:rPr lang="en-US" sz="2600" dirty="0" smtClean="0"/>
              <a:t>12:45-1:15 GRC and Canned Lab Comparison </a:t>
            </a:r>
            <a:r>
              <a:rPr lang="en-US" sz="2600" b="1" dirty="0" smtClean="0">
                <a:solidFill>
                  <a:schemeClr val="tx1"/>
                </a:solidFill>
              </a:rPr>
              <a:t>(</a:t>
            </a:r>
            <a:r>
              <a:rPr lang="en-US" sz="2600" b="1" dirty="0" err="1" smtClean="0">
                <a:solidFill>
                  <a:schemeClr val="tx1"/>
                </a:solidFill>
              </a:rPr>
              <a:t>Nikkol</a:t>
            </a:r>
            <a:r>
              <a:rPr lang="en-US" sz="2600" b="1" dirty="0" smtClean="0">
                <a:solidFill>
                  <a:schemeClr val="tx1"/>
                </a:solidFill>
              </a:rPr>
              <a:t>/Tom)</a:t>
            </a:r>
            <a:endParaRPr lang="en-US" sz="2600" b="1" dirty="0" smtClean="0">
              <a:solidFill>
                <a:schemeClr val="tx1"/>
              </a:solidFill>
            </a:endParaRPr>
          </a:p>
          <a:p>
            <a:r>
              <a:rPr lang="en-US" sz="2600" dirty="0" smtClean="0"/>
              <a:t>1:15-2:15 ELA Standards in Science (</a:t>
            </a:r>
            <a:r>
              <a:rPr lang="en-US" sz="2600" b="1" dirty="0" smtClean="0"/>
              <a:t>Christine)</a:t>
            </a:r>
          </a:p>
          <a:p>
            <a:r>
              <a:rPr lang="en-US" sz="2600" dirty="0" smtClean="0"/>
              <a:t>2:15-3:00 Work Session Prep </a:t>
            </a:r>
            <a:r>
              <a:rPr lang="en-US" sz="2600" dirty="0" smtClean="0"/>
              <a:t>(Tom/All)</a:t>
            </a:r>
            <a:endParaRPr lang="en-US" sz="2600" dirty="0" smtClean="0"/>
          </a:p>
          <a:p>
            <a:r>
              <a:rPr lang="en-US" sz="2600" dirty="0" smtClean="0"/>
              <a:t>3:00 Revisit Ideal Integration/Closure </a:t>
            </a:r>
            <a:r>
              <a:rPr lang="en-US" sz="2600" b="1" dirty="0" smtClean="0"/>
              <a:t>(Candi/All)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75" y="98474"/>
            <a:ext cx="2071174" cy="12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does literacy and math integration look like in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ideal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science instruction?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603009"/>
            <a:ext cx="8596668" cy="2438353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Think about the question and individually brainstorm.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Jot down  your thoughts on the blue index card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Put aside for later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701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KEY COMPONENTS OF THE QUESTION FORMULATION TECHNIQUE</a:t>
            </a:r>
            <a:r>
              <a:rPr lang="en-US" dirty="0">
                <a:sym typeface="Symbol" panose="05050102010706020507" pitchFamily="18" charset="2"/>
              </a:rPr>
              <a:t>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1.  A Question Focus (</a:t>
            </a:r>
            <a:r>
              <a:rPr lang="en-US" sz="2800" b="1" dirty="0" err="1"/>
              <a:t>QFocus</a:t>
            </a:r>
            <a:r>
              <a:rPr lang="en-US" sz="2800" b="1" dirty="0"/>
              <a:t>)</a:t>
            </a:r>
            <a:endParaRPr lang="en-US" sz="2800" dirty="0"/>
          </a:p>
          <a:p>
            <a:r>
              <a:rPr lang="en-US" sz="2800" b="1" dirty="0"/>
              <a:t>2.  The Rules for Producing Questions</a:t>
            </a:r>
            <a:endParaRPr lang="en-US" sz="2800" dirty="0"/>
          </a:p>
          <a:p>
            <a:r>
              <a:rPr lang="en-US" sz="2800" b="1" dirty="0"/>
              <a:t>3.  Producing Questions</a:t>
            </a:r>
            <a:endParaRPr lang="en-US" sz="2800" dirty="0"/>
          </a:p>
          <a:p>
            <a:r>
              <a:rPr lang="en-US" sz="2800" b="1" dirty="0"/>
              <a:t>4.  Categorizing Questions</a:t>
            </a:r>
            <a:endParaRPr lang="en-US" sz="2800" dirty="0"/>
          </a:p>
          <a:p>
            <a:r>
              <a:rPr lang="en-US" sz="2800" b="1" dirty="0"/>
              <a:t>5.  Prioritizing Questions</a:t>
            </a:r>
            <a:endParaRPr lang="en-US" sz="2800" dirty="0"/>
          </a:p>
          <a:p>
            <a:r>
              <a:rPr lang="en-US" sz="2800" b="1" dirty="0"/>
              <a:t>6.  Next Steps</a:t>
            </a:r>
            <a:endParaRPr lang="en-US" sz="2800" dirty="0"/>
          </a:p>
          <a:p>
            <a:r>
              <a:rPr lang="en-US" sz="2800" b="1" dirty="0"/>
              <a:t>7.  Reflection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083969"/>
            <a:ext cx="8596667" cy="5667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4" b="13734"/>
          <a:stretch>
            <a:fillRect/>
          </a:stretch>
        </p:blipFill>
        <p:spPr>
          <a:xfrm>
            <a:off x="772868" y="1132764"/>
            <a:ext cx="8596668" cy="45179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</a:rPr>
              <a:t>Seed Success</a:t>
            </a:r>
            <a:endParaRPr lang="en-US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/>
              <a:t>Seed Success</a:t>
            </a:r>
            <a:endParaRPr lang="en-US" sz="60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6" b="276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Seed Success</a:t>
            </a:r>
            <a:endParaRPr lang="en-US" sz="6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6" b="27636"/>
          <a:stretch>
            <a:fillRect/>
          </a:stretch>
        </p:blipFill>
        <p:spPr>
          <a:xfrm>
            <a:off x="841107" y="671513"/>
            <a:ext cx="8596668" cy="384571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/>
              <a:t>Seed Success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4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</TotalTime>
  <Words>320</Words>
  <Application>Microsoft Office PowerPoint</Application>
  <PresentationFormat>Widescreen</PresentationFormat>
  <Paragraphs>80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Comic Sans MS</vt:lpstr>
      <vt:lpstr>Symbol</vt:lpstr>
      <vt:lpstr>Times New Roman</vt:lpstr>
      <vt:lpstr>Trebuchet MS</vt:lpstr>
      <vt:lpstr>Wingdings</vt:lpstr>
      <vt:lpstr>Wingdings 3</vt:lpstr>
      <vt:lpstr>Facet</vt:lpstr>
      <vt:lpstr>STLN Summer Work Elementary June 29-30</vt:lpstr>
      <vt:lpstr>PowerPoint Presentation</vt:lpstr>
      <vt:lpstr>Agenda</vt:lpstr>
      <vt:lpstr>What does literacy and math integration look like in ideal science instruction?</vt:lpstr>
      <vt:lpstr> KEY COMPONENTS OF THE QUESTION FORMULATION TECHNIQUE</vt:lpstr>
      <vt:lpstr>PowerPoint Presentation</vt:lpstr>
      <vt:lpstr>Seed Success</vt:lpstr>
      <vt:lpstr>Seed Success</vt:lpstr>
      <vt:lpstr>Seed Success</vt:lpstr>
      <vt:lpstr>Seed Success</vt:lpstr>
      <vt:lpstr>PowerPoint Presentation</vt:lpstr>
      <vt:lpstr>PowerPoint Presentation</vt:lpstr>
      <vt:lpstr>PowerPoint Presentation</vt:lpstr>
      <vt:lpstr>PowerPoint Presentation</vt:lpstr>
      <vt:lpstr>Formative Assessment  </vt:lpstr>
      <vt:lpstr>What Would You Do? Let’s Share…..</vt:lpstr>
      <vt:lpstr>PowerPoint Presentation</vt:lpstr>
      <vt:lpstr>Revisit and Reflect !!  What Next?? </vt:lpstr>
      <vt:lpstr>PowerPoint Presentation</vt:lpstr>
    </vt:vector>
  </TitlesOfParts>
  <Company>KDE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STLN Summer Work Elementary June 29-30</dc:title>
  <dc:creator>Rumsey, Candance - Division of Program Standards</dc:creator>
  <cp:lastModifiedBy>Rumsey, Candance - Division of Program Standards</cp:lastModifiedBy>
  <cp:revision>23</cp:revision>
  <dcterms:created xsi:type="dcterms:W3CDTF">2015-06-28T19:56:32Z</dcterms:created>
  <dcterms:modified xsi:type="dcterms:W3CDTF">2015-06-29T04:17:06Z</dcterms:modified>
</cp:coreProperties>
</file>