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97" r:id="rId3"/>
  </p:sldMasterIdLst>
  <p:notesMasterIdLst>
    <p:notesMasterId r:id="rId40"/>
  </p:notesMasterIdLst>
  <p:handoutMasterIdLst>
    <p:handoutMasterId r:id="rId41"/>
  </p:handoutMasterIdLst>
  <p:sldIdLst>
    <p:sldId id="300" r:id="rId4"/>
    <p:sldId id="301" r:id="rId5"/>
    <p:sldId id="302" r:id="rId6"/>
    <p:sldId id="303" r:id="rId7"/>
    <p:sldId id="304" r:id="rId8"/>
    <p:sldId id="305" r:id="rId9"/>
    <p:sldId id="306" r:id="rId10"/>
    <p:sldId id="308" r:id="rId11"/>
    <p:sldId id="315" r:id="rId12"/>
    <p:sldId id="316" r:id="rId13"/>
    <p:sldId id="367" r:id="rId14"/>
    <p:sldId id="298" r:id="rId15"/>
    <p:sldId id="360" r:id="rId16"/>
    <p:sldId id="361" r:id="rId17"/>
    <p:sldId id="314" r:id="rId18"/>
    <p:sldId id="346" r:id="rId19"/>
    <p:sldId id="329" r:id="rId20"/>
    <p:sldId id="330" r:id="rId21"/>
    <p:sldId id="327" r:id="rId22"/>
    <p:sldId id="328" r:id="rId23"/>
    <p:sldId id="331" r:id="rId24"/>
    <p:sldId id="332" r:id="rId25"/>
    <p:sldId id="333" r:id="rId26"/>
    <p:sldId id="334" r:id="rId27"/>
    <p:sldId id="335" r:id="rId28"/>
    <p:sldId id="336" r:id="rId29"/>
    <p:sldId id="337" r:id="rId30"/>
    <p:sldId id="338" r:id="rId31"/>
    <p:sldId id="339" r:id="rId32"/>
    <p:sldId id="362" r:id="rId33"/>
    <p:sldId id="363" r:id="rId34"/>
    <p:sldId id="364" r:id="rId35"/>
    <p:sldId id="365" r:id="rId36"/>
    <p:sldId id="366" r:id="rId37"/>
    <p:sldId id="311" r:id="rId38"/>
    <p:sldId id="31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37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7E32CE-1E6B-DD47-80E9-0A5178E8B641}" type="datetimeFigureOut">
              <a:rPr lang="en-US" smtClean="0"/>
              <a:t>2/25/14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63B079-6FC2-0344-9AFE-D38CC12BC77A}" type="slidenum">
              <a:rPr lang="en-US" smtClean="0"/>
              <a:t>‹#›</a:t>
            </a:fld>
            <a:endParaRPr lang="en-US"/>
          </a:p>
        </p:txBody>
      </p:sp>
    </p:spTree>
    <p:extLst>
      <p:ext uri="{BB962C8B-B14F-4D97-AF65-F5344CB8AC3E}">
        <p14:creationId xmlns:p14="http://schemas.microsoft.com/office/powerpoint/2010/main" val="3251003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18612D-5FBC-44C5-8A22-CA1CCB291C84}" type="datetimeFigureOut">
              <a:rPr lang="en-US" smtClean="0"/>
              <a:t>2/25/14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36F609-8BC0-40DD-A7A5-E6FEB8D4DCE9}" type="slidenum">
              <a:rPr lang="en-US" smtClean="0"/>
              <a:t>‹#›</a:t>
            </a:fld>
            <a:endParaRPr lang="en-US"/>
          </a:p>
        </p:txBody>
      </p:sp>
    </p:spTree>
    <p:extLst>
      <p:ext uri="{BB962C8B-B14F-4D97-AF65-F5344CB8AC3E}">
        <p14:creationId xmlns:p14="http://schemas.microsoft.com/office/powerpoint/2010/main" val="245711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Science—and therefore science education—is central to the lives of all Americans, preparing them to be informed citizens in a democracy and knowledgeable consumers.  It is also the case that if the nation is to compete and lead in the global economy and if American students are to be able to pursue expanding employment opportunities in science-related fields, all students must all have a solid K–12 science education that prepares them for college and careers</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a:t>
            </a:fld>
            <a:endParaRPr lang="en-US" dirty="0"/>
          </a:p>
        </p:txBody>
      </p:sp>
    </p:spTree>
    <p:extLst>
      <p:ext uri="{BB962C8B-B14F-4D97-AF65-F5344CB8AC3E}">
        <p14:creationId xmlns:p14="http://schemas.microsoft.com/office/powerpoint/2010/main" val="4147201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8C05C42-676B-7A4A-A3AC-F6505E141B10}" type="slidenum">
              <a:rPr lang="en-US"/>
              <a:pPr eaLnBrk="1" hangingPunct="1"/>
              <a:t>25</a:t>
            </a:fld>
            <a:endParaRPr lang="en-US"/>
          </a:p>
        </p:txBody>
      </p:sp>
      <p:sp>
        <p:nvSpPr>
          <p:cNvPr id="51203"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4" name="Rectangle 3"/>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ea typeface="ＭＳ Ｐゴシック" pitchFamily="34" charset="-128"/>
              </a:rPr>
              <a:t>Reminder – The Framework for Teaching provides us a common language for describing teacher effectiveness . . . (next slide)</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57" indent="-280406" eaLnBrk="0" hangingPunct="0">
              <a:spcBef>
                <a:spcPct val="30000"/>
              </a:spcBef>
              <a:defRPr sz="1200">
                <a:solidFill>
                  <a:schemeClr val="tx1"/>
                </a:solidFill>
                <a:latin typeface="Calibri" pitchFamily="34" charset="0"/>
                <a:ea typeface="ＭＳ Ｐゴシック" pitchFamily="34" charset="-128"/>
              </a:defRPr>
            </a:lvl2pPr>
            <a:lvl3pPr marL="1121626" indent="-224325" eaLnBrk="0" hangingPunct="0">
              <a:spcBef>
                <a:spcPct val="30000"/>
              </a:spcBef>
              <a:defRPr sz="1200">
                <a:solidFill>
                  <a:schemeClr val="tx1"/>
                </a:solidFill>
                <a:latin typeface="Calibri" pitchFamily="34" charset="0"/>
                <a:ea typeface="ＭＳ Ｐゴシック" pitchFamily="34" charset="-128"/>
              </a:defRPr>
            </a:lvl3pPr>
            <a:lvl4pPr marL="1570276" indent="-224325" eaLnBrk="0" hangingPunct="0">
              <a:spcBef>
                <a:spcPct val="30000"/>
              </a:spcBef>
              <a:defRPr sz="1200">
                <a:solidFill>
                  <a:schemeClr val="tx1"/>
                </a:solidFill>
                <a:latin typeface="Calibri" pitchFamily="34" charset="0"/>
                <a:ea typeface="ＭＳ Ｐゴシック" pitchFamily="34" charset="-128"/>
              </a:defRPr>
            </a:lvl4pPr>
            <a:lvl5pPr marL="2018927" indent="-224325" eaLnBrk="0" hangingPunct="0">
              <a:spcBef>
                <a:spcPct val="30000"/>
              </a:spcBef>
              <a:defRPr sz="1200">
                <a:solidFill>
                  <a:schemeClr val="tx1"/>
                </a:solidFill>
                <a:latin typeface="Calibri" pitchFamily="34"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11A7C87-0AEE-4A57-9BEA-ED076D5718B6}" type="slidenum">
              <a:rPr lang="en-US" altLang="en-US">
                <a:solidFill>
                  <a:srgbClr val="000000"/>
                </a:solidFill>
              </a:rPr>
              <a:pPr eaLnBrk="1" hangingPunct="1">
                <a:spcBef>
                  <a:spcPct val="0"/>
                </a:spcBef>
              </a:pPr>
              <a:t>30</a:t>
            </a:fld>
            <a:endParaRPr lang="en-US"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(same grade level) partners, evaluate the learning task designed for your grade</a:t>
            </a:r>
            <a:r>
              <a:rPr lang="en-US" baseline="0" dirty="0" smtClean="0"/>
              <a:t> level.  Give evidence from the task to defend your answer.</a:t>
            </a:r>
            <a:endParaRPr lang="en-US" dirty="0"/>
          </a:p>
        </p:txBody>
      </p:sp>
      <p:sp>
        <p:nvSpPr>
          <p:cNvPr id="4" name="Slide Number Placeholder 3"/>
          <p:cNvSpPr>
            <a:spLocks noGrp="1"/>
          </p:cNvSpPr>
          <p:nvPr>
            <p:ph type="sldNum" sz="quarter" idx="10"/>
          </p:nvPr>
        </p:nvSpPr>
        <p:spPr/>
        <p:txBody>
          <a:bodyPr/>
          <a:lstStyle/>
          <a:p>
            <a:fld id="{2CB09E56-BCA8-48AD-993F-2070D6666D81}" type="slidenum">
              <a:rPr lang="en-US" smtClean="0"/>
              <a:t>33</a:t>
            </a:fld>
            <a:endParaRPr lang="en-US"/>
          </a:p>
        </p:txBody>
      </p:sp>
    </p:spTree>
    <p:extLst>
      <p:ext uri="{BB962C8B-B14F-4D97-AF65-F5344CB8AC3E}">
        <p14:creationId xmlns:p14="http://schemas.microsoft.com/office/powerpoint/2010/main" val="834233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Begin with a Review of Balanced Assessment Literacy</a:t>
            </a:r>
          </a:p>
          <a:p>
            <a:r>
              <a:rPr lang="en-US" altLang="en-US" dirty="0" smtClean="0">
                <a:ea typeface="ＭＳ Ｐゴシック" pitchFamily="34" charset="-128"/>
              </a:rPr>
              <a:t>Address Learning Target:  Articulate the importance of a balanced assessment system in planning, implementing and assessing the</a:t>
            </a:r>
            <a:r>
              <a:rPr lang="en-US" altLang="en-US" baseline="0" dirty="0" smtClean="0">
                <a:ea typeface="ＭＳ Ｐゴシック" pitchFamily="34" charset="-128"/>
              </a:rPr>
              <a:t> new science standards.</a:t>
            </a:r>
            <a:endParaRPr lang="en-US" altLang="en-US" dirty="0" smtClean="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9017" indent="-280391" eaLnBrk="0" hangingPunct="0">
              <a:spcBef>
                <a:spcPct val="30000"/>
              </a:spcBef>
              <a:defRPr sz="1200">
                <a:solidFill>
                  <a:schemeClr val="tx1"/>
                </a:solidFill>
                <a:latin typeface="Calibri" pitchFamily="34" charset="0"/>
                <a:ea typeface="ＭＳ Ｐゴシック" pitchFamily="34" charset="-128"/>
              </a:defRPr>
            </a:lvl2pPr>
            <a:lvl3pPr marL="1121564" indent="-224312" eaLnBrk="0" hangingPunct="0">
              <a:spcBef>
                <a:spcPct val="30000"/>
              </a:spcBef>
              <a:defRPr sz="1200">
                <a:solidFill>
                  <a:schemeClr val="tx1"/>
                </a:solidFill>
                <a:latin typeface="Calibri" pitchFamily="34" charset="0"/>
                <a:ea typeface="ＭＳ Ｐゴシック" pitchFamily="34" charset="-128"/>
              </a:defRPr>
            </a:lvl3pPr>
            <a:lvl4pPr marL="1570189" indent="-224312" eaLnBrk="0" hangingPunct="0">
              <a:spcBef>
                <a:spcPct val="30000"/>
              </a:spcBef>
              <a:defRPr sz="1200">
                <a:solidFill>
                  <a:schemeClr val="tx1"/>
                </a:solidFill>
                <a:latin typeface="Calibri" pitchFamily="34" charset="0"/>
                <a:ea typeface="ＭＳ Ｐゴシック" pitchFamily="34" charset="-128"/>
              </a:defRPr>
            </a:lvl4pPr>
            <a:lvl5pPr marL="2018816" indent="-224312" eaLnBrk="0" hangingPunct="0">
              <a:spcBef>
                <a:spcPct val="30000"/>
              </a:spcBef>
              <a:defRPr sz="1200">
                <a:solidFill>
                  <a:schemeClr val="tx1"/>
                </a:solidFill>
                <a:latin typeface="Calibri" pitchFamily="34" charset="0"/>
                <a:ea typeface="ＭＳ Ｐゴシック" pitchFamily="34" charset="-128"/>
              </a:defRPr>
            </a:lvl5pPr>
            <a:lvl6pPr marL="2467441" indent="-22431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065" indent="-22431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692" indent="-22431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317" indent="-22431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B633F8D-04D4-45A2-B8E1-85211AEBE20C}" type="slidenum">
              <a:rPr lang="en-US" altLang="en-US" smtClean="0"/>
              <a:pPr eaLnBrk="1" hangingPunct="1">
                <a:spcBef>
                  <a:spcPct val="0"/>
                </a:spcBef>
              </a:pPr>
              <a:t>17</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discussion round refers to the 5 Key Characteristics of Assessment Literacy.</a:t>
            </a:r>
            <a:r>
              <a:rPr lang="en-US" baseline="0" dirty="0" smtClean="0"/>
              <a:t>  (Text page 5).  </a:t>
            </a:r>
            <a:r>
              <a:rPr lang="en-US" dirty="0" smtClean="0"/>
              <a:t>All of the pieces contributing</a:t>
            </a:r>
            <a:r>
              <a:rPr lang="en-US" baseline="0" dirty="0" smtClean="0"/>
              <a:t> to sound classroom assessment instruments and practices are built on a foundation of the following five keys to quality.  Key 1 They have a clear purpose…they are designed to serve the specific information needs of intended uses.  Key 2 they are based on clearly articulated and appropriate achievement targets, Key 3…accurately measure student achievement, Key 4…yield results that are effectively communicated to users, and Key 5  involves the student in self-assessment, goal setting, tracking, reflecting on and sharing their learning)</a:t>
            </a:r>
            <a:endParaRPr lang="en-US" dirty="0"/>
          </a:p>
        </p:txBody>
      </p:sp>
      <p:sp>
        <p:nvSpPr>
          <p:cNvPr id="4" name="Slide Number Placeholder 3"/>
          <p:cNvSpPr>
            <a:spLocks noGrp="1"/>
          </p:cNvSpPr>
          <p:nvPr>
            <p:ph type="sldNum" sz="quarter" idx="10"/>
          </p:nvPr>
        </p:nvSpPr>
        <p:spPr/>
        <p:txBody>
          <a:bodyPr/>
          <a:lstStyle/>
          <a:p>
            <a:fld id="{6030AE9D-B692-4FA7-8665-CD20303CD819}" type="slidenum">
              <a:rPr lang="en-US" smtClean="0"/>
              <a:t>18</a:t>
            </a:fld>
            <a:endParaRPr lang="en-US"/>
          </a:p>
        </p:txBody>
      </p:sp>
    </p:spTree>
    <p:extLst>
      <p:ext uri="{BB962C8B-B14F-4D97-AF65-F5344CB8AC3E}">
        <p14:creationId xmlns:p14="http://schemas.microsoft.com/office/powerpoint/2010/main" val="363032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z="2400" i="1">
                <a:latin typeface="Arial" charset="0"/>
                <a:ea typeface="ＭＳ Ｐゴシック" charset="0"/>
                <a:cs typeface="ＭＳ Ｐゴシック" charset="0"/>
              </a:rPr>
              <a:t>Slide 40</a:t>
            </a:r>
          </a:p>
          <a:p>
            <a:pPr eaLnBrk="1" hangingPunct="1">
              <a:spcBef>
                <a:spcPct val="0"/>
              </a:spcBef>
            </a:pPr>
            <a:r>
              <a:rPr lang="ja-JP" altLang="en-US"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High-quality assessments are not built first and then retro-fitted into a context. </a:t>
            </a:r>
            <a:r>
              <a:rPr lang="en-US" sz="2400" i="1">
                <a:latin typeface="Arial" charset="0"/>
                <a:ea typeface="ＭＳ Ｐゴシック" charset="0"/>
                <a:cs typeface="ＭＳ Ｐゴシック" charset="0"/>
              </a:rPr>
              <a:t>After</a:t>
            </a:r>
            <a:r>
              <a:rPr lang="en-US" sz="2400">
                <a:latin typeface="Arial" charset="0"/>
                <a:ea typeface="ＭＳ Ｐゴシック" charset="0"/>
                <a:cs typeface="ＭＳ Ｐゴシック" charset="0"/>
              </a:rPr>
              <a:t> we have established the purpose and identified the learning targets to be assessed, then we are ready to </a:t>
            </a:r>
            <a:r>
              <a:rPr lang="en-US" sz="2400" i="1">
                <a:latin typeface="Arial" charset="0"/>
                <a:ea typeface="ＭＳ Ｐゴシック" charset="0"/>
                <a:cs typeface="ＭＳ Ｐゴシック" charset="0"/>
              </a:rPr>
              <a:t>(read slide)</a:t>
            </a:r>
            <a:r>
              <a:rPr lang="en-US" sz="2400">
                <a:latin typeface="Arial" charset="0"/>
                <a:ea typeface="ＭＳ Ｐゴシック" charset="0"/>
                <a:cs typeface="ＭＳ Ｐゴシック" charset="0"/>
              </a:rPr>
              <a:t>.</a:t>
            </a:r>
            <a:r>
              <a:rPr lang="ja-JP" altLang="en-US" sz="2400">
                <a:latin typeface="Arial" charset="0"/>
                <a:ea typeface="ＭＳ Ｐゴシック" charset="0"/>
                <a:cs typeface="ＭＳ Ｐゴシック" charset="0"/>
              </a:rPr>
              <a:t>”</a:t>
            </a:r>
            <a:endParaRPr lang="en-US" sz="2400" i="1">
              <a:latin typeface="Arial" charset="0"/>
              <a:ea typeface="ＭＳ Ｐゴシック" charset="0"/>
              <a:cs typeface="ＭＳ Ｐゴシック" charset="0"/>
            </a:endParaRPr>
          </a:p>
          <a:p>
            <a:pPr eaLnBrk="1" hangingPunct="1">
              <a:spcBef>
                <a:spcPct val="0"/>
              </a:spcBef>
            </a:pPr>
            <a:endParaRPr lang="en-US" sz="2400">
              <a:latin typeface="Arial" charset="0"/>
              <a:ea typeface="ＭＳ Ｐゴシック" charset="0"/>
              <a:cs typeface="ＭＳ Ｐゴシック" charset="0"/>
            </a:endParaRPr>
          </a:p>
        </p:txBody>
      </p:sp>
      <p:sp>
        <p:nvSpPr>
          <p:cNvPr id="36762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222402" indent="-3677375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48650" eaLnBrk="0" fontAlgn="base" hangingPunct="0">
              <a:spcBef>
                <a:spcPct val="0"/>
              </a:spcBef>
              <a:spcAft>
                <a:spcPct val="0"/>
              </a:spcAft>
              <a:defRPr sz="2400">
                <a:solidFill>
                  <a:schemeClr val="tx1"/>
                </a:solidFill>
                <a:latin typeface="Arial" charset="0"/>
                <a:ea typeface="ＭＳ Ｐゴシック" charset="0"/>
              </a:defRPr>
            </a:lvl6pPr>
            <a:lvl7pPr marL="897301" eaLnBrk="0" fontAlgn="base" hangingPunct="0">
              <a:spcBef>
                <a:spcPct val="0"/>
              </a:spcBef>
              <a:spcAft>
                <a:spcPct val="0"/>
              </a:spcAft>
              <a:defRPr sz="2400">
                <a:solidFill>
                  <a:schemeClr val="tx1"/>
                </a:solidFill>
                <a:latin typeface="Arial" charset="0"/>
                <a:ea typeface="ＭＳ Ｐゴシック" charset="0"/>
              </a:defRPr>
            </a:lvl7pPr>
            <a:lvl8pPr marL="1345951" eaLnBrk="0" fontAlgn="base" hangingPunct="0">
              <a:spcBef>
                <a:spcPct val="0"/>
              </a:spcBef>
              <a:spcAft>
                <a:spcPct val="0"/>
              </a:spcAft>
              <a:defRPr sz="2400">
                <a:solidFill>
                  <a:schemeClr val="tx1"/>
                </a:solidFill>
                <a:latin typeface="Arial" charset="0"/>
                <a:ea typeface="ＭＳ Ｐゴシック" charset="0"/>
              </a:defRPr>
            </a:lvl8pPr>
            <a:lvl9pPr marL="179460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latin typeface="Century-Light" charset="0"/>
              </a:rPr>
              <a:t>© 2009 ETS Assessment Training Institute, Portland, OR, www.ets.org/ati. Permission to copy granted to educational agencies for use in training, subject to compliance with Conditions for Approved Use.</a:t>
            </a:r>
          </a:p>
          <a:p>
            <a:pPr eaLnBrk="1" hangingPunct="1"/>
            <a:endParaRPr lang="en-US" sz="1100">
              <a:latin typeface="Century-Light" charset="0"/>
            </a:endParaRPr>
          </a:p>
          <a:p>
            <a:pPr eaLnBrk="1" hangingPunct="1"/>
            <a:endParaRPr lang="en-US" sz="1100">
              <a:latin typeface="Century-Light" charset="0"/>
            </a:endParaRPr>
          </a:p>
        </p:txBody>
      </p:sp>
      <p:sp>
        <p:nvSpPr>
          <p:cNvPr id="367621"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222402" indent="-3677375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48650" eaLnBrk="0" fontAlgn="base" hangingPunct="0">
              <a:spcBef>
                <a:spcPct val="0"/>
              </a:spcBef>
              <a:spcAft>
                <a:spcPct val="0"/>
              </a:spcAft>
              <a:defRPr sz="2400">
                <a:solidFill>
                  <a:schemeClr val="tx1"/>
                </a:solidFill>
                <a:latin typeface="Arial" charset="0"/>
                <a:ea typeface="ＭＳ Ｐゴシック" charset="0"/>
              </a:defRPr>
            </a:lvl6pPr>
            <a:lvl7pPr marL="897301" eaLnBrk="0" fontAlgn="base" hangingPunct="0">
              <a:spcBef>
                <a:spcPct val="0"/>
              </a:spcBef>
              <a:spcAft>
                <a:spcPct val="0"/>
              </a:spcAft>
              <a:defRPr sz="2400">
                <a:solidFill>
                  <a:schemeClr val="tx1"/>
                </a:solidFill>
                <a:latin typeface="Arial" charset="0"/>
                <a:ea typeface="ＭＳ Ｐゴシック" charset="0"/>
              </a:defRPr>
            </a:lvl7pPr>
            <a:lvl8pPr marL="1345951" eaLnBrk="0" fontAlgn="base" hangingPunct="0">
              <a:spcBef>
                <a:spcPct val="0"/>
              </a:spcBef>
              <a:spcAft>
                <a:spcPct val="0"/>
              </a:spcAft>
              <a:defRPr sz="2400">
                <a:solidFill>
                  <a:schemeClr val="tx1"/>
                </a:solidFill>
                <a:latin typeface="Arial" charset="0"/>
                <a:ea typeface="ＭＳ Ｐゴシック" charset="0"/>
              </a:defRPr>
            </a:lvl8pPr>
            <a:lvl9pPr marL="179460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Helvetica Neue" charset="0"/>
              </a:rPr>
              <a:t>CASL Introductory Presentation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xfrm>
            <a:off x="1155424" y="685489"/>
            <a:ext cx="4548706" cy="3430561"/>
          </a:xfrm>
          <a:ln w="12700" cap="flat">
            <a:solidFill>
              <a:schemeClr val="tx1"/>
            </a:solidFill>
          </a:ln>
        </p:spPr>
      </p:sp>
      <p:sp>
        <p:nvSpPr>
          <p:cNvPr id="369667" name="Rectangle 3"/>
          <p:cNvSpPr>
            <a:spLocks noGrp="1" noChangeArrowheads="1"/>
          </p:cNvSpPr>
          <p:nvPr>
            <p:ph type="body" idx="1"/>
          </p:nvPr>
        </p:nvSpPr>
        <p:spPr>
          <a:xfrm>
            <a:off x="913158" y="4344025"/>
            <a:ext cx="5031685"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69" tIns="44440" rIns="90469" bIns="44440"/>
          <a:lstStyle/>
          <a:p>
            <a:pPr eaLnBrk="1" hangingPunct="1">
              <a:spcBef>
                <a:spcPct val="0"/>
              </a:spcBef>
            </a:pPr>
            <a:r>
              <a:rPr lang="en-US" sz="2400" i="1">
                <a:latin typeface="Arial" charset="0"/>
                <a:ea typeface="ＭＳ Ｐゴシック" charset="0"/>
                <a:cs typeface="ＭＳ Ｐゴシック" charset="0"/>
              </a:rPr>
              <a:t>Slide 41</a:t>
            </a:r>
          </a:p>
          <a:p>
            <a:pPr eaLnBrk="1" hangingPunct="1">
              <a:spcBef>
                <a:spcPct val="0"/>
              </a:spcBef>
            </a:pPr>
            <a:r>
              <a:rPr lang="ja-JP" altLang="en-US" sz="2400">
                <a:latin typeface="Arial" charset="0"/>
                <a:ea typeface="ＭＳ Ｐゴシック" charset="0"/>
                <a:cs typeface="ＭＳ Ｐゴシック" charset="0"/>
              </a:rPr>
              <a:t>“</a:t>
            </a:r>
            <a:r>
              <a:rPr lang="en-US" sz="2400">
                <a:latin typeface="Arial" charset="0"/>
                <a:ea typeface="ＭＳ Ｐゴシック" charset="0"/>
                <a:cs typeface="ＭＳ Ｐゴシック" charset="0"/>
              </a:rPr>
              <a:t>The assessment methods available to us fall into one of four categories: </a:t>
            </a:r>
            <a:r>
              <a:rPr lang="en-US" sz="2400" i="1">
                <a:latin typeface="Arial" charset="0"/>
                <a:ea typeface="ＭＳ Ｐゴシック" charset="0"/>
                <a:cs typeface="ＭＳ Ｐゴシック" charset="0"/>
              </a:rPr>
              <a:t>(read slide)</a:t>
            </a:r>
            <a:r>
              <a:rPr lang="en-US" sz="2400">
                <a:latin typeface="Arial" charset="0"/>
                <a:ea typeface="ＭＳ Ｐゴシック" charset="0"/>
                <a:cs typeface="ＭＳ Ｐゴシック" charset="0"/>
              </a:rPr>
              <a:t>. The methods are not interchangeable; some fit some contexts but not others. No method is inherently superior to the others. All are viable choices, depending on two variables: </a:t>
            </a:r>
            <a:r>
              <a:rPr lang="en-US" sz="2400" i="1">
                <a:latin typeface="Arial" charset="0"/>
                <a:ea typeface="ＭＳ Ｐゴシック" charset="0"/>
                <a:cs typeface="ＭＳ Ｐゴシック" charset="0"/>
              </a:rPr>
              <a:t>purpose</a:t>
            </a:r>
            <a:r>
              <a:rPr lang="en-US" sz="2400">
                <a:latin typeface="Arial" charset="0"/>
                <a:ea typeface="ＭＳ Ｐゴシック" charset="0"/>
                <a:cs typeface="ＭＳ Ｐゴシック" charset="0"/>
              </a:rPr>
              <a:t>—Who will use the information? What decisions will it inform? and </a:t>
            </a:r>
            <a:r>
              <a:rPr lang="en-US" sz="2400" i="1">
                <a:latin typeface="Arial" charset="0"/>
                <a:ea typeface="ＭＳ Ｐゴシック" charset="0"/>
                <a:cs typeface="ＭＳ Ｐゴシック" charset="0"/>
              </a:rPr>
              <a:t>target</a:t>
            </a:r>
            <a:r>
              <a:rPr lang="en-US" sz="2400">
                <a:latin typeface="Arial" charset="0"/>
                <a:ea typeface="ＭＳ Ｐゴシック" charset="0"/>
                <a:cs typeface="ＭＳ Ｐゴシック" charset="0"/>
              </a:rPr>
              <a:t>—What kind of learning do you want to assess?</a:t>
            </a:r>
            <a:r>
              <a:rPr lang="ja-JP" altLang="en-US" sz="2400">
                <a:latin typeface="Arial" charset="0"/>
                <a:ea typeface="ＭＳ Ｐゴシック" charset="0"/>
                <a:cs typeface="ＭＳ Ｐゴシック" charset="0"/>
              </a:rPr>
              <a:t>”</a:t>
            </a:r>
            <a:endParaRPr lang="en-US" sz="2400">
              <a:latin typeface="Arial" charset="0"/>
              <a:ea typeface="ＭＳ Ｐゴシック" charset="0"/>
              <a:cs typeface="ＭＳ Ｐゴシック" charset="0"/>
            </a:endParaRPr>
          </a:p>
        </p:txBody>
      </p:sp>
      <p:sp>
        <p:nvSpPr>
          <p:cNvPr id="3696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222402" indent="-3677375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48650" eaLnBrk="0" fontAlgn="base" hangingPunct="0">
              <a:spcBef>
                <a:spcPct val="0"/>
              </a:spcBef>
              <a:spcAft>
                <a:spcPct val="0"/>
              </a:spcAft>
              <a:defRPr sz="2400">
                <a:solidFill>
                  <a:schemeClr val="tx1"/>
                </a:solidFill>
                <a:latin typeface="Arial" charset="0"/>
                <a:ea typeface="ＭＳ Ｐゴシック" charset="0"/>
              </a:defRPr>
            </a:lvl6pPr>
            <a:lvl7pPr marL="897301" eaLnBrk="0" fontAlgn="base" hangingPunct="0">
              <a:spcBef>
                <a:spcPct val="0"/>
              </a:spcBef>
              <a:spcAft>
                <a:spcPct val="0"/>
              </a:spcAft>
              <a:defRPr sz="2400">
                <a:solidFill>
                  <a:schemeClr val="tx1"/>
                </a:solidFill>
                <a:latin typeface="Arial" charset="0"/>
                <a:ea typeface="ＭＳ Ｐゴシック" charset="0"/>
              </a:defRPr>
            </a:lvl7pPr>
            <a:lvl8pPr marL="1345951" eaLnBrk="0" fontAlgn="base" hangingPunct="0">
              <a:spcBef>
                <a:spcPct val="0"/>
              </a:spcBef>
              <a:spcAft>
                <a:spcPct val="0"/>
              </a:spcAft>
              <a:defRPr sz="2400">
                <a:solidFill>
                  <a:schemeClr val="tx1"/>
                </a:solidFill>
                <a:latin typeface="Arial" charset="0"/>
                <a:ea typeface="ＭＳ Ｐゴシック" charset="0"/>
              </a:defRPr>
            </a:lvl8pPr>
            <a:lvl9pPr marL="179460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a:latin typeface="Century-Light" charset="0"/>
              </a:rPr>
              <a:t>© 2009 ETS Assessment Training Institute, Portland, OR, www.ets.org/ati. Permission to copy granted to educational agencies for use in training, subject to compliance with Conditions for Approved Use.</a:t>
            </a:r>
          </a:p>
          <a:p>
            <a:pPr eaLnBrk="1" hangingPunct="1"/>
            <a:endParaRPr lang="en-US" sz="1100">
              <a:latin typeface="Century-Light" charset="0"/>
            </a:endParaRPr>
          </a:p>
          <a:p>
            <a:pPr eaLnBrk="1" hangingPunct="1"/>
            <a:endParaRPr lang="en-US" sz="1100">
              <a:latin typeface="Century-Light" charset="0"/>
            </a:endParaRPr>
          </a:p>
        </p:txBody>
      </p:sp>
      <p:sp>
        <p:nvSpPr>
          <p:cNvPr id="369669" name="Header Placeholder 4"/>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222402" indent="-3677375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48650" eaLnBrk="0" fontAlgn="base" hangingPunct="0">
              <a:spcBef>
                <a:spcPct val="0"/>
              </a:spcBef>
              <a:spcAft>
                <a:spcPct val="0"/>
              </a:spcAft>
              <a:defRPr sz="2400">
                <a:solidFill>
                  <a:schemeClr val="tx1"/>
                </a:solidFill>
                <a:latin typeface="Arial" charset="0"/>
                <a:ea typeface="ＭＳ Ｐゴシック" charset="0"/>
              </a:defRPr>
            </a:lvl6pPr>
            <a:lvl7pPr marL="897301" eaLnBrk="0" fontAlgn="base" hangingPunct="0">
              <a:spcBef>
                <a:spcPct val="0"/>
              </a:spcBef>
              <a:spcAft>
                <a:spcPct val="0"/>
              </a:spcAft>
              <a:defRPr sz="2400">
                <a:solidFill>
                  <a:schemeClr val="tx1"/>
                </a:solidFill>
                <a:latin typeface="Arial" charset="0"/>
                <a:ea typeface="ＭＳ Ｐゴシック" charset="0"/>
              </a:defRPr>
            </a:lvl7pPr>
            <a:lvl8pPr marL="1345951" eaLnBrk="0" fontAlgn="base" hangingPunct="0">
              <a:spcBef>
                <a:spcPct val="0"/>
              </a:spcBef>
              <a:spcAft>
                <a:spcPct val="0"/>
              </a:spcAft>
              <a:defRPr sz="2400">
                <a:solidFill>
                  <a:schemeClr val="tx1"/>
                </a:solidFill>
                <a:latin typeface="Arial" charset="0"/>
                <a:ea typeface="ＭＳ Ｐゴシック" charset="0"/>
              </a:defRPr>
            </a:lvl8pPr>
            <a:lvl9pPr marL="179460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Helvetica Neue" charset="0"/>
              </a:rPr>
              <a:t>CASL Introductory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E158D43-1C09-5A42-BC8B-11BE06119A86}" type="slidenum">
              <a:rPr lang="en-US"/>
              <a:pPr eaLnBrk="1" hangingPunct="1"/>
              <a:t>21</a:t>
            </a:fld>
            <a:endParaRPr lang="en-US"/>
          </a:p>
        </p:txBody>
      </p:sp>
      <p:sp>
        <p:nvSpPr>
          <p:cNvPr id="47107"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8" name="Rectangle 3"/>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4108457-7776-AB4C-A3E1-7E7D9B6A905C}" type="slidenum">
              <a:rPr lang="en-US"/>
              <a:pPr eaLnBrk="1" hangingPunct="1"/>
              <a:t>22</a:t>
            </a:fld>
            <a:endParaRPr lang="en-US"/>
          </a:p>
        </p:txBody>
      </p:sp>
      <p:sp>
        <p:nvSpPr>
          <p:cNvPr id="48131"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2" name="Rectangle 3"/>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D3A3FF5-2F6E-4D48-9FF4-F6EE227CC873}" type="slidenum">
              <a:rPr lang="en-US"/>
              <a:pPr eaLnBrk="1" hangingPunct="1"/>
              <a:t>23</a:t>
            </a:fld>
            <a:endParaRPr lang="en-US"/>
          </a:p>
        </p:txBody>
      </p:sp>
      <p:sp>
        <p:nvSpPr>
          <p:cNvPr id="49155"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6" name="Rectangle 3"/>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783610F-6D49-3D45-958D-938F974BA222}" type="slidenum">
              <a:rPr lang="en-US"/>
              <a:pPr eaLnBrk="1" hangingPunct="1"/>
              <a:t>24</a:t>
            </a:fld>
            <a:endParaRPr lang="en-US"/>
          </a:p>
        </p:txBody>
      </p:sp>
      <p:sp>
        <p:nvSpPr>
          <p:cNvPr id="50179" name="Rectangle 2"/>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80" name="Rectangle 3"/>
          <p:cNvSpPr>
            <a:spLocks noGrp="1" noChangeArrowheads="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201D1E-646B-4BF7-8B3F-938BA9592EC5}"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32582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01D1E-646B-4BF7-8B3F-938BA9592EC5}"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219079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01D1E-646B-4BF7-8B3F-938BA9592EC5}"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529919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2/25/14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15125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2/25/14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72497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2/25/14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35963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2/25/14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8100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2/25/14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72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2/25/14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3502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2/25/14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09822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2/25/14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21269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201D1E-646B-4BF7-8B3F-938BA9592EC5}"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2570295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2/25/14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58128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2/25/14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5636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D2A8DD-B469-E44C-A1DE-73AE8284413B}" type="datetimeFigureOut">
              <a:rPr lang="en-US" smtClean="0">
                <a:solidFill>
                  <a:prstClr val="black">
                    <a:tint val="75000"/>
                  </a:prstClr>
                </a:solidFill>
                <a:latin typeface="Calibri"/>
              </a:rPr>
              <a:pPr/>
              <a:t>2/25/14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57CACCC-EEE5-BB4B-9558-0F08B1E9601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4320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2/25/14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39823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2/25/14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2488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2/25/14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00760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2/25/14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7437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2/25/14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77559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2/25/14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26003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2/25/14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3013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201D1E-646B-4BF7-8B3F-938BA9592EC5}" type="datetimeFigureOut">
              <a:rPr lang="en-US" smtClean="0"/>
              <a:t>2/25/14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1800156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2/25/14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9807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2/25/14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9193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2/25/14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68606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6A88B-A800-F94B-BCD3-8C9209764E4B}" type="datetimeFigureOut">
              <a:rPr lang="en-US" smtClean="0">
                <a:solidFill>
                  <a:prstClr val="black">
                    <a:tint val="75000"/>
                  </a:prstClr>
                </a:solidFill>
                <a:latin typeface="Calibri"/>
              </a:rPr>
              <a:pPr/>
              <a:t>2/25/14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4355D2-5DA6-C146-908C-73965099B79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1924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201D1E-646B-4BF7-8B3F-938BA9592EC5}" type="datetimeFigureOut">
              <a:rPr lang="en-US" smtClean="0"/>
              <a:t>2/25/14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336963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201D1E-646B-4BF7-8B3F-938BA9592EC5}" type="datetimeFigureOut">
              <a:rPr lang="en-US" smtClean="0"/>
              <a:t>2/25/14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170204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201D1E-646B-4BF7-8B3F-938BA9592EC5}" type="datetimeFigureOut">
              <a:rPr lang="en-US" smtClean="0"/>
              <a:t>2/25/14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189340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01D1E-646B-4BF7-8B3F-938BA9592EC5}" type="datetimeFigureOut">
              <a:rPr lang="en-US" smtClean="0"/>
              <a:t>2/25/14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113438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01D1E-646B-4BF7-8B3F-938BA9592EC5}" type="datetimeFigureOut">
              <a:rPr lang="en-US" smtClean="0"/>
              <a:t>2/25/14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111768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201D1E-646B-4BF7-8B3F-938BA9592EC5}" type="datetimeFigureOut">
              <a:rPr lang="en-US" smtClean="0"/>
              <a:t>2/25/14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6AD6A3-7520-4031-8935-7229C9A632CA}" type="slidenum">
              <a:rPr lang="en-US" smtClean="0"/>
              <a:t>‹#›</a:t>
            </a:fld>
            <a:endParaRPr lang="en-US"/>
          </a:p>
        </p:txBody>
      </p:sp>
    </p:spTree>
    <p:extLst>
      <p:ext uri="{BB962C8B-B14F-4D97-AF65-F5344CB8AC3E}">
        <p14:creationId xmlns:p14="http://schemas.microsoft.com/office/powerpoint/2010/main" val="20239069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01D1E-646B-4BF7-8B3F-938BA9592EC5}" type="datetimeFigureOut">
              <a:rPr lang="en-US" smtClean="0"/>
              <a:t>2/25/14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AD6A3-7520-4031-8935-7229C9A632CA}" type="slidenum">
              <a:rPr lang="en-US" smtClean="0"/>
              <a:t>‹#›</a:t>
            </a:fld>
            <a:endParaRPr lang="en-US"/>
          </a:p>
        </p:txBody>
      </p:sp>
    </p:spTree>
    <p:extLst>
      <p:ext uri="{BB962C8B-B14F-4D97-AF65-F5344CB8AC3E}">
        <p14:creationId xmlns:p14="http://schemas.microsoft.com/office/powerpoint/2010/main" val="945940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9D2A8DD-B469-E44C-A1DE-73AE8284413B}" type="datetimeFigureOut">
              <a:rPr lang="en-US" smtClean="0">
                <a:solidFill>
                  <a:prstClr val="black">
                    <a:tint val="75000"/>
                  </a:prstClr>
                </a:solidFill>
                <a:latin typeface="Calibri"/>
              </a:rPr>
              <a:pPr defTabSz="457200"/>
              <a:t>2/25/14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57CACCC-EEE5-BB4B-9558-0F08B1E96017}"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97038441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EC6A88B-A800-F94B-BCD3-8C9209764E4B}" type="datetimeFigureOut">
              <a:rPr lang="en-US" smtClean="0">
                <a:solidFill>
                  <a:prstClr val="black">
                    <a:tint val="75000"/>
                  </a:prstClr>
                </a:solidFill>
                <a:latin typeface="Calibri"/>
              </a:rPr>
              <a:pPr defTabSz="457200"/>
              <a:t>2/25/14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E4355D2-5DA6-C146-908C-73965099B791}" type="slidenum">
              <a:rPr lang="en-US" smtClean="0">
                <a:solidFill>
                  <a:prstClr val="black">
                    <a:tint val="75000"/>
                  </a:prstClr>
                </a:solidFill>
                <a:latin typeface="Calibri"/>
              </a:rPr>
              <a:pPr defTabSz="457200"/>
              <a:t>‹#›</a:t>
            </a:fld>
            <a:endParaRPr lang="en-US">
              <a:solidFill>
                <a:prstClr val="black">
                  <a:tint val="75000"/>
                </a:prstClr>
              </a:solidFill>
              <a:latin typeface="Calibri"/>
            </a:endParaRPr>
          </a:p>
        </p:txBody>
      </p:sp>
    </p:spTree>
    <p:extLst>
      <p:ext uri="{BB962C8B-B14F-4D97-AF65-F5344CB8AC3E}">
        <p14:creationId xmlns:p14="http://schemas.microsoft.com/office/powerpoint/2010/main" val="379507251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png"/><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png"/><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609601"/>
            <a:ext cx="5334000" cy="3698630"/>
          </a:xfrm>
        </p:spPr>
        <p:txBody>
          <a:bodyPr>
            <a:normAutofit fontScale="47500" lnSpcReduction="20000"/>
          </a:bodyPr>
          <a:lstStyle/>
          <a:p>
            <a:pPr algn="ctr"/>
            <a:endParaRPr lang="en-US" sz="13500" b="1" dirty="0">
              <a:solidFill>
                <a:schemeClr val="tx1"/>
              </a:solidFill>
            </a:endParaRPr>
          </a:p>
          <a:p>
            <a:pPr algn="ctr"/>
            <a:r>
              <a:rPr lang="en-US" sz="12000" b="1" dirty="0" smtClean="0">
                <a:solidFill>
                  <a:schemeClr val="tx1"/>
                </a:solidFill>
              </a:rPr>
              <a:t>Science Network</a:t>
            </a:r>
          </a:p>
          <a:p>
            <a:pPr algn="ctr"/>
            <a:r>
              <a:rPr lang="en-US" sz="12000" b="1" dirty="0" smtClean="0">
                <a:solidFill>
                  <a:schemeClr val="tx1"/>
                </a:solidFill>
              </a:rPr>
              <a:t>Meeting</a:t>
            </a:r>
          </a:p>
          <a:p>
            <a:pPr algn="ctr"/>
            <a:r>
              <a:rPr lang="en-US" sz="8000" b="1" dirty="0">
                <a:solidFill>
                  <a:schemeClr val="tx1"/>
                </a:solidFill>
              </a:rPr>
              <a:t> </a:t>
            </a:r>
            <a:r>
              <a:rPr lang="en-US" sz="8000" b="1" dirty="0" smtClean="0">
                <a:solidFill>
                  <a:schemeClr val="tx1"/>
                </a:solidFill>
              </a:rPr>
              <a:t>February 27, 2014</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05000"/>
            <a:ext cx="2009775" cy="2276475"/>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4"/>
          <a:stretch>
            <a:fillRect/>
          </a:stretch>
        </p:blipFill>
        <p:spPr>
          <a:xfrm>
            <a:off x="1295400" y="304800"/>
            <a:ext cx="3810000" cy="1066800"/>
          </a:xfrm>
          <a:prstGeom prst="rect">
            <a:avLst/>
          </a:prstGeom>
        </p:spPr>
      </p:pic>
      <p:sp>
        <p:nvSpPr>
          <p:cNvPr id="7" name="Title 1"/>
          <p:cNvSpPr txBox="1">
            <a:spLocks/>
          </p:cNvSpPr>
          <p:nvPr/>
        </p:nvSpPr>
        <p:spPr>
          <a:xfrm>
            <a:off x="457200" y="4283075"/>
            <a:ext cx="7315200" cy="71596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071B5"/>
                </a:solidFill>
                <a:latin typeface="+mj-lt"/>
                <a:ea typeface="+mj-ea"/>
                <a:cs typeface="+mj-cs"/>
              </a:defRPr>
            </a:lvl1pPr>
          </a:lstStyle>
          <a:p>
            <a:pPr algn="ctr"/>
            <a:r>
              <a:rPr lang="en-US" sz="4800" dirty="0" smtClean="0"/>
              <a:t>Welcome!</a:t>
            </a:r>
            <a:endParaRPr lang="en-US" sz="4800" dirty="0"/>
          </a:p>
        </p:txBody>
      </p:sp>
      <p:sp>
        <p:nvSpPr>
          <p:cNvPr id="8" name="Content Placeholder 2"/>
          <p:cNvSpPr txBox="1">
            <a:spLocks/>
          </p:cNvSpPr>
          <p:nvPr/>
        </p:nvSpPr>
        <p:spPr>
          <a:xfrm>
            <a:off x="457200" y="5105400"/>
            <a:ext cx="8229600" cy="12493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chemeClr val="tx1">
                    <a:lumMod val="95000"/>
                    <a:lumOff val="5000"/>
                  </a:schemeClr>
                </a:solidFill>
              </a:rPr>
              <a:t>Please make sure you pick up one copy of each handout from the table before we begin</a:t>
            </a:r>
            <a:endParaRPr lang="en-US" dirty="0">
              <a:solidFill>
                <a:schemeClr val="tx1">
                  <a:lumMod val="95000"/>
                  <a:lumOff val="5000"/>
                </a:schemeClr>
              </a:solidFill>
            </a:endParaRPr>
          </a:p>
        </p:txBody>
      </p:sp>
    </p:spTree>
    <p:extLst>
      <p:ext uri="{BB962C8B-B14F-4D97-AF65-F5344CB8AC3E}">
        <p14:creationId xmlns:p14="http://schemas.microsoft.com/office/powerpoint/2010/main" val="20687315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Follow up from January evaluations</a:t>
            </a:r>
            <a:endParaRPr lang="en-US" dirty="0"/>
          </a:p>
        </p:txBody>
      </p:sp>
      <p:sp>
        <p:nvSpPr>
          <p:cNvPr id="3" name="Content Placeholder 2"/>
          <p:cNvSpPr>
            <a:spLocks noGrp="1"/>
          </p:cNvSpPr>
          <p:nvPr>
            <p:ph idx="1"/>
          </p:nvPr>
        </p:nvSpPr>
        <p:spPr/>
        <p:txBody>
          <a:bodyPr>
            <a:normAutofit/>
          </a:bodyPr>
          <a:lstStyle/>
          <a:p>
            <a:pPr marL="0" indent="0">
              <a:buNone/>
            </a:pPr>
            <a:r>
              <a:rPr lang="en-US" dirty="0"/>
              <a:t>What questions/concerns do you still have?</a:t>
            </a:r>
          </a:p>
          <a:p>
            <a:pPr marL="0" indent="0">
              <a:buNone/>
            </a:pPr>
            <a:endParaRPr lang="en-US" dirty="0"/>
          </a:p>
          <a:p>
            <a:pPr marL="0" lvl="0" indent="0">
              <a:buNone/>
            </a:pPr>
            <a:endParaRPr lang="en-US" dirty="0"/>
          </a:p>
        </p:txBody>
      </p:sp>
    </p:spTree>
    <p:extLst>
      <p:ext uri="{BB962C8B-B14F-4D97-AF65-F5344CB8AC3E}">
        <p14:creationId xmlns:p14="http://schemas.microsoft.com/office/powerpoint/2010/main" val="17744028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Tasks</a:t>
            </a:r>
            <a:endParaRPr lang="en-US" dirty="0"/>
          </a:p>
        </p:txBody>
      </p:sp>
      <p:sp>
        <p:nvSpPr>
          <p:cNvPr id="3" name="Content Placeholder 2"/>
          <p:cNvSpPr>
            <a:spLocks noGrp="1"/>
          </p:cNvSpPr>
          <p:nvPr>
            <p:ph idx="1"/>
          </p:nvPr>
        </p:nvSpPr>
        <p:spPr/>
        <p:txBody>
          <a:bodyPr/>
          <a:lstStyle/>
          <a:p>
            <a:r>
              <a:rPr lang="en-US" dirty="0" smtClean="0"/>
              <a:t>Elementary, Middle, High groups</a:t>
            </a:r>
          </a:p>
          <a:p>
            <a:r>
              <a:rPr lang="en-US" dirty="0" smtClean="0"/>
              <a:t>Rotate in sequence</a:t>
            </a:r>
          </a:p>
          <a:p>
            <a:r>
              <a:rPr lang="en-US" dirty="0" smtClean="0"/>
              <a:t>Anchor task—feedback on learning targets</a:t>
            </a:r>
            <a:endParaRPr lang="en-US" dirty="0"/>
          </a:p>
        </p:txBody>
      </p:sp>
    </p:spTree>
    <p:extLst>
      <p:ext uri="{BB962C8B-B14F-4D97-AF65-F5344CB8AC3E}">
        <p14:creationId xmlns:p14="http://schemas.microsoft.com/office/powerpoint/2010/main" val="4292928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learning targets?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If </a:t>
            </a:r>
            <a:r>
              <a:rPr lang="en-US" dirty="0" smtClean="0">
                <a:solidFill>
                  <a:srgbClr val="FF0000"/>
                </a:solidFill>
              </a:rPr>
              <a:t>TEACHERS</a:t>
            </a:r>
            <a:r>
              <a:rPr lang="en-US" dirty="0" smtClean="0"/>
              <a:t> don’t explicitly know what the standards require students to learn, how can they intentionally plan for them to learn it? </a:t>
            </a:r>
          </a:p>
          <a:p>
            <a:pPr marL="0" indent="0">
              <a:buNone/>
            </a:pPr>
            <a:endParaRPr lang="en-US" dirty="0" smtClean="0"/>
          </a:p>
          <a:p>
            <a:pPr marL="0" indent="0">
              <a:buNone/>
            </a:pPr>
            <a:r>
              <a:rPr lang="en-US" dirty="0"/>
              <a:t>If </a:t>
            </a:r>
            <a:r>
              <a:rPr lang="en-US" dirty="0">
                <a:solidFill>
                  <a:srgbClr val="FF0000"/>
                </a:solidFill>
              </a:rPr>
              <a:t>TEACHERS</a:t>
            </a:r>
            <a:r>
              <a:rPr lang="en-US" dirty="0"/>
              <a:t> don’t explicitly know what the standards require students to </a:t>
            </a:r>
            <a:r>
              <a:rPr lang="en-US" dirty="0" smtClean="0"/>
              <a:t>learn, how can they design assessments to tell them if their students are learning it?</a:t>
            </a:r>
          </a:p>
          <a:p>
            <a:pPr marL="0" indent="0">
              <a:buNone/>
            </a:pPr>
            <a:endParaRPr lang="en-US" dirty="0"/>
          </a:p>
          <a:p>
            <a:pPr marL="0" indent="0">
              <a:buNone/>
            </a:pPr>
            <a:r>
              <a:rPr lang="en-US" dirty="0" smtClean="0"/>
              <a:t>If </a:t>
            </a:r>
            <a:r>
              <a:rPr lang="en-US" dirty="0" smtClean="0">
                <a:solidFill>
                  <a:srgbClr val="0000FF"/>
                </a:solidFill>
              </a:rPr>
              <a:t>STUDENTS</a:t>
            </a:r>
            <a:r>
              <a:rPr lang="en-US" dirty="0" smtClean="0"/>
              <a:t> don’t know what they are supposed to learn, how can they tell they are making progress toward learning it?</a:t>
            </a:r>
            <a:endParaRPr lang="en-US" dirty="0"/>
          </a:p>
        </p:txBody>
      </p:sp>
    </p:spTree>
    <p:extLst>
      <p:ext uri="{BB962C8B-B14F-4D97-AF65-F5344CB8AC3E}">
        <p14:creationId xmlns:p14="http://schemas.microsoft.com/office/powerpoint/2010/main" val="1861644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52400"/>
            <a:ext cx="8229600" cy="685800"/>
          </a:xfrm>
        </p:spPr>
        <p:txBody>
          <a:bodyPr>
            <a:normAutofit fontScale="90000"/>
          </a:bodyPr>
          <a:lstStyle/>
          <a:p>
            <a:pPr eaLnBrk="1" hangingPunct="1"/>
            <a:r>
              <a:rPr lang="en-US" b="1">
                <a:solidFill>
                  <a:srgbClr val="FF0000"/>
                </a:solidFill>
                <a:latin typeface="Calibri" charset="0"/>
              </a:rPr>
              <a:t>Attributes of Clear Targets</a:t>
            </a:r>
          </a:p>
        </p:txBody>
      </p:sp>
      <p:sp>
        <p:nvSpPr>
          <p:cNvPr id="9219" name="Content Placeholder 2"/>
          <p:cNvSpPr>
            <a:spLocks noGrp="1"/>
          </p:cNvSpPr>
          <p:nvPr>
            <p:ph idx="1"/>
          </p:nvPr>
        </p:nvSpPr>
        <p:spPr>
          <a:xfrm>
            <a:off x="228600" y="1219200"/>
            <a:ext cx="8763000" cy="5257800"/>
          </a:xfrm>
        </p:spPr>
        <p:txBody>
          <a:bodyPr/>
          <a:lstStyle/>
          <a:p>
            <a:pPr>
              <a:buFont typeface="Arial" charset="0"/>
              <a:buNone/>
            </a:pPr>
            <a:r>
              <a:rPr lang="en-US" sz="2800" b="1">
                <a:solidFill>
                  <a:srgbClr val="00B050"/>
                </a:solidFill>
                <a:latin typeface="Calibri" charset="0"/>
              </a:rPr>
              <a:t>Learning targets (are):</a:t>
            </a:r>
            <a:r>
              <a:rPr lang="en-US" sz="2800" b="1">
                <a:latin typeface="Calibri" charset="0"/>
              </a:rPr>
              <a:t>			 </a:t>
            </a:r>
            <a:r>
              <a:rPr lang="en-US" sz="2800" b="1">
                <a:solidFill>
                  <a:srgbClr val="FF0000"/>
                </a:solidFill>
                <a:latin typeface="Calibri" charset="0"/>
              </a:rPr>
              <a:t>…as opposed to:</a:t>
            </a:r>
          </a:p>
          <a:p>
            <a:pPr>
              <a:buFont typeface="Arial" charset="0"/>
              <a:buNone/>
            </a:pPr>
            <a:r>
              <a:rPr lang="en-US" sz="2800" b="1">
                <a:latin typeface="Calibri" charset="0"/>
              </a:rPr>
              <a:t>Accomplished in a few days at most</a:t>
            </a:r>
          </a:p>
          <a:p>
            <a:pPr>
              <a:buFont typeface="Arial" charset="0"/>
              <a:buNone/>
            </a:pPr>
            <a:r>
              <a:rPr lang="en-US" sz="2000" b="1">
                <a:latin typeface="Calibri" charset="0"/>
              </a:rPr>
              <a:t>		</a:t>
            </a:r>
            <a:r>
              <a:rPr lang="en-US" sz="2000" b="1">
                <a:solidFill>
                  <a:srgbClr val="FF0000"/>
                </a:solidFill>
                <a:latin typeface="Calibri" charset="0"/>
              </a:rPr>
              <a:t>Long term </a:t>
            </a:r>
          </a:p>
          <a:p>
            <a:pPr>
              <a:buFont typeface="Arial" charset="0"/>
              <a:buNone/>
            </a:pPr>
            <a:r>
              <a:rPr lang="en-US" sz="2800" b="1">
                <a:latin typeface="Calibri" charset="0"/>
              </a:rPr>
              <a:t>Specific to the what and how (clear indication of desired performance or knowledge; it is apparent to the teacher and learner when it has been accomplished)</a:t>
            </a:r>
          </a:p>
          <a:p>
            <a:pPr>
              <a:buFont typeface="Arial" charset="0"/>
              <a:buNone/>
            </a:pPr>
            <a:r>
              <a:rPr lang="en-US" sz="2000" b="1">
                <a:latin typeface="Calibri" charset="0"/>
              </a:rPr>
              <a:t>		</a:t>
            </a:r>
            <a:r>
              <a:rPr lang="en-US" sz="2000" b="1">
                <a:solidFill>
                  <a:srgbClr val="FF0000"/>
                </a:solidFill>
                <a:latin typeface="Calibri" charset="0"/>
              </a:rPr>
              <a:t>Global and somewhat ambiguous (May be without criteria for successful 	achievement/expected behaviors) OR of such a large </a:t>
            </a:r>
            <a:r>
              <a:rPr lang="ja-JP" altLang="en-US" sz="2000" b="1">
                <a:solidFill>
                  <a:srgbClr val="FF0000"/>
                </a:solidFill>
                <a:latin typeface="Calibri" charset="0"/>
              </a:rPr>
              <a:t>‘</a:t>
            </a:r>
            <a:r>
              <a:rPr lang="en-US" sz="2000" b="1">
                <a:solidFill>
                  <a:srgbClr val="FF0000"/>
                </a:solidFill>
                <a:latin typeface="Calibri" charset="0"/>
              </a:rPr>
              <a:t>grain size</a:t>
            </a:r>
            <a:r>
              <a:rPr lang="ja-JP" altLang="en-US" sz="2000" b="1">
                <a:solidFill>
                  <a:srgbClr val="FF0000"/>
                </a:solidFill>
                <a:latin typeface="Calibri" charset="0"/>
              </a:rPr>
              <a:t>’</a:t>
            </a:r>
            <a:r>
              <a:rPr lang="en-US" sz="2000" b="1">
                <a:solidFill>
                  <a:srgbClr val="FF0000"/>
                </a:solidFill>
                <a:latin typeface="Calibri" charset="0"/>
              </a:rPr>
              <a:t> that it 	requires achieving multiple, scaffolded targets to attain</a:t>
            </a:r>
          </a:p>
          <a:p>
            <a:pPr>
              <a:buFont typeface="Arial" charset="0"/>
              <a:buNone/>
            </a:pPr>
            <a:r>
              <a:rPr lang="en-US" sz="2800" b="1">
                <a:latin typeface="Calibri" charset="0"/>
              </a:rPr>
              <a:t>Usually consist of a concept (noun), skill (verb) and often a specified context.  </a:t>
            </a:r>
          </a:p>
          <a:p>
            <a:pPr>
              <a:buFont typeface="Arial" charset="0"/>
              <a:buNone/>
            </a:pPr>
            <a:r>
              <a:rPr lang="en-US" sz="2000" b="1">
                <a:latin typeface="Calibri" charset="0"/>
              </a:rPr>
              <a:t>		</a:t>
            </a:r>
            <a:r>
              <a:rPr lang="en-US" sz="2000" b="1">
                <a:solidFill>
                  <a:srgbClr val="FF0000"/>
                </a:solidFill>
                <a:latin typeface="Calibri" charset="0"/>
              </a:rPr>
              <a:t>Lacking one or more of the components</a:t>
            </a:r>
          </a:p>
          <a:p>
            <a:pPr eaLnBrk="1" hangingPunct="1"/>
            <a:endParaRPr lang="en-US" sz="1200">
              <a:latin typeface="Calibri" charset="0"/>
            </a:endParaRPr>
          </a:p>
        </p:txBody>
      </p:sp>
    </p:spTree>
    <p:extLst>
      <p:ext uri="{BB962C8B-B14F-4D97-AF65-F5344CB8AC3E}">
        <p14:creationId xmlns:p14="http://schemas.microsoft.com/office/powerpoint/2010/main" val="2405780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20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20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2000"/>
                                        <p:tgtEl>
                                          <p:spTgt spid="92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2000"/>
                                        <p:tgtEl>
                                          <p:spTgt spid="92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2000"/>
                                        <p:tgtEl>
                                          <p:spTgt spid="92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20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4800" y="685800"/>
            <a:ext cx="8382000" cy="762000"/>
          </a:xfrm>
        </p:spPr>
        <p:txBody>
          <a:bodyPr>
            <a:normAutofit fontScale="90000"/>
          </a:bodyPr>
          <a:lstStyle/>
          <a:p>
            <a:r>
              <a:rPr lang="en-US" sz="2800" b="1">
                <a:solidFill>
                  <a:srgbClr val="00B050"/>
                </a:solidFill>
                <a:latin typeface="Calibri" charset="0"/>
              </a:rPr>
              <a:t>Learning targets (are):  	</a:t>
            </a:r>
            <a:r>
              <a:rPr lang="en-US" sz="2800" b="1">
                <a:latin typeface="Calibri" charset="0"/>
              </a:rPr>
              <a:t>		</a:t>
            </a:r>
            <a:r>
              <a:rPr lang="en-US" sz="2800" b="1">
                <a:solidFill>
                  <a:srgbClr val="FF0000"/>
                </a:solidFill>
                <a:latin typeface="Calibri" charset="0"/>
              </a:rPr>
              <a:t>…as opposed to:</a:t>
            </a:r>
            <a:r>
              <a:rPr lang="en-US" b="1">
                <a:solidFill>
                  <a:srgbClr val="FF0000"/>
                </a:solidFill>
                <a:latin typeface="Calibri" charset="0"/>
              </a:rPr>
              <a:t/>
            </a:r>
            <a:br>
              <a:rPr lang="en-US" b="1">
                <a:solidFill>
                  <a:srgbClr val="FF0000"/>
                </a:solidFill>
                <a:latin typeface="Calibri" charset="0"/>
              </a:rPr>
            </a:br>
            <a:endParaRPr lang="en-US">
              <a:latin typeface="Calibri" charset="0"/>
            </a:endParaRPr>
          </a:p>
        </p:txBody>
      </p:sp>
      <p:sp>
        <p:nvSpPr>
          <p:cNvPr id="3" name="Content Placeholder 2"/>
          <p:cNvSpPr>
            <a:spLocks noGrp="1"/>
          </p:cNvSpPr>
          <p:nvPr>
            <p:ph idx="1"/>
          </p:nvPr>
        </p:nvSpPr>
        <p:spPr/>
        <p:txBody>
          <a:bodyPr/>
          <a:lstStyle/>
          <a:p>
            <a:pPr>
              <a:buFont typeface="Arial" charset="0"/>
              <a:buNone/>
            </a:pPr>
            <a:r>
              <a:rPr lang="en-US" b="1">
                <a:latin typeface="Calibri" charset="0"/>
              </a:rPr>
              <a:t>Teachable/learnable using a variety of instructional activities/strategies/contexts/tools.</a:t>
            </a:r>
          </a:p>
          <a:p>
            <a:pPr>
              <a:buFont typeface="Arial" charset="0"/>
              <a:buNone/>
            </a:pPr>
            <a:r>
              <a:rPr lang="en-US" sz="2400" b="1">
                <a:latin typeface="Calibri" charset="0"/>
              </a:rPr>
              <a:t>		</a:t>
            </a:r>
            <a:r>
              <a:rPr lang="en-US" sz="2400" b="1">
                <a:solidFill>
                  <a:srgbClr val="FF0000"/>
                </a:solidFill>
                <a:latin typeface="Calibri" charset="0"/>
              </a:rPr>
              <a:t>A single approach or activity  is the only approach 	possible with the given target; not transferrable to  	another  context </a:t>
            </a:r>
          </a:p>
          <a:p>
            <a:pPr>
              <a:buFont typeface="Arial" charset="0"/>
              <a:buNone/>
            </a:pPr>
            <a:r>
              <a:rPr lang="en-US" b="1">
                <a:latin typeface="Calibri" charset="0"/>
              </a:rPr>
              <a:t>One component in a sequence of scaffolded accomplishments</a:t>
            </a:r>
          </a:p>
          <a:p>
            <a:pPr>
              <a:buFont typeface="Arial" charset="0"/>
              <a:buNone/>
            </a:pPr>
            <a:r>
              <a:rPr lang="en-US" b="1">
                <a:latin typeface="Calibri" charset="0"/>
              </a:rPr>
              <a:t>Focused on what is to be LEARNED</a:t>
            </a:r>
            <a:endParaRPr lang="en-US" sz="1200" b="1">
              <a:solidFill>
                <a:srgbClr val="FF0000"/>
              </a:solidFill>
              <a:latin typeface="Calibri" charset="0"/>
            </a:endParaRPr>
          </a:p>
          <a:p>
            <a:pPr>
              <a:buFont typeface="Arial" charset="0"/>
              <a:buNone/>
            </a:pPr>
            <a:r>
              <a:rPr lang="en-US" sz="2400" b="1">
                <a:latin typeface="Calibri" charset="0"/>
              </a:rPr>
              <a:t>		</a:t>
            </a:r>
            <a:r>
              <a:rPr lang="en-US" sz="2400" b="1">
                <a:solidFill>
                  <a:srgbClr val="FF0000"/>
                </a:solidFill>
                <a:latin typeface="Calibri" charset="0"/>
              </a:rPr>
              <a:t>Only focused on what is to be DONE (activity) </a:t>
            </a:r>
          </a:p>
          <a:p>
            <a:endParaRPr lang="en-US">
              <a:latin typeface="Calibri" charset="0"/>
            </a:endParaRPr>
          </a:p>
        </p:txBody>
      </p:sp>
    </p:spTree>
    <p:extLst>
      <p:ext uri="{BB962C8B-B14F-4D97-AF65-F5344CB8AC3E}">
        <p14:creationId xmlns:p14="http://schemas.microsoft.com/office/powerpoint/2010/main" val="2102611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solidFill>
                  <a:srgbClr val="FF0000"/>
                </a:solidFill>
              </a:rPr>
              <a:t>The ultimate evaluation criteria for learning targets:</a:t>
            </a:r>
            <a:endParaRPr lang="en-US" dirty="0">
              <a:solidFill>
                <a:srgbClr val="FF0000"/>
              </a:solidFill>
            </a:endParaRPr>
          </a:p>
        </p:txBody>
      </p:sp>
      <p:sp>
        <p:nvSpPr>
          <p:cNvPr id="3" name="Content Placeholder 2"/>
          <p:cNvSpPr>
            <a:spLocks noGrp="1"/>
          </p:cNvSpPr>
          <p:nvPr>
            <p:ph idx="1"/>
          </p:nvPr>
        </p:nvSpPr>
        <p:spPr>
          <a:xfrm>
            <a:off x="457200" y="2057400"/>
            <a:ext cx="8229600" cy="3276600"/>
          </a:xfrm>
        </p:spPr>
        <p:txBody>
          <a:bodyPr>
            <a:normAutofit/>
          </a:bodyPr>
          <a:lstStyle/>
          <a:p>
            <a:pPr marL="0" indent="0" algn="ctr">
              <a:buNone/>
            </a:pPr>
            <a:r>
              <a:rPr lang="en-US" sz="4400" dirty="0" smtClean="0"/>
              <a:t>“If my students can successfully meet all of these individual targets, will they have met the full intent of the standard?”</a:t>
            </a:r>
            <a:endParaRPr lang="en-US" sz="4400" dirty="0"/>
          </a:p>
        </p:txBody>
      </p:sp>
    </p:spTree>
    <p:extLst>
      <p:ext uri="{BB962C8B-B14F-4D97-AF65-F5344CB8AC3E}">
        <p14:creationId xmlns:p14="http://schemas.microsoft.com/office/powerpoint/2010/main" val="30668470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a:t>
            </a:r>
            <a:endParaRPr lang="en-US" dirty="0"/>
          </a:p>
        </p:txBody>
      </p:sp>
      <p:pic>
        <p:nvPicPr>
          <p:cNvPr id="4" name="Content Placeholder 3" descr="AA049755.png"/>
          <p:cNvPicPr>
            <a:picLocks noGrp="1" noChangeAspect="1"/>
          </p:cNvPicPr>
          <p:nvPr>
            <p:ph idx="1"/>
          </p:nvPr>
        </p:nvPicPr>
        <p:blipFill>
          <a:blip r:embed="rId2">
            <a:extLst>
              <a:ext uri="{28A0092B-C50C-407E-A947-70E740481C1C}">
                <a14:useLocalDpi xmlns:a14="http://schemas.microsoft.com/office/drawing/2010/main" val="0"/>
              </a:ext>
            </a:extLst>
          </a:blip>
          <a:srcRect l="-10604" r="-10604"/>
          <a:stretch>
            <a:fillRect/>
          </a:stretch>
        </p:blipFill>
        <p:spPr>
          <a:xfrm>
            <a:off x="457200" y="1600200"/>
            <a:ext cx="8229600" cy="4953000"/>
          </a:xfrm>
        </p:spPr>
      </p:pic>
    </p:spTree>
    <p:extLst>
      <p:ext uri="{BB962C8B-B14F-4D97-AF65-F5344CB8AC3E}">
        <p14:creationId xmlns:p14="http://schemas.microsoft.com/office/powerpoint/2010/main" val="6128879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1"/>
          <p:cNvSpPr>
            <a:spLocks noGrp="1"/>
          </p:cNvSpPr>
          <p:nvPr>
            <p:ph type="body" sz="half" idx="2"/>
          </p:nvPr>
        </p:nvSpPr>
        <p:spPr>
          <a:xfrm>
            <a:off x="914400" y="3581400"/>
            <a:ext cx="3352800" cy="1905000"/>
          </a:xfrm>
        </p:spPr>
        <p:txBody>
          <a:bodyPr/>
          <a:lstStyle/>
          <a:p>
            <a:pPr>
              <a:spcBef>
                <a:spcPct val="0"/>
              </a:spcBef>
            </a:pPr>
            <a:endParaRPr lang="en-US" altLang="en-US" smtClean="0"/>
          </a:p>
        </p:txBody>
      </p:sp>
      <p:sp>
        <p:nvSpPr>
          <p:cNvPr id="34819" name="Title 2"/>
          <p:cNvSpPr>
            <a:spLocks noGrp="1"/>
          </p:cNvSpPr>
          <p:nvPr>
            <p:ph type="title"/>
          </p:nvPr>
        </p:nvSpPr>
        <p:spPr>
          <a:xfrm>
            <a:off x="914400" y="2286000"/>
            <a:ext cx="3352800" cy="1252538"/>
          </a:xfrm>
        </p:spPr>
        <p:txBody>
          <a:bodyPr/>
          <a:lstStyle/>
          <a:p>
            <a:endParaRPr lang="en-US" altLang="en-US" smtClean="0"/>
          </a:p>
        </p:txBody>
      </p:sp>
      <p:sp>
        <p:nvSpPr>
          <p:cNvPr id="34820" name="Content Placeholder 3"/>
          <p:cNvSpPr>
            <a:spLocks noGrp="1"/>
          </p:cNvSpPr>
          <p:nvPr>
            <p:ph idx="1"/>
          </p:nvPr>
        </p:nvSpPr>
        <p:spPr>
          <a:xfrm>
            <a:off x="4651375" y="1828800"/>
            <a:ext cx="3905250" cy="3810000"/>
          </a:xfrm>
        </p:spPr>
        <p:txBody>
          <a:bodyPr/>
          <a:lstStyle/>
          <a:p>
            <a:endParaRPr lang="en-US" altLang="en-US" smtClean="0"/>
          </a:p>
        </p:txBody>
      </p:sp>
      <p:pic>
        <p:nvPicPr>
          <p:cNvPr id="3482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241300"/>
            <a:ext cx="8839200" cy="631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0391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447800"/>
          </a:xfrm>
        </p:spPr>
        <p:txBody>
          <a:bodyPr>
            <a:noAutofit/>
          </a:bodyPr>
          <a:lstStyle/>
          <a:p>
            <a:r>
              <a:rPr lang="en-US" sz="3200" b="1" dirty="0" smtClean="0"/>
              <a:t>Key Characteristics of Assessment Literacy</a:t>
            </a:r>
            <a:endParaRPr lang="en-US" sz="3200" b="1" dirty="0"/>
          </a:p>
        </p:txBody>
      </p:sp>
      <p:sp>
        <p:nvSpPr>
          <p:cNvPr id="3" name="Content Placeholder 2"/>
          <p:cNvSpPr>
            <a:spLocks noGrp="1"/>
          </p:cNvSpPr>
          <p:nvPr>
            <p:ph idx="1"/>
          </p:nvPr>
        </p:nvSpPr>
        <p:spPr>
          <a:xfrm>
            <a:off x="457200" y="1371600"/>
            <a:ext cx="8229600" cy="4754563"/>
          </a:xfrm>
        </p:spPr>
        <p:txBody>
          <a:bodyPr>
            <a:normAutofit/>
          </a:bodyPr>
          <a:lstStyle/>
          <a:p>
            <a:endParaRPr lang="en-US" dirty="0" smtClean="0"/>
          </a:p>
          <a:p>
            <a:endParaRPr lang="en-US" dirty="0"/>
          </a:p>
          <a:p>
            <a:endParaRPr lang="en-US" dirty="0" smtClean="0"/>
          </a:p>
        </p:txBody>
      </p:sp>
      <p:sp>
        <p:nvSpPr>
          <p:cNvPr id="4" name="Oval 3"/>
          <p:cNvSpPr/>
          <p:nvPr/>
        </p:nvSpPr>
        <p:spPr>
          <a:xfrm>
            <a:off x="1600200" y="1676400"/>
            <a:ext cx="24384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1</a:t>
            </a:r>
          </a:p>
          <a:p>
            <a:pPr algn="ctr"/>
            <a:r>
              <a:rPr lang="en-US" dirty="0" smtClean="0"/>
              <a:t> Clear Purpose</a:t>
            </a:r>
            <a:endParaRPr lang="en-US" dirty="0"/>
          </a:p>
        </p:txBody>
      </p:sp>
      <p:sp>
        <p:nvSpPr>
          <p:cNvPr id="5" name="Oval 4"/>
          <p:cNvSpPr/>
          <p:nvPr/>
        </p:nvSpPr>
        <p:spPr>
          <a:xfrm>
            <a:off x="4876800" y="1676400"/>
            <a:ext cx="25146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2</a:t>
            </a:r>
          </a:p>
          <a:p>
            <a:pPr algn="ctr"/>
            <a:r>
              <a:rPr lang="en-US" dirty="0" smtClean="0"/>
              <a:t>Clear Targets</a:t>
            </a:r>
            <a:endParaRPr lang="en-US" dirty="0"/>
          </a:p>
        </p:txBody>
      </p:sp>
      <p:sp>
        <p:nvSpPr>
          <p:cNvPr id="6" name="Oval 5"/>
          <p:cNvSpPr/>
          <p:nvPr/>
        </p:nvSpPr>
        <p:spPr>
          <a:xfrm>
            <a:off x="3262746" y="2819400"/>
            <a:ext cx="2452254"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3</a:t>
            </a:r>
          </a:p>
          <a:p>
            <a:pPr algn="ctr"/>
            <a:r>
              <a:rPr lang="en-US" dirty="0" smtClean="0"/>
              <a:t>Sound Design</a:t>
            </a:r>
            <a:endParaRPr lang="en-US" dirty="0"/>
          </a:p>
        </p:txBody>
      </p:sp>
      <p:sp>
        <p:nvSpPr>
          <p:cNvPr id="7" name="Oval 6"/>
          <p:cNvSpPr/>
          <p:nvPr/>
        </p:nvSpPr>
        <p:spPr>
          <a:xfrm>
            <a:off x="3210791" y="4267200"/>
            <a:ext cx="2504209"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4</a:t>
            </a:r>
          </a:p>
          <a:p>
            <a:pPr algn="ctr"/>
            <a:r>
              <a:rPr lang="en-US" dirty="0" smtClean="0"/>
              <a:t>Effective Communication</a:t>
            </a:r>
            <a:endParaRPr lang="en-US" dirty="0"/>
          </a:p>
        </p:txBody>
      </p:sp>
      <p:sp>
        <p:nvSpPr>
          <p:cNvPr id="8" name="Oval 7"/>
          <p:cNvSpPr/>
          <p:nvPr/>
        </p:nvSpPr>
        <p:spPr>
          <a:xfrm>
            <a:off x="3352800" y="5548745"/>
            <a:ext cx="23622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5</a:t>
            </a:r>
          </a:p>
          <a:p>
            <a:pPr algn="ctr"/>
            <a:r>
              <a:rPr lang="en-US" dirty="0" smtClean="0"/>
              <a:t>Student Involvement</a:t>
            </a:r>
            <a:endParaRPr lang="en-US" dirty="0"/>
          </a:p>
        </p:txBody>
      </p:sp>
      <p:cxnSp>
        <p:nvCxnSpPr>
          <p:cNvPr id="10" name="Straight Arrow Connector 9"/>
          <p:cNvCxnSpPr>
            <a:stCxn id="4" idx="4"/>
          </p:cNvCxnSpPr>
          <p:nvPr/>
        </p:nvCxnSpPr>
        <p:spPr>
          <a:xfrm>
            <a:off x="2819400" y="2819400"/>
            <a:ext cx="401235"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715000" y="2819400"/>
            <a:ext cx="60960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533900" y="37338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462895" y="5334000"/>
            <a:ext cx="0" cy="2147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9297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normAutofit fontScale="90000"/>
          </a:bodyPr>
          <a:lstStyle/>
          <a:p>
            <a:pPr eaLnBrk="1" hangingPunct="1"/>
            <a:r>
              <a:rPr lang="en-US" sz="4000">
                <a:solidFill>
                  <a:srgbClr val="47008E"/>
                </a:solidFill>
                <a:latin typeface="Arial" charset="0"/>
                <a:ea typeface="ＭＳ Ｐゴシック" charset="0"/>
                <a:cs typeface="ＭＳ Ｐゴシック" charset="0"/>
              </a:rPr>
              <a:t>Key 3: </a:t>
            </a:r>
            <a:br>
              <a:rPr lang="en-US" sz="4000">
                <a:solidFill>
                  <a:srgbClr val="47008E"/>
                </a:solidFill>
                <a:latin typeface="Arial" charset="0"/>
                <a:ea typeface="ＭＳ Ｐゴシック" charset="0"/>
                <a:cs typeface="ＭＳ Ｐゴシック" charset="0"/>
              </a:rPr>
            </a:br>
            <a:r>
              <a:rPr lang="en-US" sz="4000">
                <a:solidFill>
                  <a:srgbClr val="47008E"/>
                </a:solidFill>
                <a:latin typeface="Arial" charset="0"/>
                <a:ea typeface="ＭＳ Ｐゴシック" charset="0"/>
                <a:cs typeface="ＭＳ Ｐゴシック" charset="0"/>
              </a:rPr>
              <a:t>Sound Assessment Design</a:t>
            </a:r>
          </a:p>
        </p:txBody>
      </p:sp>
      <p:sp>
        <p:nvSpPr>
          <p:cNvPr id="366595" name="Rectangle 3"/>
          <p:cNvSpPr>
            <a:spLocks noGrp="1" noChangeArrowheads="1"/>
          </p:cNvSpPr>
          <p:nvPr>
            <p:ph type="body" idx="1"/>
          </p:nvPr>
        </p:nvSpPr>
        <p:spPr>
          <a:xfrm>
            <a:off x="762000" y="1981200"/>
            <a:ext cx="7924800" cy="3657600"/>
          </a:xfrm>
        </p:spPr>
        <p:txBody>
          <a:bodyPr/>
          <a:lstStyle/>
          <a:p>
            <a:pPr eaLnBrk="1" hangingPunct="1">
              <a:lnSpc>
                <a:spcPct val="80000"/>
              </a:lnSpc>
            </a:pPr>
            <a:r>
              <a:rPr lang="en-US" sz="3200" dirty="0">
                <a:latin typeface="Arial" charset="0"/>
                <a:ea typeface="ＭＳ Ｐゴシック" charset="0"/>
                <a:cs typeface="ＭＳ Ｐゴシック" charset="0"/>
              </a:rPr>
              <a:t>Select a proper method</a:t>
            </a:r>
          </a:p>
          <a:p>
            <a:pPr eaLnBrk="1" hangingPunct="1">
              <a:lnSpc>
                <a:spcPct val="80000"/>
              </a:lnSpc>
            </a:pPr>
            <a:r>
              <a:rPr lang="en-US" sz="3200" dirty="0">
                <a:latin typeface="Arial" charset="0"/>
                <a:ea typeface="ＭＳ Ｐゴシック" charset="0"/>
                <a:cs typeface="ＭＳ Ｐゴシック" charset="0"/>
              </a:rPr>
              <a:t>Select or create quality items, tasks, and rubrics</a:t>
            </a:r>
          </a:p>
          <a:p>
            <a:pPr eaLnBrk="1" hangingPunct="1">
              <a:lnSpc>
                <a:spcPct val="80000"/>
              </a:lnSpc>
            </a:pPr>
            <a:r>
              <a:rPr lang="en-US" sz="3200" dirty="0">
                <a:latin typeface="Arial" charset="0"/>
                <a:ea typeface="ＭＳ Ｐゴシック" charset="0"/>
                <a:cs typeface="ＭＳ Ｐゴシック" charset="0"/>
              </a:rPr>
              <a:t>Sample appropriately</a:t>
            </a:r>
          </a:p>
          <a:p>
            <a:pPr eaLnBrk="1" hangingPunct="1">
              <a:lnSpc>
                <a:spcPct val="80000"/>
              </a:lnSpc>
            </a:pPr>
            <a:r>
              <a:rPr lang="en-US" sz="3200" dirty="0">
                <a:latin typeface="Arial" charset="0"/>
                <a:ea typeface="ＭＳ Ｐゴシック" charset="0"/>
                <a:cs typeface="ＭＳ Ｐゴシック" charset="0"/>
              </a:rPr>
              <a:t>Prevent bias</a:t>
            </a:r>
          </a:p>
          <a:p>
            <a:pPr eaLnBrk="1" hangingPunct="1">
              <a:lnSpc>
                <a:spcPct val="80000"/>
              </a:lnSpc>
            </a:pPr>
            <a:r>
              <a:rPr lang="en-US" sz="3200" dirty="0">
                <a:latin typeface="Arial" charset="0"/>
                <a:ea typeface="ＭＳ Ｐゴシック" charset="0"/>
                <a:cs typeface="ＭＳ Ｐゴシック" charset="0"/>
              </a:rPr>
              <a:t>Design assessments so students can self-assess and set goals based on the results</a:t>
            </a:r>
          </a:p>
          <a:p>
            <a:pPr eaLnBrk="1" hangingPunct="1">
              <a:lnSpc>
                <a:spcPct val="80000"/>
              </a:lnSpc>
            </a:pPr>
            <a:endParaRPr lang="en-US" sz="2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9102568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66595">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366595">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944562"/>
          </a:xfrm>
        </p:spPr>
        <p:txBody>
          <a:bodyPr>
            <a:normAutofit/>
          </a:bodyPr>
          <a:lstStyle/>
          <a:p>
            <a:pPr algn="ctr"/>
            <a:r>
              <a:rPr lang="en-US" sz="4000" b="1" dirty="0" smtClean="0">
                <a:solidFill>
                  <a:schemeClr val="tx1"/>
                </a:solidFill>
              </a:rPr>
              <a:t>Team Norms- Learning Forward</a:t>
            </a:r>
            <a:endParaRPr lang="en-US" sz="4000" b="1" dirty="0">
              <a:solidFill>
                <a:schemeClr val="tx1"/>
              </a:solidFill>
            </a:endParaRP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3075" y="1631852"/>
            <a:ext cx="6937849" cy="4462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379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57200" y="0"/>
            <a:ext cx="8686800" cy="914400"/>
          </a:xfrm>
          <a:prstGeom prst="rect">
            <a:avLst/>
          </a:prstGeom>
          <a:noFill/>
          <a:ln w="12700">
            <a:noFill/>
            <a:miter lim="800000"/>
            <a:headEnd/>
            <a:tailEnd/>
          </a:ln>
          <a:effectLst/>
        </p:spPr>
        <p:txBody>
          <a:bodyPr lIns="90488" tIns="44450" rIns="90488" bIns="44450"/>
          <a:lstStyle/>
          <a:p>
            <a:pPr algn="ctr"/>
            <a:r>
              <a:rPr lang="en-US" sz="4000" b="1">
                <a:solidFill>
                  <a:srgbClr val="333399"/>
                </a:solidFill>
                <a:effectLst>
                  <a:outerShdw blurRad="38100" dist="38100" dir="2700000" algn="tl">
                    <a:srgbClr val="DDDDDD"/>
                  </a:outerShdw>
                </a:effectLst>
              </a:rPr>
              <a:t>Possible Assessment Methods</a:t>
            </a:r>
          </a:p>
        </p:txBody>
      </p:sp>
      <p:sp>
        <p:nvSpPr>
          <p:cNvPr id="368643" name="Rectangle 3"/>
          <p:cNvSpPr>
            <a:spLocks noChangeArrowheads="1"/>
          </p:cNvSpPr>
          <p:nvPr/>
        </p:nvSpPr>
        <p:spPr bwMode="auto">
          <a:xfrm>
            <a:off x="533400" y="838200"/>
            <a:ext cx="7924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a:spcBef>
                <a:spcPct val="20000"/>
              </a:spcBef>
              <a:buClr>
                <a:srgbClr val="1E4BA6"/>
              </a:buClr>
              <a:buSzPct val="75000"/>
              <a:buFont typeface="Symbol" charset="0"/>
              <a:buChar char="·"/>
            </a:pPr>
            <a:r>
              <a:rPr lang="en-US" sz="2800" b="1"/>
              <a:t>Selected Response</a:t>
            </a:r>
          </a:p>
          <a:p>
            <a:pPr marL="742950" lvl="1" indent="-285750">
              <a:spcBef>
                <a:spcPct val="20000"/>
              </a:spcBef>
              <a:buClr>
                <a:srgbClr val="1E4BA6"/>
              </a:buClr>
              <a:buFont typeface="Symbol" charset="0"/>
              <a:buChar char="-"/>
            </a:pPr>
            <a:r>
              <a:rPr lang="en-US" sz="2200" b="1"/>
              <a:t>Multiple Choice</a:t>
            </a:r>
          </a:p>
          <a:p>
            <a:pPr marL="742950" lvl="1" indent="-285750">
              <a:spcBef>
                <a:spcPct val="20000"/>
              </a:spcBef>
              <a:buClr>
                <a:srgbClr val="1E4BA6"/>
              </a:buClr>
              <a:buFont typeface="Symbol" charset="0"/>
              <a:buChar char="-"/>
            </a:pPr>
            <a:r>
              <a:rPr lang="en-US" sz="2200" b="1"/>
              <a:t>True/False</a:t>
            </a:r>
          </a:p>
          <a:p>
            <a:pPr marL="742950" lvl="1" indent="-285750">
              <a:spcBef>
                <a:spcPct val="20000"/>
              </a:spcBef>
              <a:buClr>
                <a:srgbClr val="1E4BA6"/>
              </a:buClr>
              <a:buFont typeface="Symbol" charset="0"/>
              <a:buChar char="-"/>
            </a:pPr>
            <a:r>
              <a:rPr lang="en-US" sz="2200" b="1"/>
              <a:t>Matching</a:t>
            </a:r>
          </a:p>
          <a:p>
            <a:pPr marL="742950" lvl="1" indent="-285750">
              <a:spcBef>
                <a:spcPct val="20000"/>
              </a:spcBef>
              <a:buClr>
                <a:srgbClr val="1E4BA6"/>
              </a:buClr>
              <a:buFont typeface="Symbol" charset="0"/>
              <a:buChar char="-"/>
            </a:pPr>
            <a:r>
              <a:rPr lang="en-US" sz="2200" b="1"/>
              <a:t>Fill in</a:t>
            </a:r>
          </a:p>
          <a:p>
            <a:pPr marL="342900" indent="-342900">
              <a:spcBef>
                <a:spcPct val="20000"/>
              </a:spcBef>
              <a:buClr>
                <a:srgbClr val="1E4BA6"/>
              </a:buClr>
              <a:buSzPct val="75000"/>
              <a:buFont typeface="Symbol" charset="0"/>
              <a:buChar char="·"/>
            </a:pPr>
            <a:r>
              <a:rPr lang="en-US" sz="2800" b="1"/>
              <a:t>Extended Written Response </a:t>
            </a:r>
          </a:p>
          <a:p>
            <a:pPr marL="342900" indent="-342900">
              <a:spcBef>
                <a:spcPct val="20000"/>
              </a:spcBef>
              <a:buClr>
                <a:srgbClr val="1E4BA6"/>
              </a:buClr>
              <a:buSzPct val="75000"/>
              <a:buFont typeface="Symbol" charset="0"/>
              <a:buChar char="·"/>
            </a:pPr>
            <a:r>
              <a:rPr lang="en-US" sz="2800" b="1"/>
              <a:t>Performance Assessment</a:t>
            </a:r>
          </a:p>
          <a:p>
            <a:pPr marL="342900" indent="-342900">
              <a:spcBef>
                <a:spcPct val="20000"/>
              </a:spcBef>
              <a:buClr>
                <a:srgbClr val="1E4BA6"/>
              </a:buClr>
              <a:buSzPct val="75000"/>
              <a:buFont typeface="Symbol" charset="0"/>
              <a:buChar char="·"/>
            </a:pPr>
            <a:r>
              <a:rPr lang="en-US" sz="2800" b="1"/>
              <a:t>Personal Communication</a:t>
            </a:r>
          </a:p>
          <a:p>
            <a:pPr marL="742950" lvl="1" indent="-285750">
              <a:spcBef>
                <a:spcPct val="20000"/>
              </a:spcBef>
              <a:buClr>
                <a:schemeClr val="tx1"/>
              </a:buClr>
              <a:buSzPct val="50000"/>
              <a:buFont typeface="Symbol" charset="0"/>
              <a:buChar char="-"/>
            </a:pPr>
            <a:r>
              <a:rPr lang="en-US" sz="2200" b="1"/>
              <a:t>Questions</a:t>
            </a:r>
          </a:p>
          <a:p>
            <a:pPr marL="742950" lvl="1" indent="-285750">
              <a:spcBef>
                <a:spcPct val="20000"/>
              </a:spcBef>
              <a:buClr>
                <a:schemeClr val="tx1"/>
              </a:buClr>
              <a:buSzPct val="50000"/>
              <a:buFont typeface="Symbol" charset="0"/>
              <a:buChar char="-"/>
            </a:pPr>
            <a:r>
              <a:rPr lang="en-US" sz="2200" b="1"/>
              <a:t>Conferences</a:t>
            </a:r>
          </a:p>
          <a:p>
            <a:pPr marL="742950" lvl="1" indent="-285750">
              <a:spcBef>
                <a:spcPct val="20000"/>
              </a:spcBef>
              <a:buClr>
                <a:schemeClr val="tx1"/>
              </a:buClr>
              <a:buSzPct val="50000"/>
              <a:buFont typeface="Symbol" charset="0"/>
              <a:buChar char="-"/>
            </a:pPr>
            <a:r>
              <a:rPr lang="en-US" sz="2200" b="1"/>
              <a:t>Interviews</a:t>
            </a:r>
            <a:endParaRPr lang="en-US" sz="2000" b="1"/>
          </a:p>
        </p:txBody>
      </p:sp>
      <p:pic>
        <p:nvPicPr>
          <p:cNvPr id="368644" name="Picture 4" descr="MPj040226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600200"/>
            <a:ext cx="1447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234415"/>
      </p:ext>
    </p:extLst>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90600" y="0"/>
            <a:ext cx="7467600" cy="901700"/>
          </a:xfrm>
        </p:spPr>
        <p:txBody>
          <a:bodyPr/>
          <a:lstStyle/>
          <a:p>
            <a:pPr eaLnBrk="1" hangingPunct="1">
              <a:defRPr/>
            </a:pPr>
            <a:r>
              <a:rPr lang="en-US" sz="3400" b="1" smtClean="0">
                <a:effectLst>
                  <a:outerShdw blurRad="38100" dist="38100" dir="2700000" algn="tl">
                    <a:srgbClr val="000000"/>
                  </a:outerShdw>
                </a:effectLst>
                <a:ea typeface="+mj-ea"/>
              </a:rPr>
              <a:t>Classroom Assessment Strategies</a:t>
            </a:r>
          </a:p>
        </p:txBody>
      </p:sp>
      <p:sp>
        <p:nvSpPr>
          <p:cNvPr id="33795" name="AutoShape 3"/>
          <p:cNvSpPr>
            <a:spLocks noChangeArrowheads="1"/>
          </p:cNvSpPr>
          <p:nvPr/>
        </p:nvSpPr>
        <p:spPr bwMode="auto">
          <a:xfrm>
            <a:off x="4572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Multiple Choice</a:t>
            </a:r>
          </a:p>
          <a:p>
            <a:pPr marL="109538" indent="-109538">
              <a:buFontTx/>
              <a:buChar char="•"/>
            </a:pPr>
            <a:r>
              <a:rPr lang="en-US">
                <a:solidFill>
                  <a:schemeClr val="bg2"/>
                </a:solidFill>
                <a:latin typeface="Tahoma" charset="0"/>
              </a:rPr>
              <a:t>True-False</a:t>
            </a:r>
          </a:p>
          <a:p>
            <a:pPr marL="109538" indent="-109538">
              <a:buFontTx/>
              <a:buChar char="•"/>
            </a:pPr>
            <a:r>
              <a:rPr lang="en-US">
                <a:solidFill>
                  <a:schemeClr val="bg2"/>
                </a:solidFill>
                <a:latin typeface="Tahoma" charset="0"/>
              </a:rPr>
              <a:t>Matching</a:t>
            </a:r>
          </a:p>
        </p:txBody>
      </p:sp>
      <p:sp>
        <p:nvSpPr>
          <p:cNvPr id="33796" name="Text Box 4"/>
          <p:cNvSpPr txBox="1">
            <a:spLocks noChangeArrowheads="1"/>
          </p:cNvSpPr>
          <p:nvPr/>
        </p:nvSpPr>
        <p:spPr bwMode="auto">
          <a:xfrm>
            <a:off x="5334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Selected Response</a:t>
            </a:r>
          </a:p>
        </p:txBody>
      </p:sp>
      <p:sp>
        <p:nvSpPr>
          <p:cNvPr id="33797" name="AutoShape 5"/>
          <p:cNvSpPr>
            <a:spLocks noChangeArrowheads="1"/>
          </p:cNvSpPr>
          <p:nvPr/>
        </p:nvSpPr>
        <p:spPr bwMode="auto">
          <a:xfrm>
            <a:off x="25908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Diagram</a:t>
            </a:r>
          </a:p>
          <a:p>
            <a:pPr marL="109538" indent="-109538">
              <a:buFontTx/>
              <a:buChar char="•"/>
            </a:pPr>
            <a:r>
              <a:rPr lang="en-US">
                <a:solidFill>
                  <a:schemeClr val="bg2"/>
                </a:solidFill>
                <a:latin typeface="Tahoma" charset="0"/>
              </a:rPr>
              <a:t>Fill-in-the-blank (words, phrases)</a:t>
            </a:r>
          </a:p>
          <a:p>
            <a:pPr marL="109538" indent="-109538">
              <a:buFontTx/>
              <a:buChar char="•"/>
            </a:pPr>
            <a:r>
              <a:rPr lang="en-US">
                <a:solidFill>
                  <a:schemeClr val="bg2"/>
                </a:solidFill>
                <a:latin typeface="Tahoma" charset="0"/>
              </a:rPr>
              <a:t>Essay</a:t>
            </a:r>
          </a:p>
          <a:p>
            <a:pPr marL="109538" indent="-109538">
              <a:buFontTx/>
              <a:buChar char="•"/>
            </a:pPr>
            <a:r>
              <a:rPr lang="en-US">
                <a:solidFill>
                  <a:schemeClr val="bg2"/>
                </a:solidFill>
                <a:latin typeface="Tahoma" charset="0"/>
              </a:rPr>
              <a:t>Short answer (sentences, paragraphs)</a:t>
            </a:r>
          </a:p>
          <a:p>
            <a:pPr marL="109538" indent="-109538">
              <a:buFontTx/>
              <a:buChar char="•"/>
            </a:pPr>
            <a:r>
              <a:rPr lang="en-US">
                <a:solidFill>
                  <a:schemeClr val="bg2"/>
                </a:solidFill>
                <a:latin typeface="Tahoma" charset="0"/>
              </a:rPr>
              <a:t>Web</a:t>
            </a:r>
          </a:p>
          <a:p>
            <a:pPr marL="109538" indent="-109538">
              <a:buFontTx/>
              <a:buChar char="•"/>
            </a:pPr>
            <a:r>
              <a:rPr lang="en-US">
                <a:solidFill>
                  <a:schemeClr val="bg2"/>
                </a:solidFill>
                <a:latin typeface="Tahoma" charset="0"/>
              </a:rPr>
              <a:t>Concept Map</a:t>
            </a:r>
          </a:p>
          <a:p>
            <a:pPr marL="109538" indent="-109538">
              <a:buFontTx/>
              <a:buChar char="•"/>
            </a:pPr>
            <a:r>
              <a:rPr lang="en-US">
                <a:solidFill>
                  <a:schemeClr val="bg2"/>
                </a:solidFill>
                <a:latin typeface="Tahoma" charset="0"/>
              </a:rPr>
              <a:t>Flowchart</a:t>
            </a:r>
          </a:p>
          <a:p>
            <a:pPr marL="109538" indent="-109538">
              <a:buFontTx/>
              <a:buChar char="•"/>
            </a:pPr>
            <a:r>
              <a:rPr lang="en-US">
                <a:solidFill>
                  <a:schemeClr val="bg2"/>
                </a:solidFill>
                <a:latin typeface="Tahoma" charset="0"/>
              </a:rPr>
              <a:t>Graph</a:t>
            </a:r>
          </a:p>
          <a:p>
            <a:pPr marL="109538" indent="-109538">
              <a:buFontTx/>
              <a:buChar char="•"/>
            </a:pPr>
            <a:r>
              <a:rPr lang="en-US">
                <a:solidFill>
                  <a:schemeClr val="bg2"/>
                </a:solidFill>
                <a:latin typeface="Tahoma" charset="0"/>
              </a:rPr>
              <a:t>Table</a:t>
            </a:r>
          </a:p>
          <a:p>
            <a:pPr marL="109538" indent="-109538">
              <a:buFontTx/>
              <a:buChar char="•"/>
            </a:pPr>
            <a:r>
              <a:rPr lang="en-US">
                <a:solidFill>
                  <a:schemeClr val="bg2"/>
                </a:solidFill>
                <a:latin typeface="Tahoma" charset="0"/>
              </a:rPr>
              <a:t>Matrix</a:t>
            </a:r>
          </a:p>
          <a:p>
            <a:pPr marL="109538" indent="-109538">
              <a:buFontTx/>
              <a:buChar char="•"/>
            </a:pPr>
            <a:r>
              <a:rPr lang="en-US">
                <a:solidFill>
                  <a:schemeClr val="bg2"/>
                </a:solidFill>
                <a:latin typeface="Tahoma" charset="0"/>
              </a:rPr>
              <a:t>Illustration</a:t>
            </a:r>
          </a:p>
        </p:txBody>
      </p:sp>
      <p:sp>
        <p:nvSpPr>
          <p:cNvPr id="33798" name="AutoShape 6"/>
          <p:cNvSpPr>
            <a:spLocks noChangeArrowheads="1"/>
          </p:cNvSpPr>
          <p:nvPr/>
        </p:nvSpPr>
        <p:spPr bwMode="auto">
          <a:xfrm>
            <a:off x="46482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Presentation</a:t>
            </a:r>
          </a:p>
          <a:p>
            <a:pPr marL="109538" indent="-109538">
              <a:buFontTx/>
              <a:buChar char="•"/>
            </a:pPr>
            <a:r>
              <a:rPr lang="en-US">
                <a:solidFill>
                  <a:schemeClr val="bg2"/>
                </a:solidFill>
                <a:latin typeface="Tahoma" charset="0"/>
              </a:rPr>
              <a:t>Movement</a:t>
            </a:r>
          </a:p>
          <a:p>
            <a:pPr marL="109538" indent="-109538">
              <a:buFontTx/>
              <a:buChar char="•"/>
            </a:pPr>
            <a:r>
              <a:rPr lang="en-US">
                <a:solidFill>
                  <a:schemeClr val="bg2"/>
                </a:solidFill>
                <a:latin typeface="Tahoma" charset="0"/>
              </a:rPr>
              <a:t>Science lab </a:t>
            </a:r>
          </a:p>
          <a:p>
            <a:pPr marL="109538" indent="-109538">
              <a:buFontTx/>
              <a:buChar char="•"/>
            </a:pPr>
            <a:r>
              <a:rPr lang="en-US">
                <a:solidFill>
                  <a:schemeClr val="bg2"/>
                </a:solidFill>
                <a:latin typeface="Tahoma" charset="0"/>
              </a:rPr>
              <a:t>Athletic skill</a:t>
            </a:r>
          </a:p>
          <a:p>
            <a:pPr marL="109538" indent="-109538">
              <a:buFontTx/>
              <a:buChar char="•"/>
            </a:pPr>
            <a:r>
              <a:rPr lang="en-US">
                <a:solidFill>
                  <a:schemeClr val="bg2"/>
                </a:solidFill>
                <a:latin typeface="Tahoma" charset="0"/>
              </a:rPr>
              <a:t>Dramatization</a:t>
            </a:r>
          </a:p>
          <a:p>
            <a:pPr marL="109538" indent="-109538">
              <a:buFontTx/>
              <a:buChar char="•"/>
            </a:pPr>
            <a:r>
              <a:rPr lang="en-US">
                <a:solidFill>
                  <a:schemeClr val="bg2"/>
                </a:solidFill>
                <a:latin typeface="Tahoma" charset="0"/>
              </a:rPr>
              <a:t>Enactment</a:t>
            </a:r>
          </a:p>
          <a:p>
            <a:pPr marL="109538" indent="-109538">
              <a:buFontTx/>
              <a:buChar char="•"/>
            </a:pPr>
            <a:r>
              <a:rPr lang="en-US">
                <a:solidFill>
                  <a:schemeClr val="bg2"/>
                </a:solidFill>
                <a:latin typeface="Tahoma" charset="0"/>
              </a:rPr>
              <a:t>Project</a:t>
            </a:r>
          </a:p>
          <a:p>
            <a:pPr marL="109538" indent="-109538">
              <a:buFontTx/>
              <a:buChar char="•"/>
            </a:pPr>
            <a:r>
              <a:rPr lang="en-US">
                <a:solidFill>
                  <a:schemeClr val="bg2"/>
                </a:solidFill>
                <a:latin typeface="Tahoma" charset="0"/>
              </a:rPr>
              <a:t>Debate</a:t>
            </a:r>
          </a:p>
          <a:p>
            <a:pPr marL="109538" indent="-109538">
              <a:buFontTx/>
              <a:buChar char="•"/>
            </a:pPr>
            <a:r>
              <a:rPr lang="en-US">
                <a:solidFill>
                  <a:schemeClr val="bg2"/>
                </a:solidFill>
                <a:latin typeface="Tahoma" charset="0"/>
              </a:rPr>
              <a:t>Model</a:t>
            </a:r>
          </a:p>
          <a:p>
            <a:pPr marL="109538" indent="-109538">
              <a:buFontTx/>
              <a:buChar char="•"/>
            </a:pPr>
            <a:r>
              <a:rPr lang="en-US">
                <a:solidFill>
                  <a:schemeClr val="bg2"/>
                </a:solidFill>
                <a:latin typeface="Tahoma" charset="0"/>
              </a:rPr>
              <a:t>Exhibition</a:t>
            </a:r>
          </a:p>
          <a:p>
            <a:pPr marL="109538" indent="-109538">
              <a:buFontTx/>
              <a:buChar char="•"/>
            </a:pPr>
            <a:r>
              <a:rPr lang="en-US">
                <a:solidFill>
                  <a:schemeClr val="bg2"/>
                </a:solidFill>
                <a:latin typeface="Tahoma" charset="0"/>
              </a:rPr>
              <a:t>Recital</a:t>
            </a:r>
          </a:p>
          <a:p>
            <a:pPr marL="109538" indent="-109538">
              <a:buFontTx/>
              <a:buChar char="•"/>
            </a:pPr>
            <a:r>
              <a:rPr lang="en-US">
                <a:solidFill>
                  <a:schemeClr val="bg2"/>
                </a:solidFill>
                <a:latin typeface="Tahoma" charset="0"/>
              </a:rPr>
              <a:t>Performance Task</a:t>
            </a:r>
          </a:p>
          <a:p>
            <a:pPr marL="109538" indent="-109538">
              <a:buFontTx/>
              <a:buChar char="•"/>
            </a:pPr>
            <a:endParaRPr lang="en-US">
              <a:solidFill>
                <a:schemeClr val="bg2"/>
              </a:solidFill>
              <a:latin typeface="Tahoma" charset="0"/>
            </a:endParaRPr>
          </a:p>
        </p:txBody>
      </p:sp>
      <p:sp>
        <p:nvSpPr>
          <p:cNvPr id="33799" name="AutoShape 7"/>
          <p:cNvSpPr>
            <a:spLocks noChangeArrowheads="1"/>
          </p:cNvSpPr>
          <p:nvPr/>
        </p:nvSpPr>
        <p:spPr bwMode="auto">
          <a:xfrm>
            <a:off x="6781800" y="1828800"/>
            <a:ext cx="1905000" cy="4572000"/>
          </a:xfrm>
          <a:prstGeom prst="roundRect">
            <a:avLst>
              <a:gd name="adj" fmla="val 16667"/>
            </a:avLst>
          </a:prstGeom>
          <a:solidFill>
            <a:schemeClr val="accent1"/>
          </a:solidFill>
          <a:ln w="9525">
            <a:solidFill>
              <a:schemeClr val="tx1"/>
            </a:solidFill>
            <a:round/>
            <a:headEnd/>
            <a:tailEnd/>
          </a:ln>
        </p:spPr>
        <p:txBody>
          <a:bodyPr rIns="0"/>
          <a:lstStyle/>
          <a:p>
            <a:pPr marL="109538" indent="-109538">
              <a:buFontTx/>
              <a:buChar char="•"/>
            </a:pPr>
            <a:r>
              <a:rPr lang="en-US">
                <a:solidFill>
                  <a:schemeClr val="bg2"/>
                </a:solidFill>
                <a:latin typeface="Tahoma" charset="0"/>
              </a:rPr>
              <a:t>Oral questioning</a:t>
            </a:r>
          </a:p>
          <a:p>
            <a:pPr marL="109538" indent="-109538">
              <a:buFontTx/>
              <a:buChar char="•"/>
            </a:pPr>
            <a:r>
              <a:rPr lang="en-US">
                <a:solidFill>
                  <a:schemeClr val="bg2"/>
                </a:solidFill>
                <a:latin typeface="Tahoma" charset="0"/>
              </a:rPr>
              <a:t>Observation</a:t>
            </a:r>
          </a:p>
          <a:p>
            <a:pPr marL="109538" indent="-109538">
              <a:buFontTx/>
              <a:buChar char="•"/>
            </a:pPr>
            <a:r>
              <a:rPr lang="en-US">
                <a:solidFill>
                  <a:schemeClr val="bg2"/>
                </a:solidFill>
                <a:latin typeface="Tahoma" charset="0"/>
              </a:rPr>
              <a:t>Interview </a:t>
            </a:r>
          </a:p>
          <a:p>
            <a:pPr marL="109538" indent="-109538">
              <a:buFontTx/>
              <a:buChar char="•"/>
            </a:pPr>
            <a:r>
              <a:rPr lang="en-US">
                <a:solidFill>
                  <a:schemeClr val="bg2"/>
                </a:solidFill>
                <a:latin typeface="Tahoma" charset="0"/>
              </a:rPr>
              <a:t>Conference</a:t>
            </a:r>
          </a:p>
          <a:p>
            <a:pPr marL="109538" indent="-109538">
              <a:buFontTx/>
              <a:buChar char="•"/>
            </a:pPr>
            <a:r>
              <a:rPr lang="en-US">
                <a:solidFill>
                  <a:schemeClr val="bg2"/>
                </a:solidFill>
                <a:latin typeface="Tahoma" charset="0"/>
              </a:rPr>
              <a:t>Process description</a:t>
            </a:r>
          </a:p>
          <a:p>
            <a:pPr marL="109538" indent="-109538">
              <a:buFontTx/>
              <a:buChar char="•"/>
            </a:pPr>
            <a:r>
              <a:rPr lang="en-US">
                <a:solidFill>
                  <a:schemeClr val="bg2"/>
                </a:solidFill>
                <a:latin typeface="Tahoma" charset="0"/>
              </a:rPr>
              <a:t>Checklist</a:t>
            </a:r>
          </a:p>
          <a:p>
            <a:pPr marL="109538" indent="-109538">
              <a:buFontTx/>
              <a:buChar char="•"/>
            </a:pPr>
            <a:r>
              <a:rPr lang="en-US">
                <a:solidFill>
                  <a:schemeClr val="bg2"/>
                </a:solidFill>
                <a:latin typeface="Tahoma" charset="0"/>
              </a:rPr>
              <a:t>Rating scale</a:t>
            </a:r>
          </a:p>
          <a:p>
            <a:pPr marL="109538" indent="-109538">
              <a:buFontTx/>
              <a:buChar char="•"/>
            </a:pPr>
            <a:r>
              <a:rPr lang="en-US">
                <a:solidFill>
                  <a:schemeClr val="bg2"/>
                </a:solidFill>
                <a:latin typeface="Tahoma" charset="0"/>
              </a:rPr>
              <a:t>Journal sharing</a:t>
            </a:r>
          </a:p>
          <a:p>
            <a:pPr marL="109538" indent="-109538">
              <a:buFontTx/>
              <a:buChar char="•"/>
            </a:pPr>
            <a:r>
              <a:rPr lang="en-US">
                <a:solidFill>
                  <a:schemeClr val="bg2"/>
                </a:solidFill>
                <a:latin typeface="Tahoma" charset="0"/>
              </a:rPr>
              <a:t>Thinking aloud a process</a:t>
            </a:r>
          </a:p>
          <a:p>
            <a:pPr marL="109538" indent="-109538">
              <a:buFontTx/>
              <a:buChar char="•"/>
            </a:pPr>
            <a:r>
              <a:rPr lang="en-US">
                <a:solidFill>
                  <a:schemeClr val="bg2"/>
                </a:solidFill>
                <a:latin typeface="Tahoma" charset="0"/>
              </a:rPr>
              <a:t>Student self-assessment</a:t>
            </a:r>
          </a:p>
          <a:p>
            <a:pPr marL="109538" indent="-109538">
              <a:buFontTx/>
              <a:buChar char="•"/>
            </a:pPr>
            <a:r>
              <a:rPr lang="en-US">
                <a:solidFill>
                  <a:schemeClr val="bg2"/>
                </a:solidFill>
                <a:latin typeface="Tahoma" charset="0"/>
              </a:rPr>
              <a:t>Peer review</a:t>
            </a:r>
          </a:p>
          <a:p>
            <a:pPr marL="109538" indent="-109538"/>
            <a:endParaRPr lang="en-US">
              <a:solidFill>
                <a:schemeClr val="bg2"/>
              </a:solidFill>
              <a:latin typeface="Tahoma" charset="0"/>
            </a:endParaRPr>
          </a:p>
        </p:txBody>
      </p:sp>
      <p:sp>
        <p:nvSpPr>
          <p:cNvPr id="33800" name="Text Box 8"/>
          <p:cNvSpPr txBox="1">
            <a:spLocks noChangeArrowheads="1"/>
          </p:cNvSpPr>
          <p:nvPr/>
        </p:nvSpPr>
        <p:spPr bwMode="auto">
          <a:xfrm>
            <a:off x="25908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Constructed</a:t>
            </a:r>
          </a:p>
          <a:p>
            <a:pPr algn="ctr" eaLnBrk="1" hangingPunct="1"/>
            <a:r>
              <a:rPr lang="en-US" sz="1600" b="1">
                <a:solidFill>
                  <a:schemeClr val="tx2"/>
                </a:solidFill>
                <a:latin typeface="Tahoma" charset="0"/>
              </a:rPr>
              <a:t>Response</a:t>
            </a:r>
          </a:p>
        </p:txBody>
      </p:sp>
      <p:sp>
        <p:nvSpPr>
          <p:cNvPr id="33801" name="Text Box 9"/>
          <p:cNvSpPr txBox="1">
            <a:spLocks noChangeArrowheads="1"/>
          </p:cNvSpPr>
          <p:nvPr/>
        </p:nvSpPr>
        <p:spPr bwMode="auto">
          <a:xfrm>
            <a:off x="45720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Performance Assessment</a:t>
            </a:r>
          </a:p>
        </p:txBody>
      </p:sp>
      <p:sp>
        <p:nvSpPr>
          <p:cNvPr id="33802" name="Text Box 10"/>
          <p:cNvSpPr txBox="1">
            <a:spLocks noChangeArrowheads="1"/>
          </p:cNvSpPr>
          <p:nvPr/>
        </p:nvSpPr>
        <p:spPr bwMode="auto">
          <a:xfrm>
            <a:off x="6553200" y="1143000"/>
            <a:ext cx="1905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Observations/</a:t>
            </a:r>
          </a:p>
          <a:p>
            <a:pPr algn="ctr" eaLnBrk="1" hangingPunct="1"/>
            <a:r>
              <a:rPr lang="en-US" sz="1600" b="1">
                <a:solidFill>
                  <a:schemeClr val="tx2"/>
                </a:solidFill>
                <a:latin typeface="Tahoma" charset="0"/>
              </a:rPr>
              <a:t>Conversations</a:t>
            </a:r>
          </a:p>
        </p:txBody>
      </p:sp>
      <p:sp>
        <p:nvSpPr>
          <p:cNvPr id="33803" name="Text Box 11"/>
          <p:cNvSpPr txBox="1">
            <a:spLocks noChangeArrowheads="1"/>
          </p:cNvSpPr>
          <p:nvPr/>
        </p:nvSpPr>
        <p:spPr bwMode="auto">
          <a:xfrm>
            <a:off x="304800" y="647700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Adapted from the work of Dr. Robert Marzano</a:t>
            </a:r>
          </a:p>
        </p:txBody>
      </p:sp>
    </p:spTree>
    <p:extLst>
      <p:ext uri="{BB962C8B-B14F-4D97-AF65-F5344CB8AC3E}">
        <p14:creationId xmlns:p14="http://schemas.microsoft.com/office/powerpoint/2010/main" val="179949259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90600" y="0"/>
            <a:ext cx="7467600" cy="901700"/>
          </a:xfrm>
        </p:spPr>
        <p:txBody>
          <a:bodyPr/>
          <a:lstStyle/>
          <a:p>
            <a:pPr eaLnBrk="1" hangingPunct="1">
              <a:defRPr/>
            </a:pPr>
            <a:r>
              <a:rPr lang="en-US" sz="3400" b="1" smtClean="0">
                <a:effectLst>
                  <a:outerShdw blurRad="38100" dist="38100" dir="2700000" algn="tl">
                    <a:srgbClr val="000000"/>
                  </a:outerShdw>
                </a:effectLst>
                <a:ea typeface="+mj-ea"/>
              </a:rPr>
              <a:t>Classroom Assessment Strategies</a:t>
            </a:r>
          </a:p>
        </p:txBody>
      </p:sp>
      <p:sp>
        <p:nvSpPr>
          <p:cNvPr id="34819" name="AutoShape 3"/>
          <p:cNvSpPr>
            <a:spLocks noChangeArrowheads="1"/>
          </p:cNvSpPr>
          <p:nvPr/>
        </p:nvSpPr>
        <p:spPr bwMode="auto">
          <a:xfrm>
            <a:off x="457200" y="1828800"/>
            <a:ext cx="1905000" cy="4572000"/>
          </a:xfrm>
          <a:prstGeom prst="roundRect">
            <a:avLst>
              <a:gd name="adj" fmla="val 16667"/>
            </a:avLst>
          </a:prstGeom>
          <a:solidFill>
            <a:schemeClr val="accent1"/>
          </a:solidFill>
          <a:ln w="38100">
            <a:solidFill>
              <a:srgbClr val="FFFF00"/>
            </a:solidFill>
            <a:round/>
            <a:headEnd/>
            <a:tailEnd/>
          </a:ln>
        </p:spPr>
        <p:txBody>
          <a:bodyPr/>
          <a:lstStyle/>
          <a:p>
            <a:pPr marL="109538" indent="-109538">
              <a:buFontTx/>
              <a:buChar char="•"/>
            </a:pPr>
            <a:r>
              <a:rPr lang="en-US">
                <a:solidFill>
                  <a:srgbClr val="FF0000"/>
                </a:solidFill>
                <a:latin typeface="Tahoma" charset="0"/>
              </a:rPr>
              <a:t>Multiple Choice</a:t>
            </a:r>
          </a:p>
          <a:p>
            <a:pPr marL="109538" indent="-109538">
              <a:buFontTx/>
              <a:buChar char="•"/>
            </a:pPr>
            <a:endParaRPr lang="en-US">
              <a:solidFill>
                <a:srgbClr val="FF0000"/>
              </a:solidFill>
              <a:latin typeface="Tahoma" charset="0"/>
            </a:endParaRPr>
          </a:p>
          <a:p>
            <a:pPr marL="109538" indent="-109538">
              <a:buFontTx/>
              <a:buChar char="•"/>
            </a:pPr>
            <a:r>
              <a:rPr lang="en-US">
                <a:solidFill>
                  <a:srgbClr val="FF0000"/>
                </a:solidFill>
                <a:latin typeface="Tahoma" charset="0"/>
              </a:rPr>
              <a:t>True-False</a:t>
            </a:r>
          </a:p>
          <a:p>
            <a:pPr marL="109538" indent="-109538">
              <a:buFontTx/>
              <a:buChar char="•"/>
            </a:pPr>
            <a:endParaRPr lang="en-US">
              <a:solidFill>
                <a:srgbClr val="FF0000"/>
              </a:solidFill>
              <a:latin typeface="Tahoma" charset="0"/>
            </a:endParaRPr>
          </a:p>
          <a:p>
            <a:pPr marL="109538" indent="-109538">
              <a:buFontTx/>
              <a:buChar char="•"/>
            </a:pPr>
            <a:r>
              <a:rPr lang="en-US">
                <a:solidFill>
                  <a:srgbClr val="FF0000"/>
                </a:solidFill>
                <a:latin typeface="Tahoma" charset="0"/>
              </a:rPr>
              <a:t>Matching</a:t>
            </a:r>
          </a:p>
        </p:txBody>
      </p:sp>
      <p:sp>
        <p:nvSpPr>
          <p:cNvPr id="34820" name="Text Box 4"/>
          <p:cNvSpPr txBox="1">
            <a:spLocks noChangeArrowheads="1"/>
          </p:cNvSpPr>
          <p:nvPr/>
        </p:nvSpPr>
        <p:spPr bwMode="auto">
          <a:xfrm>
            <a:off x="533400" y="1143000"/>
            <a:ext cx="1692275" cy="581025"/>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Selected Response</a:t>
            </a:r>
          </a:p>
        </p:txBody>
      </p:sp>
      <p:sp>
        <p:nvSpPr>
          <p:cNvPr id="34821" name="AutoShape 5"/>
          <p:cNvSpPr>
            <a:spLocks noChangeArrowheads="1"/>
          </p:cNvSpPr>
          <p:nvPr/>
        </p:nvSpPr>
        <p:spPr bwMode="auto">
          <a:xfrm>
            <a:off x="25908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Diagram</a:t>
            </a:r>
          </a:p>
          <a:p>
            <a:pPr marL="109538" indent="-109538">
              <a:buFontTx/>
              <a:buChar char="•"/>
            </a:pPr>
            <a:r>
              <a:rPr lang="en-US">
                <a:solidFill>
                  <a:schemeClr val="bg2"/>
                </a:solidFill>
                <a:latin typeface="Tahoma" charset="0"/>
              </a:rPr>
              <a:t>Fill-in-the-blank (words, phrases)</a:t>
            </a:r>
          </a:p>
          <a:p>
            <a:pPr marL="109538" indent="-109538">
              <a:buFontTx/>
              <a:buChar char="•"/>
            </a:pPr>
            <a:r>
              <a:rPr lang="en-US">
                <a:solidFill>
                  <a:schemeClr val="bg2"/>
                </a:solidFill>
                <a:latin typeface="Tahoma" charset="0"/>
              </a:rPr>
              <a:t>Essay</a:t>
            </a:r>
          </a:p>
          <a:p>
            <a:pPr marL="109538" indent="-109538">
              <a:buFontTx/>
              <a:buChar char="•"/>
            </a:pPr>
            <a:r>
              <a:rPr lang="en-US">
                <a:solidFill>
                  <a:schemeClr val="bg2"/>
                </a:solidFill>
                <a:latin typeface="Tahoma" charset="0"/>
              </a:rPr>
              <a:t>Short answer (sentences, paragraphs)</a:t>
            </a:r>
          </a:p>
          <a:p>
            <a:pPr marL="109538" indent="-109538">
              <a:buFontTx/>
              <a:buChar char="•"/>
            </a:pPr>
            <a:r>
              <a:rPr lang="en-US">
                <a:solidFill>
                  <a:schemeClr val="bg2"/>
                </a:solidFill>
                <a:latin typeface="Tahoma" charset="0"/>
              </a:rPr>
              <a:t>Web</a:t>
            </a:r>
          </a:p>
          <a:p>
            <a:pPr marL="109538" indent="-109538">
              <a:buFontTx/>
              <a:buChar char="•"/>
            </a:pPr>
            <a:r>
              <a:rPr lang="en-US">
                <a:solidFill>
                  <a:schemeClr val="bg2"/>
                </a:solidFill>
                <a:latin typeface="Tahoma" charset="0"/>
              </a:rPr>
              <a:t>Concept Map</a:t>
            </a:r>
          </a:p>
          <a:p>
            <a:pPr marL="109538" indent="-109538">
              <a:buFontTx/>
              <a:buChar char="•"/>
            </a:pPr>
            <a:r>
              <a:rPr lang="en-US">
                <a:solidFill>
                  <a:schemeClr val="bg2"/>
                </a:solidFill>
                <a:latin typeface="Tahoma" charset="0"/>
              </a:rPr>
              <a:t>Flowchart</a:t>
            </a:r>
          </a:p>
          <a:p>
            <a:pPr marL="109538" indent="-109538">
              <a:buFontTx/>
              <a:buChar char="•"/>
            </a:pPr>
            <a:r>
              <a:rPr lang="en-US">
                <a:solidFill>
                  <a:schemeClr val="bg2"/>
                </a:solidFill>
                <a:latin typeface="Tahoma" charset="0"/>
              </a:rPr>
              <a:t>Graph</a:t>
            </a:r>
          </a:p>
          <a:p>
            <a:pPr marL="109538" indent="-109538">
              <a:buFontTx/>
              <a:buChar char="•"/>
            </a:pPr>
            <a:r>
              <a:rPr lang="en-US">
                <a:solidFill>
                  <a:schemeClr val="bg2"/>
                </a:solidFill>
                <a:latin typeface="Tahoma" charset="0"/>
              </a:rPr>
              <a:t>Table</a:t>
            </a:r>
          </a:p>
          <a:p>
            <a:pPr marL="109538" indent="-109538">
              <a:buFontTx/>
              <a:buChar char="•"/>
            </a:pPr>
            <a:r>
              <a:rPr lang="en-US">
                <a:solidFill>
                  <a:schemeClr val="bg2"/>
                </a:solidFill>
                <a:latin typeface="Tahoma" charset="0"/>
              </a:rPr>
              <a:t>Matrix</a:t>
            </a:r>
          </a:p>
          <a:p>
            <a:pPr marL="109538" indent="-109538">
              <a:buFontTx/>
              <a:buChar char="•"/>
            </a:pPr>
            <a:r>
              <a:rPr lang="en-US">
                <a:solidFill>
                  <a:schemeClr val="bg2"/>
                </a:solidFill>
                <a:latin typeface="Tahoma" charset="0"/>
              </a:rPr>
              <a:t>Illustration</a:t>
            </a:r>
          </a:p>
        </p:txBody>
      </p:sp>
      <p:sp>
        <p:nvSpPr>
          <p:cNvPr id="34822" name="AutoShape 6"/>
          <p:cNvSpPr>
            <a:spLocks noChangeArrowheads="1"/>
          </p:cNvSpPr>
          <p:nvPr/>
        </p:nvSpPr>
        <p:spPr bwMode="auto">
          <a:xfrm>
            <a:off x="46482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Presentation</a:t>
            </a:r>
          </a:p>
          <a:p>
            <a:pPr marL="109538" indent="-109538">
              <a:buFontTx/>
              <a:buChar char="•"/>
            </a:pPr>
            <a:r>
              <a:rPr lang="en-US">
                <a:solidFill>
                  <a:schemeClr val="bg2"/>
                </a:solidFill>
                <a:latin typeface="Tahoma" charset="0"/>
              </a:rPr>
              <a:t>Movement</a:t>
            </a:r>
          </a:p>
          <a:p>
            <a:pPr marL="109538" indent="-109538">
              <a:buFontTx/>
              <a:buChar char="•"/>
            </a:pPr>
            <a:r>
              <a:rPr lang="en-US">
                <a:solidFill>
                  <a:schemeClr val="bg2"/>
                </a:solidFill>
                <a:latin typeface="Tahoma" charset="0"/>
              </a:rPr>
              <a:t>Science lab </a:t>
            </a:r>
          </a:p>
          <a:p>
            <a:pPr marL="109538" indent="-109538">
              <a:buFontTx/>
              <a:buChar char="•"/>
            </a:pPr>
            <a:r>
              <a:rPr lang="en-US">
                <a:solidFill>
                  <a:schemeClr val="bg2"/>
                </a:solidFill>
                <a:latin typeface="Tahoma" charset="0"/>
              </a:rPr>
              <a:t>Athletic skill</a:t>
            </a:r>
          </a:p>
          <a:p>
            <a:pPr marL="109538" indent="-109538">
              <a:buFontTx/>
              <a:buChar char="•"/>
            </a:pPr>
            <a:r>
              <a:rPr lang="en-US">
                <a:solidFill>
                  <a:schemeClr val="bg2"/>
                </a:solidFill>
                <a:latin typeface="Tahoma" charset="0"/>
              </a:rPr>
              <a:t>Dramatization</a:t>
            </a:r>
          </a:p>
          <a:p>
            <a:pPr marL="109538" indent="-109538">
              <a:buFontTx/>
              <a:buChar char="•"/>
            </a:pPr>
            <a:r>
              <a:rPr lang="en-US">
                <a:solidFill>
                  <a:schemeClr val="bg2"/>
                </a:solidFill>
                <a:latin typeface="Tahoma" charset="0"/>
              </a:rPr>
              <a:t>Enactment</a:t>
            </a:r>
          </a:p>
          <a:p>
            <a:pPr marL="109538" indent="-109538">
              <a:buFontTx/>
              <a:buChar char="•"/>
            </a:pPr>
            <a:r>
              <a:rPr lang="en-US">
                <a:solidFill>
                  <a:schemeClr val="bg2"/>
                </a:solidFill>
                <a:latin typeface="Tahoma" charset="0"/>
              </a:rPr>
              <a:t>Project</a:t>
            </a:r>
          </a:p>
          <a:p>
            <a:pPr marL="109538" indent="-109538">
              <a:buFontTx/>
              <a:buChar char="•"/>
            </a:pPr>
            <a:r>
              <a:rPr lang="en-US">
                <a:solidFill>
                  <a:schemeClr val="bg2"/>
                </a:solidFill>
                <a:latin typeface="Tahoma" charset="0"/>
              </a:rPr>
              <a:t>Debate</a:t>
            </a:r>
          </a:p>
          <a:p>
            <a:pPr marL="109538" indent="-109538">
              <a:buFontTx/>
              <a:buChar char="•"/>
            </a:pPr>
            <a:r>
              <a:rPr lang="en-US">
                <a:solidFill>
                  <a:schemeClr val="bg2"/>
                </a:solidFill>
                <a:latin typeface="Tahoma" charset="0"/>
              </a:rPr>
              <a:t>Model</a:t>
            </a:r>
          </a:p>
          <a:p>
            <a:pPr marL="109538" indent="-109538">
              <a:buFontTx/>
              <a:buChar char="•"/>
            </a:pPr>
            <a:r>
              <a:rPr lang="en-US">
                <a:solidFill>
                  <a:schemeClr val="bg2"/>
                </a:solidFill>
                <a:latin typeface="Tahoma" charset="0"/>
              </a:rPr>
              <a:t>Exhibition</a:t>
            </a:r>
          </a:p>
          <a:p>
            <a:pPr marL="109538" indent="-109538">
              <a:buFontTx/>
              <a:buChar char="•"/>
            </a:pPr>
            <a:r>
              <a:rPr lang="en-US">
                <a:solidFill>
                  <a:schemeClr val="bg2"/>
                </a:solidFill>
                <a:latin typeface="Tahoma" charset="0"/>
              </a:rPr>
              <a:t>Recital</a:t>
            </a:r>
          </a:p>
          <a:p>
            <a:pPr marL="109538" indent="-109538">
              <a:buFontTx/>
              <a:buChar char="•"/>
            </a:pPr>
            <a:r>
              <a:rPr lang="en-US">
                <a:solidFill>
                  <a:schemeClr val="bg2"/>
                </a:solidFill>
                <a:latin typeface="Tahoma" charset="0"/>
              </a:rPr>
              <a:t>Performance Task</a:t>
            </a:r>
          </a:p>
          <a:p>
            <a:pPr marL="109538" indent="-109538">
              <a:buFontTx/>
              <a:buChar char="•"/>
            </a:pPr>
            <a:endParaRPr lang="en-US">
              <a:solidFill>
                <a:schemeClr val="bg2"/>
              </a:solidFill>
              <a:latin typeface="Tahoma" charset="0"/>
            </a:endParaRPr>
          </a:p>
        </p:txBody>
      </p:sp>
      <p:sp>
        <p:nvSpPr>
          <p:cNvPr id="34823" name="AutoShape 7"/>
          <p:cNvSpPr>
            <a:spLocks noChangeArrowheads="1"/>
          </p:cNvSpPr>
          <p:nvPr/>
        </p:nvSpPr>
        <p:spPr bwMode="auto">
          <a:xfrm>
            <a:off x="6781800" y="1828800"/>
            <a:ext cx="1905000" cy="4572000"/>
          </a:xfrm>
          <a:prstGeom prst="roundRect">
            <a:avLst>
              <a:gd name="adj" fmla="val 16667"/>
            </a:avLst>
          </a:prstGeom>
          <a:solidFill>
            <a:schemeClr val="accent1"/>
          </a:solidFill>
          <a:ln w="9525">
            <a:solidFill>
              <a:schemeClr val="tx1"/>
            </a:solidFill>
            <a:round/>
            <a:headEnd/>
            <a:tailEnd/>
          </a:ln>
        </p:spPr>
        <p:txBody>
          <a:bodyPr rIns="0"/>
          <a:lstStyle/>
          <a:p>
            <a:pPr marL="109538" indent="-109538">
              <a:buFontTx/>
              <a:buChar char="•"/>
            </a:pPr>
            <a:r>
              <a:rPr lang="en-US">
                <a:solidFill>
                  <a:schemeClr val="bg2"/>
                </a:solidFill>
                <a:latin typeface="Tahoma" charset="0"/>
              </a:rPr>
              <a:t>Oral questioning</a:t>
            </a:r>
          </a:p>
          <a:p>
            <a:pPr marL="109538" indent="-109538">
              <a:buFontTx/>
              <a:buChar char="•"/>
            </a:pPr>
            <a:r>
              <a:rPr lang="en-US">
                <a:solidFill>
                  <a:schemeClr val="bg2"/>
                </a:solidFill>
                <a:latin typeface="Tahoma" charset="0"/>
              </a:rPr>
              <a:t>Observation</a:t>
            </a:r>
          </a:p>
          <a:p>
            <a:pPr marL="109538" indent="-109538">
              <a:buFontTx/>
              <a:buChar char="•"/>
            </a:pPr>
            <a:r>
              <a:rPr lang="en-US">
                <a:solidFill>
                  <a:schemeClr val="bg2"/>
                </a:solidFill>
                <a:latin typeface="Tahoma" charset="0"/>
              </a:rPr>
              <a:t>Interview </a:t>
            </a:r>
          </a:p>
          <a:p>
            <a:pPr marL="109538" indent="-109538">
              <a:buFontTx/>
              <a:buChar char="•"/>
            </a:pPr>
            <a:r>
              <a:rPr lang="en-US">
                <a:solidFill>
                  <a:schemeClr val="bg2"/>
                </a:solidFill>
                <a:latin typeface="Tahoma" charset="0"/>
              </a:rPr>
              <a:t>Conference</a:t>
            </a:r>
          </a:p>
          <a:p>
            <a:pPr marL="109538" indent="-109538">
              <a:buFontTx/>
              <a:buChar char="•"/>
            </a:pPr>
            <a:r>
              <a:rPr lang="en-US">
                <a:solidFill>
                  <a:schemeClr val="bg2"/>
                </a:solidFill>
                <a:latin typeface="Tahoma" charset="0"/>
              </a:rPr>
              <a:t>Process description</a:t>
            </a:r>
          </a:p>
          <a:p>
            <a:pPr marL="109538" indent="-109538">
              <a:buFontTx/>
              <a:buChar char="•"/>
            </a:pPr>
            <a:r>
              <a:rPr lang="en-US">
                <a:solidFill>
                  <a:schemeClr val="bg2"/>
                </a:solidFill>
                <a:latin typeface="Tahoma" charset="0"/>
              </a:rPr>
              <a:t>Checklist</a:t>
            </a:r>
          </a:p>
          <a:p>
            <a:pPr marL="109538" indent="-109538">
              <a:buFontTx/>
              <a:buChar char="•"/>
            </a:pPr>
            <a:r>
              <a:rPr lang="en-US">
                <a:solidFill>
                  <a:schemeClr val="bg2"/>
                </a:solidFill>
                <a:latin typeface="Tahoma" charset="0"/>
              </a:rPr>
              <a:t>Rating scale</a:t>
            </a:r>
          </a:p>
          <a:p>
            <a:pPr marL="109538" indent="-109538">
              <a:buFontTx/>
              <a:buChar char="•"/>
            </a:pPr>
            <a:r>
              <a:rPr lang="en-US">
                <a:solidFill>
                  <a:schemeClr val="bg2"/>
                </a:solidFill>
                <a:latin typeface="Tahoma" charset="0"/>
              </a:rPr>
              <a:t>Journal sharing</a:t>
            </a:r>
          </a:p>
          <a:p>
            <a:pPr marL="109538" indent="-109538">
              <a:buFontTx/>
              <a:buChar char="•"/>
            </a:pPr>
            <a:r>
              <a:rPr lang="en-US">
                <a:solidFill>
                  <a:schemeClr val="bg2"/>
                </a:solidFill>
                <a:latin typeface="Tahoma" charset="0"/>
              </a:rPr>
              <a:t>Thinking aloud a process</a:t>
            </a:r>
          </a:p>
          <a:p>
            <a:pPr marL="109538" indent="-109538">
              <a:buFontTx/>
              <a:buChar char="•"/>
            </a:pPr>
            <a:r>
              <a:rPr lang="en-US">
                <a:solidFill>
                  <a:schemeClr val="bg2"/>
                </a:solidFill>
                <a:latin typeface="Tahoma" charset="0"/>
              </a:rPr>
              <a:t>Student self-assessment</a:t>
            </a:r>
          </a:p>
          <a:p>
            <a:pPr marL="109538" indent="-109538">
              <a:buFontTx/>
              <a:buChar char="•"/>
            </a:pPr>
            <a:r>
              <a:rPr lang="en-US">
                <a:solidFill>
                  <a:schemeClr val="bg2"/>
                </a:solidFill>
                <a:latin typeface="Tahoma" charset="0"/>
              </a:rPr>
              <a:t>Peer review</a:t>
            </a:r>
          </a:p>
          <a:p>
            <a:pPr marL="109538" indent="-109538"/>
            <a:endParaRPr lang="en-US">
              <a:solidFill>
                <a:schemeClr val="bg2"/>
              </a:solidFill>
              <a:latin typeface="Tahoma" charset="0"/>
            </a:endParaRPr>
          </a:p>
        </p:txBody>
      </p:sp>
      <p:sp>
        <p:nvSpPr>
          <p:cNvPr id="34824" name="Text Box 8"/>
          <p:cNvSpPr txBox="1">
            <a:spLocks noChangeArrowheads="1"/>
          </p:cNvSpPr>
          <p:nvPr/>
        </p:nvSpPr>
        <p:spPr bwMode="auto">
          <a:xfrm>
            <a:off x="25908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Constructed</a:t>
            </a:r>
          </a:p>
          <a:p>
            <a:pPr algn="ctr" eaLnBrk="1" hangingPunct="1"/>
            <a:r>
              <a:rPr lang="en-US" sz="1600" b="1">
                <a:solidFill>
                  <a:schemeClr val="tx2"/>
                </a:solidFill>
                <a:latin typeface="Tahoma" charset="0"/>
              </a:rPr>
              <a:t>Response</a:t>
            </a:r>
          </a:p>
        </p:txBody>
      </p:sp>
      <p:sp>
        <p:nvSpPr>
          <p:cNvPr id="34825" name="Text Box 9"/>
          <p:cNvSpPr txBox="1">
            <a:spLocks noChangeArrowheads="1"/>
          </p:cNvSpPr>
          <p:nvPr/>
        </p:nvSpPr>
        <p:spPr bwMode="auto">
          <a:xfrm>
            <a:off x="45720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Performance Assessment</a:t>
            </a:r>
          </a:p>
        </p:txBody>
      </p:sp>
      <p:sp>
        <p:nvSpPr>
          <p:cNvPr id="34826" name="Text Box 10"/>
          <p:cNvSpPr txBox="1">
            <a:spLocks noChangeArrowheads="1"/>
          </p:cNvSpPr>
          <p:nvPr/>
        </p:nvSpPr>
        <p:spPr bwMode="auto">
          <a:xfrm>
            <a:off x="6553200" y="1143000"/>
            <a:ext cx="1905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Observations/</a:t>
            </a:r>
          </a:p>
          <a:p>
            <a:pPr algn="ctr" eaLnBrk="1" hangingPunct="1"/>
            <a:r>
              <a:rPr lang="en-US" sz="1600" b="1">
                <a:solidFill>
                  <a:schemeClr val="tx2"/>
                </a:solidFill>
                <a:latin typeface="Tahoma" charset="0"/>
              </a:rPr>
              <a:t>Conversations</a:t>
            </a:r>
          </a:p>
        </p:txBody>
      </p:sp>
      <p:sp>
        <p:nvSpPr>
          <p:cNvPr id="34827" name="Text Box 11"/>
          <p:cNvSpPr txBox="1">
            <a:spLocks noChangeArrowheads="1"/>
          </p:cNvSpPr>
          <p:nvPr/>
        </p:nvSpPr>
        <p:spPr bwMode="auto">
          <a:xfrm>
            <a:off x="304800" y="647700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Adapted from the work of Dr. Robert Marzano</a:t>
            </a:r>
          </a:p>
        </p:txBody>
      </p:sp>
    </p:spTree>
    <p:extLst>
      <p:ext uri="{BB962C8B-B14F-4D97-AF65-F5344CB8AC3E}">
        <p14:creationId xmlns:p14="http://schemas.microsoft.com/office/powerpoint/2010/main" val="3556870841"/>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90600" y="0"/>
            <a:ext cx="7467600" cy="901700"/>
          </a:xfrm>
        </p:spPr>
        <p:txBody>
          <a:bodyPr/>
          <a:lstStyle/>
          <a:p>
            <a:pPr eaLnBrk="1" hangingPunct="1">
              <a:defRPr/>
            </a:pPr>
            <a:r>
              <a:rPr lang="en-US" sz="3400" b="1" smtClean="0">
                <a:effectLst>
                  <a:outerShdw blurRad="38100" dist="38100" dir="2700000" algn="tl">
                    <a:srgbClr val="000000"/>
                  </a:outerShdw>
                </a:effectLst>
                <a:ea typeface="+mj-ea"/>
              </a:rPr>
              <a:t>Classroom Assessment Strategies</a:t>
            </a:r>
          </a:p>
        </p:txBody>
      </p:sp>
      <p:sp>
        <p:nvSpPr>
          <p:cNvPr id="35843" name="AutoShape 3"/>
          <p:cNvSpPr>
            <a:spLocks noChangeArrowheads="1"/>
          </p:cNvSpPr>
          <p:nvPr/>
        </p:nvSpPr>
        <p:spPr bwMode="auto">
          <a:xfrm>
            <a:off x="4572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Multiple Choice</a:t>
            </a:r>
          </a:p>
          <a:p>
            <a:pPr marL="109538" indent="-109538">
              <a:buFontTx/>
              <a:buChar char="•"/>
            </a:pPr>
            <a:r>
              <a:rPr lang="en-US">
                <a:solidFill>
                  <a:schemeClr val="bg2"/>
                </a:solidFill>
                <a:latin typeface="Tahoma" charset="0"/>
              </a:rPr>
              <a:t>True-False</a:t>
            </a:r>
          </a:p>
          <a:p>
            <a:pPr marL="109538" indent="-109538">
              <a:buFontTx/>
              <a:buChar char="•"/>
            </a:pPr>
            <a:r>
              <a:rPr lang="en-US">
                <a:solidFill>
                  <a:schemeClr val="bg2"/>
                </a:solidFill>
                <a:latin typeface="Tahoma" charset="0"/>
              </a:rPr>
              <a:t>Matching</a:t>
            </a:r>
          </a:p>
        </p:txBody>
      </p:sp>
      <p:sp>
        <p:nvSpPr>
          <p:cNvPr id="35844" name="Text Box 4"/>
          <p:cNvSpPr txBox="1">
            <a:spLocks noChangeArrowheads="1"/>
          </p:cNvSpPr>
          <p:nvPr/>
        </p:nvSpPr>
        <p:spPr bwMode="auto">
          <a:xfrm>
            <a:off x="5334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Selected Response</a:t>
            </a:r>
          </a:p>
        </p:txBody>
      </p:sp>
      <p:sp>
        <p:nvSpPr>
          <p:cNvPr id="35845" name="AutoShape 5"/>
          <p:cNvSpPr>
            <a:spLocks noChangeArrowheads="1"/>
          </p:cNvSpPr>
          <p:nvPr/>
        </p:nvSpPr>
        <p:spPr bwMode="auto">
          <a:xfrm>
            <a:off x="2590800" y="1828800"/>
            <a:ext cx="1905000" cy="4572000"/>
          </a:xfrm>
          <a:prstGeom prst="roundRect">
            <a:avLst>
              <a:gd name="adj" fmla="val 16667"/>
            </a:avLst>
          </a:prstGeom>
          <a:solidFill>
            <a:schemeClr val="accent1"/>
          </a:solidFill>
          <a:ln w="38100">
            <a:solidFill>
              <a:srgbClr val="FFFF00"/>
            </a:solidFill>
            <a:round/>
            <a:headEnd/>
            <a:tailEnd/>
          </a:ln>
        </p:spPr>
        <p:txBody>
          <a:bodyPr/>
          <a:lstStyle/>
          <a:p>
            <a:pPr marL="109538" indent="-109538">
              <a:buFontTx/>
              <a:buChar char="•"/>
            </a:pPr>
            <a:r>
              <a:rPr lang="en-US">
                <a:solidFill>
                  <a:srgbClr val="FF0000"/>
                </a:solidFill>
                <a:latin typeface="Tahoma" charset="0"/>
              </a:rPr>
              <a:t>Diagram</a:t>
            </a:r>
          </a:p>
          <a:p>
            <a:pPr marL="109538" indent="-109538">
              <a:buFontTx/>
              <a:buChar char="•"/>
            </a:pPr>
            <a:r>
              <a:rPr lang="en-US">
                <a:solidFill>
                  <a:srgbClr val="FF0000"/>
                </a:solidFill>
                <a:latin typeface="Tahoma" charset="0"/>
              </a:rPr>
              <a:t>Fill-in-the-blank (words, phrases)</a:t>
            </a:r>
          </a:p>
          <a:p>
            <a:pPr marL="109538" indent="-109538">
              <a:buFontTx/>
              <a:buChar char="•"/>
            </a:pPr>
            <a:r>
              <a:rPr lang="en-US">
                <a:solidFill>
                  <a:srgbClr val="FF0000"/>
                </a:solidFill>
                <a:latin typeface="Tahoma" charset="0"/>
              </a:rPr>
              <a:t>Essay</a:t>
            </a:r>
          </a:p>
          <a:p>
            <a:pPr marL="109538" indent="-109538">
              <a:buFontTx/>
              <a:buChar char="•"/>
            </a:pPr>
            <a:r>
              <a:rPr lang="en-US">
                <a:solidFill>
                  <a:srgbClr val="FF0000"/>
                </a:solidFill>
                <a:latin typeface="Tahoma" charset="0"/>
              </a:rPr>
              <a:t>Short answer (sentences, paragraphs)</a:t>
            </a:r>
          </a:p>
          <a:p>
            <a:pPr marL="109538" indent="-109538">
              <a:buFontTx/>
              <a:buChar char="•"/>
            </a:pPr>
            <a:r>
              <a:rPr lang="en-US">
                <a:solidFill>
                  <a:srgbClr val="FF0000"/>
                </a:solidFill>
                <a:latin typeface="Tahoma" charset="0"/>
              </a:rPr>
              <a:t>Web</a:t>
            </a:r>
          </a:p>
          <a:p>
            <a:pPr marL="109538" indent="-109538">
              <a:buFontTx/>
              <a:buChar char="•"/>
            </a:pPr>
            <a:r>
              <a:rPr lang="en-US">
                <a:solidFill>
                  <a:srgbClr val="FF0000"/>
                </a:solidFill>
                <a:latin typeface="Tahoma" charset="0"/>
              </a:rPr>
              <a:t>Concept Map</a:t>
            </a:r>
          </a:p>
          <a:p>
            <a:pPr marL="109538" indent="-109538">
              <a:buFontTx/>
              <a:buChar char="•"/>
            </a:pPr>
            <a:r>
              <a:rPr lang="en-US">
                <a:solidFill>
                  <a:srgbClr val="FF0000"/>
                </a:solidFill>
                <a:latin typeface="Tahoma" charset="0"/>
              </a:rPr>
              <a:t>Flowchart</a:t>
            </a:r>
          </a:p>
          <a:p>
            <a:pPr marL="109538" indent="-109538">
              <a:buFontTx/>
              <a:buChar char="•"/>
            </a:pPr>
            <a:r>
              <a:rPr lang="en-US">
                <a:solidFill>
                  <a:srgbClr val="FF0000"/>
                </a:solidFill>
                <a:latin typeface="Tahoma" charset="0"/>
              </a:rPr>
              <a:t>Graph</a:t>
            </a:r>
          </a:p>
          <a:p>
            <a:pPr marL="109538" indent="-109538">
              <a:buFontTx/>
              <a:buChar char="•"/>
            </a:pPr>
            <a:r>
              <a:rPr lang="en-US">
                <a:solidFill>
                  <a:srgbClr val="FF0000"/>
                </a:solidFill>
                <a:latin typeface="Tahoma" charset="0"/>
              </a:rPr>
              <a:t>Table</a:t>
            </a:r>
          </a:p>
          <a:p>
            <a:pPr marL="109538" indent="-109538">
              <a:buFontTx/>
              <a:buChar char="•"/>
            </a:pPr>
            <a:r>
              <a:rPr lang="en-US">
                <a:solidFill>
                  <a:srgbClr val="FF0000"/>
                </a:solidFill>
                <a:latin typeface="Tahoma" charset="0"/>
              </a:rPr>
              <a:t>Matrix</a:t>
            </a:r>
          </a:p>
          <a:p>
            <a:pPr marL="109538" indent="-109538">
              <a:buFontTx/>
              <a:buChar char="•"/>
            </a:pPr>
            <a:r>
              <a:rPr lang="en-US">
                <a:solidFill>
                  <a:srgbClr val="FF0000"/>
                </a:solidFill>
                <a:latin typeface="Tahoma" charset="0"/>
              </a:rPr>
              <a:t>Illustration</a:t>
            </a:r>
          </a:p>
        </p:txBody>
      </p:sp>
      <p:sp>
        <p:nvSpPr>
          <p:cNvPr id="35846" name="AutoShape 6"/>
          <p:cNvSpPr>
            <a:spLocks noChangeArrowheads="1"/>
          </p:cNvSpPr>
          <p:nvPr/>
        </p:nvSpPr>
        <p:spPr bwMode="auto">
          <a:xfrm>
            <a:off x="46482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Presentation</a:t>
            </a:r>
          </a:p>
          <a:p>
            <a:pPr marL="109538" indent="-109538">
              <a:buFontTx/>
              <a:buChar char="•"/>
            </a:pPr>
            <a:r>
              <a:rPr lang="en-US">
                <a:solidFill>
                  <a:schemeClr val="bg2"/>
                </a:solidFill>
                <a:latin typeface="Tahoma" charset="0"/>
              </a:rPr>
              <a:t>Movement</a:t>
            </a:r>
          </a:p>
          <a:p>
            <a:pPr marL="109538" indent="-109538">
              <a:buFontTx/>
              <a:buChar char="•"/>
            </a:pPr>
            <a:r>
              <a:rPr lang="en-US">
                <a:solidFill>
                  <a:schemeClr val="bg2"/>
                </a:solidFill>
                <a:latin typeface="Tahoma" charset="0"/>
              </a:rPr>
              <a:t>Science lab </a:t>
            </a:r>
          </a:p>
          <a:p>
            <a:pPr marL="109538" indent="-109538">
              <a:buFontTx/>
              <a:buChar char="•"/>
            </a:pPr>
            <a:r>
              <a:rPr lang="en-US">
                <a:solidFill>
                  <a:schemeClr val="bg2"/>
                </a:solidFill>
                <a:latin typeface="Tahoma" charset="0"/>
              </a:rPr>
              <a:t>Athletic skill</a:t>
            </a:r>
          </a:p>
          <a:p>
            <a:pPr marL="109538" indent="-109538">
              <a:buFontTx/>
              <a:buChar char="•"/>
            </a:pPr>
            <a:r>
              <a:rPr lang="en-US">
                <a:solidFill>
                  <a:schemeClr val="bg2"/>
                </a:solidFill>
                <a:latin typeface="Tahoma" charset="0"/>
              </a:rPr>
              <a:t>Dramatization</a:t>
            </a:r>
          </a:p>
          <a:p>
            <a:pPr marL="109538" indent="-109538">
              <a:buFontTx/>
              <a:buChar char="•"/>
            </a:pPr>
            <a:r>
              <a:rPr lang="en-US">
                <a:solidFill>
                  <a:schemeClr val="bg2"/>
                </a:solidFill>
                <a:latin typeface="Tahoma" charset="0"/>
              </a:rPr>
              <a:t>Enactment</a:t>
            </a:r>
          </a:p>
          <a:p>
            <a:pPr marL="109538" indent="-109538">
              <a:buFontTx/>
              <a:buChar char="•"/>
            </a:pPr>
            <a:r>
              <a:rPr lang="en-US">
                <a:solidFill>
                  <a:schemeClr val="bg2"/>
                </a:solidFill>
                <a:latin typeface="Tahoma" charset="0"/>
              </a:rPr>
              <a:t>Project</a:t>
            </a:r>
          </a:p>
          <a:p>
            <a:pPr marL="109538" indent="-109538">
              <a:buFontTx/>
              <a:buChar char="•"/>
            </a:pPr>
            <a:r>
              <a:rPr lang="en-US">
                <a:solidFill>
                  <a:schemeClr val="bg2"/>
                </a:solidFill>
                <a:latin typeface="Tahoma" charset="0"/>
              </a:rPr>
              <a:t>Debate</a:t>
            </a:r>
          </a:p>
          <a:p>
            <a:pPr marL="109538" indent="-109538">
              <a:buFontTx/>
              <a:buChar char="•"/>
            </a:pPr>
            <a:r>
              <a:rPr lang="en-US">
                <a:solidFill>
                  <a:schemeClr val="bg2"/>
                </a:solidFill>
                <a:latin typeface="Tahoma" charset="0"/>
              </a:rPr>
              <a:t>Model</a:t>
            </a:r>
          </a:p>
          <a:p>
            <a:pPr marL="109538" indent="-109538">
              <a:buFontTx/>
              <a:buChar char="•"/>
            </a:pPr>
            <a:r>
              <a:rPr lang="en-US">
                <a:solidFill>
                  <a:schemeClr val="bg2"/>
                </a:solidFill>
                <a:latin typeface="Tahoma" charset="0"/>
              </a:rPr>
              <a:t>Exhibition</a:t>
            </a:r>
          </a:p>
          <a:p>
            <a:pPr marL="109538" indent="-109538">
              <a:buFontTx/>
              <a:buChar char="•"/>
            </a:pPr>
            <a:r>
              <a:rPr lang="en-US">
                <a:solidFill>
                  <a:schemeClr val="bg2"/>
                </a:solidFill>
                <a:latin typeface="Tahoma" charset="0"/>
              </a:rPr>
              <a:t>Recital</a:t>
            </a:r>
          </a:p>
          <a:p>
            <a:pPr marL="109538" indent="-109538">
              <a:buFontTx/>
              <a:buChar char="•"/>
            </a:pPr>
            <a:r>
              <a:rPr lang="en-US">
                <a:solidFill>
                  <a:schemeClr val="bg2"/>
                </a:solidFill>
                <a:latin typeface="Tahoma" charset="0"/>
              </a:rPr>
              <a:t>Performance Task</a:t>
            </a:r>
          </a:p>
          <a:p>
            <a:pPr marL="109538" indent="-109538">
              <a:buFontTx/>
              <a:buChar char="•"/>
            </a:pPr>
            <a:endParaRPr lang="en-US">
              <a:solidFill>
                <a:schemeClr val="bg2"/>
              </a:solidFill>
              <a:latin typeface="Tahoma" charset="0"/>
            </a:endParaRPr>
          </a:p>
        </p:txBody>
      </p:sp>
      <p:sp>
        <p:nvSpPr>
          <p:cNvPr id="35847" name="AutoShape 7"/>
          <p:cNvSpPr>
            <a:spLocks noChangeArrowheads="1"/>
          </p:cNvSpPr>
          <p:nvPr/>
        </p:nvSpPr>
        <p:spPr bwMode="auto">
          <a:xfrm>
            <a:off x="6781800" y="1828800"/>
            <a:ext cx="1905000" cy="4572000"/>
          </a:xfrm>
          <a:prstGeom prst="roundRect">
            <a:avLst>
              <a:gd name="adj" fmla="val 16667"/>
            </a:avLst>
          </a:prstGeom>
          <a:solidFill>
            <a:schemeClr val="accent1"/>
          </a:solidFill>
          <a:ln w="9525">
            <a:solidFill>
              <a:schemeClr val="tx1"/>
            </a:solidFill>
            <a:round/>
            <a:headEnd/>
            <a:tailEnd/>
          </a:ln>
        </p:spPr>
        <p:txBody>
          <a:bodyPr rIns="0"/>
          <a:lstStyle/>
          <a:p>
            <a:pPr marL="109538" indent="-109538">
              <a:buFontTx/>
              <a:buChar char="•"/>
            </a:pPr>
            <a:r>
              <a:rPr lang="en-US">
                <a:solidFill>
                  <a:schemeClr val="bg2"/>
                </a:solidFill>
                <a:latin typeface="Tahoma" charset="0"/>
              </a:rPr>
              <a:t>Oral questioning</a:t>
            </a:r>
          </a:p>
          <a:p>
            <a:pPr marL="109538" indent="-109538">
              <a:buFontTx/>
              <a:buChar char="•"/>
            </a:pPr>
            <a:r>
              <a:rPr lang="en-US">
                <a:solidFill>
                  <a:schemeClr val="bg2"/>
                </a:solidFill>
                <a:latin typeface="Tahoma" charset="0"/>
              </a:rPr>
              <a:t>Observation</a:t>
            </a:r>
          </a:p>
          <a:p>
            <a:pPr marL="109538" indent="-109538">
              <a:buFontTx/>
              <a:buChar char="•"/>
            </a:pPr>
            <a:r>
              <a:rPr lang="en-US">
                <a:solidFill>
                  <a:schemeClr val="bg2"/>
                </a:solidFill>
                <a:latin typeface="Tahoma" charset="0"/>
              </a:rPr>
              <a:t>Interview </a:t>
            </a:r>
          </a:p>
          <a:p>
            <a:pPr marL="109538" indent="-109538">
              <a:buFontTx/>
              <a:buChar char="•"/>
            </a:pPr>
            <a:r>
              <a:rPr lang="en-US">
                <a:solidFill>
                  <a:schemeClr val="bg2"/>
                </a:solidFill>
                <a:latin typeface="Tahoma" charset="0"/>
              </a:rPr>
              <a:t>Conference</a:t>
            </a:r>
          </a:p>
          <a:p>
            <a:pPr marL="109538" indent="-109538">
              <a:buFontTx/>
              <a:buChar char="•"/>
            </a:pPr>
            <a:r>
              <a:rPr lang="en-US">
                <a:solidFill>
                  <a:schemeClr val="bg2"/>
                </a:solidFill>
                <a:latin typeface="Tahoma" charset="0"/>
              </a:rPr>
              <a:t>Process description</a:t>
            </a:r>
          </a:p>
          <a:p>
            <a:pPr marL="109538" indent="-109538">
              <a:buFontTx/>
              <a:buChar char="•"/>
            </a:pPr>
            <a:r>
              <a:rPr lang="en-US">
                <a:solidFill>
                  <a:schemeClr val="bg2"/>
                </a:solidFill>
                <a:latin typeface="Tahoma" charset="0"/>
              </a:rPr>
              <a:t>Checklist</a:t>
            </a:r>
          </a:p>
          <a:p>
            <a:pPr marL="109538" indent="-109538">
              <a:buFontTx/>
              <a:buChar char="•"/>
            </a:pPr>
            <a:r>
              <a:rPr lang="en-US">
                <a:solidFill>
                  <a:schemeClr val="bg2"/>
                </a:solidFill>
                <a:latin typeface="Tahoma" charset="0"/>
              </a:rPr>
              <a:t>Rating scale</a:t>
            </a:r>
          </a:p>
          <a:p>
            <a:pPr marL="109538" indent="-109538">
              <a:buFontTx/>
              <a:buChar char="•"/>
            </a:pPr>
            <a:r>
              <a:rPr lang="en-US">
                <a:solidFill>
                  <a:schemeClr val="bg2"/>
                </a:solidFill>
                <a:latin typeface="Tahoma" charset="0"/>
              </a:rPr>
              <a:t>Journal sharing</a:t>
            </a:r>
          </a:p>
          <a:p>
            <a:pPr marL="109538" indent="-109538">
              <a:buFontTx/>
              <a:buChar char="•"/>
            </a:pPr>
            <a:r>
              <a:rPr lang="en-US">
                <a:solidFill>
                  <a:schemeClr val="bg2"/>
                </a:solidFill>
                <a:latin typeface="Tahoma" charset="0"/>
              </a:rPr>
              <a:t>Thinking aloud a process</a:t>
            </a:r>
          </a:p>
          <a:p>
            <a:pPr marL="109538" indent="-109538">
              <a:buFontTx/>
              <a:buChar char="•"/>
            </a:pPr>
            <a:r>
              <a:rPr lang="en-US">
                <a:solidFill>
                  <a:schemeClr val="bg2"/>
                </a:solidFill>
                <a:latin typeface="Tahoma" charset="0"/>
              </a:rPr>
              <a:t>Student self-assessment</a:t>
            </a:r>
          </a:p>
          <a:p>
            <a:pPr marL="109538" indent="-109538">
              <a:buFontTx/>
              <a:buChar char="•"/>
            </a:pPr>
            <a:r>
              <a:rPr lang="en-US">
                <a:solidFill>
                  <a:schemeClr val="bg2"/>
                </a:solidFill>
                <a:latin typeface="Tahoma" charset="0"/>
              </a:rPr>
              <a:t>Peer review</a:t>
            </a:r>
          </a:p>
          <a:p>
            <a:pPr marL="109538" indent="-109538"/>
            <a:endParaRPr lang="en-US">
              <a:solidFill>
                <a:schemeClr val="bg2"/>
              </a:solidFill>
              <a:latin typeface="Tahoma" charset="0"/>
            </a:endParaRPr>
          </a:p>
        </p:txBody>
      </p:sp>
      <p:sp>
        <p:nvSpPr>
          <p:cNvPr id="35848" name="Text Box 8"/>
          <p:cNvSpPr txBox="1">
            <a:spLocks noChangeArrowheads="1"/>
          </p:cNvSpPr>
          <p:nvPr/>
        </p:nvSpPr>
        <p:spPr bwMode="auto">
          <a:xfrm>
            <a:off x="2590800" y="1143000"/>
            <a:ext cx="1692275" cy="581025"/>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Constructed</a:t>
            </a:r>
          </a:p>
          <a:p>
            <a:pPr algn="ctr" eaLnBrk="1" hangingPunct="1"/>
            <a:r>
              <a:rPr lang="en-US" sz="1600" b="1">
                <a:solidFill>
                  <a:schemeClr val="tx2"/>
                </a:solidFill>
                <a:latin typeface="Tahoma" charset="0"/>
              </a:rPr>
              <a:t>Response</a:t>
            </a:r>
          </a:p>
        </p:txBody>
      </p:sp>
      <p:sp>
        <p:nvSpPr>
          <p:cNvPr id="35849" name="Text Box 9"/>
          <p:cNvSpPr txBox="1">
            <a:spLocks noChangeArrowheads="1"/>
          </p:cNvSpPr>
          <p:nvPr/>
        </p:nvSpPr>
        <p:spPr bwMode="auto">
          <a:xfrm>
            <a:off x="45720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Performance Assessment</a:t>
            </a:r>
          </a:p>
        </p:txBody>
      </p:sp>
      <p:sp>
        <p:nvSpPr>
          <p:cNvPr id="35850" name="Text Box 10"/>
          <p:cNvSpPr txBox="1">
            <a:spLocks noChangeArrowheads="1"/>
          </p:cNvSpPr>
          <p:nvPr/>
        </p:nvSpPr>
        <p:spPr bwMode="auto">
          <a:xfrm>
            <a:off x="6553200" y="1143000"/>
            <a:ext cx="1905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Observations/</a:t>
            </a:r>
          </a:p>
          <a:p>
            <a:pPr algn="ctr" eaLnBrk="1" hangingPunct="1"/>
            <a:r>
              <a:rPr lang="en-US" sz="1600" b="1">
                <a:solidFill>
                  <a:schemeClr val="tx2"/>
                </a:solidFill>
                <a:latin typeface="Tahoma" charset="0"/>
              </a:rPr>
              <a:t>Conversations</a:t>
            </a:r>
          </a:p>
        </p:txBody>
      </p:sp>
      <p:sp>
        <p:nvSpPr>
          <p:cNvPr id="35851" name="Text Box 11"/>
          <p:cNvSpPr txBox="1">
            <a:spLocks noChangeArrowheads="1"/>
          </p:cNvSpPr>
          <p:nvPr/>
        </p:nvSpPr>
        <p:spPr bwMode="auto">
          <a:xfrm>
            <a:off x="304800" y="647700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Adapted from the work of Dr. Robert Marzano</a:t>
            </a:r>
          </a:p>
        </p:txBody>
      </p:sp>
    </p:spTree>
    <p:extLst>
      <p:ext uri="{BB962C8B-B14F-4D97-AF65-F5344CB8AC3E}">
        <p14:creationId xmlns:p14="http://schemas.microsoft.com/office/powerpoint/2010/main" val="1004240936"/>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90600" y="0"/>
            <a:ext cx="7467600" cy="901700"/>
          </a:xfrm>
        </p:spPr>
        <p:txBody>
          <a:bodyPr/>
          <a:lstStyle/>
          <a:p>
            <a:pPr eaLnBrk="1" hangingPunct="1">
              <a:defRPr/>
            </a:pPr>
            <a:r>
              <a:rPr lang="en-US" sz="3400" b="1" smtClean="0">
                <a:effectLst>
                  <a:outerShdw blurRad="38100" dist="38100" dir="2700000" algn="tl">
                    <a:srgbClr val="000000"/>
                  </a:outerShdw>
                </a:effectLst>
                <a:ea typeface="+mj-ea"/>
              </a:rPr>
              <a:t>Classroom Assessment Strategies</a:t>
            </a:r>
          </a:p>
        </p:txBody>
      </p:sp>
      <p:sp>
        <p:nvSpPr>
          <p:cNvPr id="36867" name="AutoShape 3"/>
          <p:cNvSpPr>
            <a:spLocks noChangeArrowheads="1"/>
          </p:cNvSpPr>
          <p:nvPr/>
        </p:nvSpPr>
        <p:spPr bwMode="auto">
          <a:xfrm>
            <a:off x="4572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Multiple Choice</a:t>
            </a:r>
          </a:p>
          <a:p>
            <a:pPr marL="109538" indent="-109538">
              <a:buFontTx/>
              <a:buChar char="•"/>
            </a:pPr>
            <a:r>
              <a:rPr lang="en-US">
                <a:solidFill>
                  <a:schemeClr val="bg2"/>
                </a:solidFill>
                <a:latin typeface="Tahoma" charset="0"/>
              </a:rPr>
              <a:t>True-False</a:t>
            </a:r>
          </a:p>
          <a:p>
            <a:pPr marL="109538" indent="-109538">
              <a:buFontTx/>
              <a:buChar char="•"/>
            </a:pPr>
            <a:r>
              <a:rPr lang="en-US">
                <a:solidFill>
                  <a:schemeClr val="bg2"/>
                </a:solidFill>
                <a:latin typeface="Tahoma" charset="0"/>
              </a:rPr>
              <a:t>Matching</a:t>
            </a:r>
          </a:p>
        </p:txBody>
      </p:sp>
      <p:sp>
        <p:nvSpPr>
          <p:cNvPr id="36868" name="Text Box 4"/>
          <p:cNvSpPr txBox="1">
            <a:spLocks noChangeArrowheads="1"/>
          </p:cNvSpPr>
          <p:nvPr/>
        </p:nvSpPr>
        <p:spPr bwMode="auto">
          <a:xfrm>
            <a:off x="5334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Selected Response</a:t>
            </a:r>
          </a:p>
        </p:txBody>
      </p:sp>
      <p:sp>
        <p:nvSpPr>
          <p:cNvPr id="36869" name="AutoShape 5"/>
          <p:cNvSpPr>
            <a:spLocks noChangeArrowheads="1"/>
          </p:cNvSpPr>
          <p:nvPr/>
        </p:nvSpPr>
        <p:spPr bwMode="auto">
          <a:xfrm>
            <a:off x="25908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Diagram</a:t>
            </a:r>
          </a:p>
          <a:p>
            <a:pPr marL="109538" indent="-109538">
              <a:buFontTx/>
              <a:buChar char="•"/>
            </a:pPr>
            <a:r>
              <a:rPr lang="en-US">
                <a:solidFill>
                  <a:schemeClr val="bg2"/>
                </a:solidFill>
                <a:latin typeface="Tahoma" charset="0"/>
              </a:rPr>
              <a:t>Fill-in-the-blank (words, phrases)</a:t>
            </a:r>
          </a:p>
          <a:p>
            <a:pPr marL="109538" indent="-109538">
              <a:buFontTx/>
              <a:buChar char="•"/>
            </a:pPr>
            <a:r>
              <a:rPr lang="en-US">
                <a:solidFill>
                  <a:schemeClr val="bg2"/>
                </a:solidFill>
                <a:latin typeface="Tahoma" charset="0"/>
              </a:rPr>
              <a:t>Essay</a:t>
            </a:r>
          </a:p>
          <a:p>
            <a:pPr marL="109538" indent="-109538">
              <a:buFontTx/>
              <a:buChar char="•"/>
            </a:pPr>
            <a:r>
              <a:rPr lang="en-US">
                <a:solidFill>
                  <a:schemeClr val="bg2"/>
                </a:solidFill>
                <a:latin typeface="Tahoma" charset="0"/>
              </a:rPr>
              <a:t>Short answer (sentences, paragraphs)</a:t>
            </a:r>
          </a:p>
          <a:p>
            <a:pPr marL="109538" indent="-109538">
              <a:buFontTx/>
              <a:buChar char="•"/>
            </a:pPr>
            <a:r>
              <a:rPr lang="en-US">
                <a:solidFill>
                  <a:schemeClr val="bg2"/>
                </a:solidFill>
                <a:latin typeface="Tahoma" charset="0"/>
              </a:rPr>
              <a:t>Web</a:t>
            </a:r>
          </a:p>
          <a:p>
            <a:pPr marL="109538" indent="-109538">
              <a:buFontTx/>
              <a:buChar char="•"/>
            </a:pPr>
            <a:r>
              <a:rPr lang="en-US">
                <a:solidFill>
                  <a:schemeClr val="bg2"/>
                </a:solidFill>
                <a:latin typeface="Tahoma" charset="0"/>
              </a:rPr>
              <a:t>Concept Map</a:t>
            </a:r>
          </a:p>
          <a:p>
            <a:pPr marL="109538" indent="-109538">
              <a:buFontTx/>
              <a:buChar char="•"/>
            </a:pPr>
            <a:r>
              <a:rPr lang="en-US">
                <a:solidFill>
                  <a:schemeClr val="bg2"/>
                </a:solidFill>
                <a:latin typeface="Tahoma" charset="0"/>
              </a:rPr>
              <a:t>Flowchart</a:t>
            </a:r>
          </a:p>
          <a:p>
            <a:pPr marL="109538" indent="-109538">
              <a:buFontTx/>
              <a:buChar char="•"/>
            </a:pPr>
            <a:r>
              <a:rPr lang="en-US">
                <a:solidFill>
                  <a:schemeClr val="bg2"/>
                </a:solidFill>
                <a:latin typeface="Tahoma" charset="0"/>
              </a:rPr>
              <a:t>Graph</a:t>
            </a:r>
          </a:p>
          <a:p>
            <a:pPr marL="109538" indent="-109538">
              <a:buFontTx/>
              <a:buChar char="•"/>
            </a:pPr>
            <a:r>
              <a:rPr lang="en-US">
                <a:solidFill>
                  <a:schemeClr val="bg2"/>
                </a:solidFill>
                <a:latin typeface="Tahoma" charset="0"/>
              </a:rPr>
              <a:t>Table</a:t>
            </a:r>
          </a:p>
          <a:p>
            <a:pPr marL="109538" indent="-109538">
              <a:buFontTx/>
              <a:buChar char="•"/>
            </a:pPr>
            <a:r>
              <a:rPr lang="en-US">
                <a:solidFill>
                  <a:schemeClr val="bg2"/>
                </a:solidFill>
                <a:latin typeface="Tahoma" charset="0"/>
              </a:rPr>
              <a:t>Matrix</a:t>
            </a:r>
          </a:p>
          <a:p>
            <a:pPr marL="109538" indent="-109538">
              <a:buFontTx/>
              <a:buChar char="•"/>
            </a:pPr>
            <a:r>
              <a:rPr lang="en-US">
                <a:solidFill>
                  <a:schemeClr val="bg2"/>
                </a:solidFill>
                <a:latin typeface="Tahoma" charset="0"/>
              </a:rPr>
              <a:t>Illustration</a:t>
            </a:r>
          </a:p>
        </p:txBody>
      </p:sp>
      <p:sp>
        <p:nvSpPr>
          <p:cNvPr id="36870" name="AutoShape 6"/>
          <p:cNvSpPr>
            <a:spLocks noChangeArrowheads="1"/>
          </p:cNvSpPr>
          <p:nvPr/>
        </p:nvSpPr>
        <p:spPr bwMode="auto">
          <a:xfrm>
            <a:off x="4648200" y="1828800"/>
            <a:ext cx="1905000" cy="4572000"/>
          </a:xfrm>
          <a:prstGeom prst="roundRect">
            <a:avLst>
              <a:gd name="adj" fmla="val 16667"/>
            </a:avLst>
          </a:prstGeom>
          <a:solidFill>
            <a:schemeClr val="accent1"/>
          </a:solidFill>
          <a:ln w="38100">
            <a:solidFill>
              <a:srgbClr val="FFFF00"/>
            </a:solidFill>
            <a:round/>
            <a:headEnd/>
            <a:tailEnd/>
          </a:ln>
        </p:spPr>
        <p:txBody>
          <a:bodyPr/>
          <a:lstStyle/>
          <a:p>
            <a:pPr marL="109538" indent="-109538">
              <a:buFontTx/>
              <a:buChar char="•"/>
            </a:pPr>
            <a:r>
              <a:rPr lang="en-US">
                <a:solidFill>
                  <a:srgbClr val="FF0000"/>
                </a:solidFill>
                <a:latin typeface="Tahoma" charset="0"/>
              </a:rPr>
              <a:t>Presentation</a:t>
            </a:r>
          </a:p>
          <a:p>
            <a:pPr marL="109538" indent="-109538">
              <a:buFontTx/>
              <a:buChar char="•"/>
            </a:pPr>
            <a:r>
              <a:rPr lang="en-US">
                <a:solidFill>
                  <a:srgbClr val="FF0000"/>
                </a:solidFill>
                <a:latin typeface="Tahoma" charset="0"/>
              </a:rPr>
              <a:t>Movement</a:t>
            </a:r>
          </a:p>
          <a:p>
            <a:pPr marL="109538" indent="-109538">
              <a:buFontTx/>
              <a:buChar char="•"/>
            </a:pPr>
            <a:r>
              <a:rPr lang="en-US">
                <a:solidFill>
                  <a:srgbClr val="FF0000"/>
                </a:solidFill>
                <a:latin typeface="Tahoma" charset="0"/>
              </a:rPr>
              <a:t>Science lab </a:t>
            </a:r>
          </a:p>
          <a:p>
            <a:pPr marL="109538" indent="-109538">
              <a:buFontTx/>
              <a:buChar char="•"/>
            </a:pPr>
            <a:r>
              <a:rPr lang="en-US">
                <a:solidFill>
                  <a:srgbClr val="FF0000"/>
                </a:solidFill>
                <a:latin typeface="Tahoma" charset="0"/>
              </a:rPr>
              <a:t>Athletic skill</a:t>
            </a:r>
          </a:p>
          <a:p>
            <a:pPr marL="109538" indent="-109538">
              <a:buFontTx/>
              <a:buChar char="•"/>
            </a:pPr>
            <a:r>
              <a:rPr lang="en-US">
                <a:solidFill>
                  <a:srgbClr val="FF0000"/>
                </a:solidFill>
                <a:latin typeface="Tahoma" charset="0"/>
              </a:rPr>
              <a:t>Dramatization</a:t>
            </a:r>
          </a:p>
          <a:p>
            <a:pPr marL="109538" indent="-109538">
              <a:buFontTx/>
              <a:buChar char="•"/>
            </a:pPr>
            <a:r>
              <a:rPr lang="en-US">
                <a:solidFill>
                  <a:srgbClr val="FF0000"/>
                </a:solidFill>
                <a:latin typeface="Tahoma" charset="0"/>
              </a:rPr>
              <a:t>Enactment</a:t>
            </a:r>
          </a:p>
          <a:p>
            <a:pPr marL="109538" indent="-109538">
              <a:buFontTx/>
              <a:buChar char="•"/>
            </a:pPr>
            <a:r>
              <a:rPr lang="en-US">
                <a:solidFill>
                  <a:srgbClr val="FF0000"/>
                </a:solidFill>
                <a:latin typeface="Tahoma" charset="0"/>
              </a:rPr>
              <a:t>Project</a:t>
            </a:r>
          </a:p>
          <a:p>
            <a:pPr marL="109538" indent="-109538">
              <a:buFontTx/>
              <a:buChar char="•"/>
            </a:pPr>
            <a:r>
              <a:rPr lang="en-US">
                <a:solidFill>
                  <a:srgbClr val="FF0000"/>
                </a:solidFill>
                <a:latin typeface="Tahoma" charset="0"/>
              </a:rPr>
              <a:t>Debate</a:t>
            </a:r>
          </a:p>
          <a:p>
            <a:pPr marL="109538" indent="-109538">
              <a:buFontTx/>
              <a:buChar char="•"/>
            </a:pPr>
            <a:r>
              <a:rPr lang="en-US">
                <a:solidFill>
                  <a:srgbClr val="FF0000"/>
                </a:solidFill>
                <a:latin typeface="Tahoma" charset="0"/>
              </a:rPr>
              <a:t>Model</a:t>
            </a:r>
          </a:p>
          <a:p>
            <a:pPr marL="109538" indent="-109538">
              <a:buFontTx/>
              <a:buChar char="•"/>
            </a:pPr>
            <a:r>
              <a:rPr lang="en-US">
                <a:solidFill>
                  <a:srgbClr val="FF0000"/>
                </a:solidFill>
                <a:latin typeface="Tahoma" charset="0"/>
              </a:rPr>
              <a:t>Exhibition</a:t>
            </a:r>
          </a:p>
          <a:p>
            <a:pPr marL="109538" indent="-109538">
              <a:buFontTx/>
              <a:buChar char="•"/>
            </a:pPr>
            <a:r>
              <a:rPr lang="en-US">
                <a:solidFill>
                  <a:srgbClr val="FF0000"/>
                </a:solidFill>
                <a:latin typeface="Tahoma" charset="0"/>
              </a:rPr>
              <a:t>Recital</a:t>
            </a:r>
          </a:p>
          <a:p>
            <a:pPr marL="109538" indent="-109538">
              <a:buFontTx/>
              <a:buChar char="•"/>
            </a:pPr>
            <a:r>
              <a:rPr lang="en-US">
                <a:solidFill>
                  <a:srgbClr val="FF0000"/>
                </a:solidFill>
                <a:latin typeface="Tahoma" charset="0"/>
              </a:rPr>
              <a:t>Performance Task</a:t>
            </a:r>
          </a:p>
          <a:p>
            <a:pPr marL="109538" indent="-109538">
              <a:buFontTx/>
              <a:buChar char="•"/>
            </a:pPr>
            <a:endParaRPr lang="en-US">
              <a:solidFill>
                <a:schemeClr val="bg2"/>
              </a:solidFill>
              <a:latin typeface="Tahoma" charset="0"/>
            </a:endParaRPr>
          </a:p>
        </p:txBody>
      </p:sp>
      <p:sp>
        <p:nvSpPr>
          <p:cNvPr id="36871" name="AutoShape 7"/>
          <p:cNvSpPr>
            <a:spLocks noChangeArrowheads="1"/>
          </p:cNvSpPr>
          <p:nvPr/>
        </p:nvSpPr>
        <p:spPr bwMode="auto">
          <a:xfrm>
            <a:off x="6781800" y="1828800"/>
            <a:ext cx="1905000" cy="4572000"/>
          </a:xfrm>
          <a:prstGeom prst="roundRect">
            <a:avLst>
              <a:gd name="adj" fmla="val 16667"/>
            </a:avLst>
          </a:prstGeom>
          <a:solidFill>
            <a:schemeClr val="accent1"/>
          </a:solidFill>
          <a:ln w="9525">
            <a:solidFill>
              <a:schemeClr val="tx1"/>
            </a:solidFill>
            <a:round/>
            <a:headEnd/>
            <a:tailEnd/>
          </a:ln>
        </p:spPr>
        <p:txBody>
          <a:bodyPr rIns="0"/>
          <a:lstStyle/>
          <a:p>
            <a:pPr marL="109538" indent="-109538">
              <a:buFontTx/>
              <a:buChar char="•"/>
            </a:pPr>
            <a:r>
              <a:rPr lang="en-US">
                <a:solidFill>
                  <a:schemeClr val="bg2"/>
                </a:solidFill>
                <a:latin typeface="Tahoma" charset="0"/>
              </a:rPr>
              <a:t>Oral questioning</a:t>
            </a:r>
          </a:p>
          <a:p>
            <a:pPr marL="109538" indent="-109538">
              <a:buFontTx/>
              <a:buChar char="•"/>
            </a:pPr>
            <a:r>
              <a:rPr lang="en-US">
                <a:solidFill>
                  <a:schemeClr val="bg2"/>
                </a:solidFill>
                <a:latin typeface="Tahoma" charset="0"/>
              </a:rPr>
              <a:t>Observation</a:t>
            </a:r>
          </a:p>
          <a:p>
            <a:pPr marL="109538" indent="-109538">
              <a:buFontTx/>
              <a:buChar char="•"/>
            </a:pPr>
            <a:r>
              <a:rPr lang="en-US">
                <a:solidFill>
                  <a:schemeClr val="bg2"/>
                </a:solidFill>
                <a:latin typeface="Tahoma" charset="0"/>
              </a:rPr>
              <a:t>Interview </a:t>
            </a:r>
          </a:p>
          <a:p>
            <a:pPr marL="109538" indent="-109538">
              <a:buFontTx/>
              <a:buChar char="•"/>
            </a:pPr>
            <a:r>
              <a:rPr lang="en-US">
                <a:solidFill>
                  <a:schemeClr val="bg2"/>
                </a:solidFill>
                <a:latin typeface="Tahoma" charset="0"/>
              </a:rPr>
              <a:t>Conference</a:t>
            </a:r>
          </a:p>
          <a:p>
            <a:pPr marL="109538" indent="-109538">
              <a:buFontTx/>
              <a:buChar char="•"/>
            </a:pPr>
            <a:r>
              <a:rPr lang="en-US">
                <a:solidFill>
                  <a:schemeClr val="bg2"/>
                </a:solidFill>
                <a:latin typeface="Tahoma" charset="0"/>
              </a:rPr>
              <a:t>Process description</a:t>
            </a:r>
          </a:p>
          <a:p>
            <a:pPr marL="109538" indent="-109538">
              <a:buFontTx/>
              <a:buChar char="•"/>
            </a:pPr>
            <a:r>
              <a:rPr lang="en-US">
                <a:solidFill>
                  <a:schemeClr val="bg2"/>
                </a:solidFill>
                <a:latin typeface="Tahoma" charset="0"/>
              </a:rPr>
              <a:t>Checklist</a:t>
            </a:r>
          </a:p>
          <a:p>
            <a:pPr marL="109538" indent="-109538">
              <a:buFontTx/>
              <a:buChar char="•"/>
            </a:pPr>
            <a:r>
              <a:rPr lang="en-US">
                <a:solidFill>
                  <a:schemeClr val="bg2"/>
                </a:solidFill>
                <a:latin typeface="Tahoma" charset="0"/>
              </a:rPr>
              <a:t>Rating scale</a:t>
            </a:r>
          </a:p>
          <a:p>
            <a:pPr marL="109538" indent="-109538">
              <a:buFontTx/>
              <a:buChar char="•"/>
            </a:pPr>
            <a:r>
              <a:rPr lang="en-US">
                <a:solidFill>
                  <a:schemeClr val="bg2"/>
                </a:solidFill>
                <a:latin typeface="Tahoma" charset="0"/>
              </a:rPr>
              <a:t>Journal sharing</a:t>
            </a:r>
          </a:p>
          <a:p>
            <a:pPr marL="109538" indent="-109538">
              <a:buFontTx/>
              <a:buChar char="•"/>
            </a:pPr>
            <a:r>
              <a:rPr lang="en-US">
                <a:solidFill>
                  <a:schemeClr val="bg2"/>
                </a:solidFill>
                <a:latin typeface="Tahoma" charset="0"/>
              </a:rPr>
              <a:t>Thinking aloud a process</a:t>
            </a:r>
          </a:p>
          <a:p>
            <a:pPr marL="109538" indent="-109538">
              <a:buFontTx/>
              <a:buChar char="•"/>
            </a:pPr>
            <a:r>
              <a:rPr lang="en-US">
                <a:solidFill>
                  <a:schemeClr val="bg2"/>
                </a:solidFill>
                <a:latin typeface="Tahoma" charset="0"/>
              </a:rPr>
              <a:t>Student self-assessment</a:t>
            </a:r>
          </a:p>
          <a:p>
            <a:pPr marL="109538" indent="-109538">
              <a:buFontTx/>
              <a:buChar char="•"/>
            </a:pPr>
            <a:r>
              <a:rPr lang="en-US">
                <a:solidFill>
                  <a:schemeClr val="bg2"/>
                </a:solidFill>
                <a:latin typeface="Tahoma" charset="0"/>
              </a:rPr>
              <a:t>Peer review</a:t>
            </a:r>
          </a:p>
          <a:p>
            <a:pPr marL="109538" indent="-109538"/>
            <a:endParaRPr lang="en-US">
              <a:solidFill>
                <a:schemeClr val="bg2"/>
              </a:solidFill>
              <a:latin typeface="Tahoma" charset="0"/>
            </a:endParaRPr>
          </a:p>
        </p:txBody>
      </p:sp>
      <p:sp>
        <p:nvSpPr>
          <p:cNvPr id="36872" name="Text Box 8"/>
          <p:cNvSpPr txBox="1">
            <a:spLocks noChangeArrowheads="1"/>
          </p:cNvSpPr>
          <p:nvPr/>
        </p:nvSpPr>
        <p:spPr bwMode="auto">
          <a:xfrm>
            <a:off x="25908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Constructed</a:t>
            </a:r>
          </a:p>
          <a:p>
            <a:pPr algn="ctr" eaLnBrk="1" hangingPunct="1"/>
            <a:r>
              <a:rPr lang="en-US" sz="1600" b="1">
                <a:solidFill>
                  <a:schemeClr val="tx2"/>
                </a:solidFill>
                <a:latin typeface="Tahoma" charset="0"/>
              </a:rPr>
              <a:t>Response</a:t>
            </a:r>
          </a:p>
        </p:txBody>
      </p:sp>
      <p:sp>
        <p:nvSpPr>
          <p:cNvPr id="36873" name="Text Box 9"/>
          <p:cNvSpPr txBox="1">
            <a:spLocks noChangeArrowheads="1"/>
          </p:cNvSpPr>
          <p:nvPr/>
        </p:nvSpPr>
        <p:spPr bwMode="auto">
          <a:xfrm>
            <a:off x="4572000" y="1143000"/>
            <a:ext cx="1692275" cy="581025"/>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Performance Assessment</a:t>
            </a:r>
          </a:p>
        </p:txBody>
      </p:sp>
      <p:sp>
        <p:nvSpPr>
          <p:cNvPr id="36874" name="Text Box 10"/>
          <p:cNvSpPr txBox="1">
            <a:spLocks noChangeArrowheads="1"/>
          </p:cNvSpPr>
          <p:nvPr/>
        </p:nvSpPr>
        <p:spPr bwMode="auto">
          <a:xfrm>
            <a:off x="6553200" y="1143000"/>
            <a:ext cx="1905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Observations/</a:t>
            </a:r>
          </a:p>
          <a:p>
            <a:pPr algn="ctr" eaLnBrk="1" hangingPunct="1"/>
            <a:r>
              <a:rPr lang="en-US" sz="1600" b="1">
                <a:solidFill>
                  <a:schemeClr val="tx2"/>
                </a:solidFill>
                <a:latin typeface="Tahoma" charset="0"/>
              </a:rPr>
              <a:t>Conversations</a:t>
            </a:r>
          </a:p>
        </p:txBody>
      </p:sp>
      <p:sp>
        <p:nvSpPr>
          <p:cNvPr id="36875" name="Text Box 11"/>
          <p:cNvSpPr txBox="1">
            <a:spLocks noChangeArrowheads="1"/>
          </p:cNvSpPr>
          <p:nvPr/>
        </p:nvSpPr>
        <p:spPr bwMode="auto">
          <a:xfrm>
            <a:off x="304800" y="647700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Adapted from the work of Dr. Robert Marzano</a:t>
            </a:r>
          </a:p>
        </p:txBody>
      </p:sp>
    </p:spTree>
    <p:extLst>
      <p:ext uri="{BB962C8B-B14F-4D97-AF65-F5344CB8AC3E}">
        <p14:creationId xmlns:p14="http://schemas.microsoft.com/office/powerpoint/2010/main" val="4031756789"/>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90600" y="0"/>
            <a:ext cx="7467600" cy="901700"/>
          </a:xfrm>
        </p:spPr>
        <p:txBody>
          <a:bodyPr/>
          <a:lstStyle/>
          <a:p>
            <a:pPr eaLnBrk="1" hangingPunct="1">
              <a:defRPr/>
            </a:pPr>
            <a:r>
              <a:rPr lang="en-US" sz="3400" b="1" smtClean="0">
                <a:effectLst>
                  <a:outerShdw blurRad="38100" dist="38100" dir="2700000" algn="tl">
                    <a:srgbClr val="000000"/>
                  </a:outerShdw>
                </a:effectLst>
                <a:ea typeface="+mj-ea"/>
              </a:rPr>
              <a:t>Classroom Assessment Strategies</a:t>
            </a:r>
          </a:p>
        </p:txBody>
      </p:sp>
      <p:sp>
        <p:nvSpPr>
          <p:cNvPr id="37891" name="AutoShape 3"/>
          <p:cNvSpPr>
            <a:spLocks noChangeArrowheads="1"/>
          </p:cNvSpPr>
          <p:nvPr/>
        </p:nvSpPr>
        <p:spPr bwMode="auto">
          <a:xfrm>
            <a:off x="4572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Multiple Choice</a:t>
            </a:r>
          </a:p>
          <a:p>
            <a:pPr marL="109538" indent="-109538">
              <a:buFontTx/>
              <a:buChar char="•"/>
            </a:pPr>
            <a:r>
              <a:rPr lang="en-US">
                <a:solidFill>
                  <a:schemeClr val="bg2"/>
                </a:solidFill>
                <a:latin typeface="Tahoma" charset="0"/>
              </a:rPr>
              <a:t>True-False</a:t>
            </a:r>
          </a:p>
          <a:p>
            <a:pPr marL="109538" indent="-109538">
              <a:buFontTx/>
              <a:buChar char="•"/>
            </a:pPr>
            <a:r>
              <a:rPr lang="en-US">
                <a:solidFill>
                  <a:schemeClr val="bg2"/>
                </a:solidFill>
                <a:latin typeface="Tahoma" charset="0"/>
              </a:rPr>
              <a:t>Matching</a:t>
            </a:r>
          </a:p>
        </p:txBody>
      </p:sp>
      <p:sp>
        <p:nvSpPr>
          <p:cNvPr id="37892" name="Text Box 4"/>
          <p:cNvSpPr txBox="1">
            <a:spLocks noChangeArrowheads="1"/>
          </p:cNvSpPr>
          <p:nvPr/>
        </p:nvSpPr>
        <p:spPr bwMode="auto">
          <a:xfrm>
            <a:off x="5334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Selected Response</a:t>
            </a:r>
          </a:p>
        </p:txBody>
      </p:sp>
      <p:sp>
        <p:nvSpPr>
          <p:cNvPr id="37893" name="AutoShape 5"/>
          <p:cNvSpPr>
            <a:spLocks noChangeArrowheads="1"/>
          </p:cNvSpPr>
          <p:nvPr/>
        </p:nvSpPr>
        <p:spPr bwMode="auto">
          <a:xfrm>
            <a:off x="25908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Diagram</a:t>
            </a:r>
          </a:p>
          <a:p>
            <a:pPr marL="109538" indent="-109538">
              <a:buFontTx/>
              <a:buChar char="•"/>
            </a:pPr>
            <a:r>
              <a:rPr lang="en-US">
                <a:solidFill>
                  <a:schemeClr val="bg2"/>
                </a:solidFill>
                <a:latin typeface="Tahoma" charset="0"/>
              </a:rPr>
              <a:t>Fill-in-the-blank (words, phrases)</a:t>
            </a:r>
          </a:p>
          <a:p>
            <a:pPr marL="109538" indent="-109538">
              <a:buFontTx/>
              <a:buChar char="•"/>
            </a:pPr>
            <a:r>
              <a:rPr lang="en-US">
                <a:solidFill>
                  <a:schemeClr val="bg2"/>
                </a:solidFill>
                <a:latin typeface="Tahoma" charset="0"/>
              </a:rPr>
              <a:t>Essay</a:t>
            </a:r>
          </a:p>
          <a:p>
            <a:pPr marL="109538" indent="-109538">
              <a:buFontTx/>
              <a:buChar char="•"/>
            </a:pPr>
            <a:r>
              <a:rPr lang="en-US">
                <a:solidFill>
                  <a:schemeClr val="bg2"/>
                </a:solidFill>
                <a:latin typeface="Tahoma" charset="0"/>
              </a:rPr>
              <a:t>Short answer (sentences, paragraphs)</a:t>
            </a:r>
          </a:p>
          <a:p>
            <a:pPr marL="109538" indent="-109538">
              <a:buFontTx/>
              <a:buChar char="•"/>
            </a:pPr>
            <a:r>
              <a:rPr lang="en-US">
                <a:solidFill>
                  <a:schemeClr val="bg2"/>
                </a:solidFill>
                <a:latin typeface="Tahoma" charset="0"/>
              </a:rPr>
              <a:t>Web</a:t>
            </a:r>
          </a:p>
          <a:p>
            <a:pPr marL="109538" indent="-109538">
              <a:buFontTx/>
              <a:buChar char="•"/>
            </a:pPr>
            <a:r>
              <a:rPr lang="en-US">
                <a:solidFill>
                  <a:schemeClr val="bg2"/>
                </a:solidFill>
                <a:latin typeface="Tahoma" charset="0"/>
              </a:rPr>
              <a:t>Concept Map</a:t>
            </a:r>
          </a:p>
          <a:p>
            <a:pPr marL="109538" indent="-109538">
              <a:buFontTx/>
              <a:buChar char="•"/>
            </a:pPr>
            <a:r>
              <a:rPr lang="en-US">
                <a:solidFill>
                  <a:schemeClr val="bg2"/>
                </a:solidFill>
                <a:latin typeface="Tahoma" charset="0"/>
              </a:rPr>
              <a:t>Flowchart</a:t>
            </a:r>
          </a:p>
          <a:p>
            <a:pPr marL="109538" indent="-109538">
              <a:buFontTx/>
              <a:buChar char="•"/>
            </a:pPr>
            <a:r>
              <a:rPr lang="en-US">
                <a:solidFill>
                  <a:schemeClr val="bg2"/>
                </a:solidFill>
                <a:latin typeface="Tahoma" charset="0"/>
              </a:rPr>
              <a:t>Graph</a:t>
            </a:r>
          </a:p>
          <a:p>
            <a:pPr marL="109538" indent="-109538">
              <a:buFontTx/>
              <a:buChar char="•"/>
            </a:pPr>
            <a:r>
              <a:rPr lang="en-US">
                <a:solidFill>
                  <a:schemeClr val="bg2"/>
                </a:solidFill>
                <a:latin typeface="Tahoma" charset="0"/>
              </a:rPr>
              <a:t>Table</a:t>
            </a:r>
          </a:p>
          <a:p>
            <a:pPr marL="109538" indent="-109538">
              <a:buFontTx/>
              <a:buChar char="•"/>
            </a:pPr>
            <a:r>
              <a:rPr lang="en-US">
                <a:solidFill>
                  <a:schemeClr val="bg2"/>
                </a:solidFill>
                <a:latin typeface="Tahoma" charset="0"/>
              </a:rPr>
              <a:t>Matrix</a:t>
            </a:r>
          </a:p>
          <a:p>
            <a:pPr marL="109538" indent="-109538">
              <a:buFontTx/>
              <a:buChar char="•"/>
            </a:pPr>
            <a:r>
              <a:rPr lang="en-US">
                <a:solidFill>
                  <a:schemeClr val="bg2"/>
                </a:solidFill>
                <a:latin typeface="Tahoma" charset="0"/>
              </a:rPr>
              <a:t>Illustration</a:t>
            </a:r>
          </a:p>
        </p:txBody>
      </p:sp>
      <p:sp>
        <p:nvSpPr>
          <p:cNvPr id="37894" name="AutoShape 6"/>
          <p:cNvSpPr>
            <a:spLocks noChangeArrowheads="1"/>
          </p:cNvSpPr>
          <p:nvPr/>
        </p:nvSpPr>
        <p:spPr bwMode="auto">
          <a:xfrm>
            <a:off x="4648200" y="1828800"/>
            <a:ext cx="1905000" cy="4572000"/>
          </a:xfrm>
          <a:prstGeom prst="roundRect">
            <a:avLst>
              <a:gd name="adj" fmla="val 16667"/>
            </a:avLst>
          </a:prstGeom>
          <a:solidFill>
            <a:schemeClr val="accent1"/>
          </a:solidFill>
          <a:ln w="9525">
            <a:solidFill>
              <a:schemeClr val="tx1"/>
            </a:solidFill>
            <a:round/>
            <a:headEnd/>
            <a:tailEnd/>
          </a:ln>
        </p:spPr>
        <p:txBody>
          <a:bodyPr/>
          <a:lstStyle/>
          <a:p>
            <a:pPr marL="109538" indent="-109538">
              <a:buFontTx/>
              <a:buChar char="•"/>
            </a:pPr>
            <a:r>
              <a:rPr lang="en-US">
                <a:solidFill>
                  <a:schemeClr val="bg2"/>
                </a:solidFill>
                <a:latin typeface="Tahoma" charset="0"/>
              </a:rPr>
              <a:t>Presentation</a:t>
            </a:r>
          </a:p>
          <a:p>
            <a:pPr marL="109538" indent="-109538">
              <a:buFontTx/>
              <a:buChar char="•"/>
            </a:pPr>
            <a:r>
              <a:rPr lang="en-US">
                <a:solidFill>
                  <a:schemeClr val="bg2"/>
                </a:solidFill>
                <a:latin typeface="Tahoma" charset="0"/>
              </a:rPr>
              <a:t>Movement</a:t>
            </a:r>
          </a:p>
          <a:p>
            <a:pPr marL="109538" indent="-109538">
              <a:buFontTx/>
              <a:buChar char="•"/>
            </a:pPr>
            <a:r>
              <a:rPr lang="en-US">
                <a:solidFill>
                  <a:schemeClr val="bg2"/>
                </a:solidFill>
                <a:latin typeface="Tahoma" charset="0"/>
              </a:rPr>
              <a:t>Science lab </a:t>
            </a:r>
          </a:p>
          <a:p>
            <a:pPr marL="109538" indent="-109538">
              <a:buFontTx/>
              <a:buChar char="•"/>
            </a:pPr>
            <a:r>
              <a:rPr lang="en-US">
                <a:solidFill>
                  <a:schemeClr val="bg2"/>
                </a:solidFill>
                <a:latin typeface="Tahoma" charset="0"/>
              </a:rPr>
              <a:t>Athletic skill</a:t>
            </a:r>
          </a:p>
          <a:p>
            <a:pPr marL="109538" indent="-109538">
              <a:buFontTx/>
              <a:buChar char="•"/>
            </a:pPr>
            <a:r>
              <a:rPr lang="en-US">
                <a:solidFill>
                  <a:schemeClr val="bg2"/>
                </a:solidFill>
                <a:latin typeface="Tahoma" charset="0"/>
              </a:rPr>
              <a:t>Dramatization</a:t>
            </a:r>
          </a:p>
          <a:p>
            <a:pPr marL="109538" indent="-109538">
              <a:buFontTx/>
              <a:buChar char="•"/>
            </a:pPr>
            <a:r>
              <a:rPr lang="en-US">
                <a:solidFill>
                  <a:schemeClr val="bg2"/>
                </a:solidFill>
                <a:latin typeface="Tahoma" charset="0"/>
              </a:rPr>
              <a:t>Enactment</a:t>
            </a:r>
          </a:p>
          <a:p>
            <a:pPr marL="109538" indent="-109538">
              <a:buFontTx/>
              <a:buChar char="•"/>
            </a:pPr>
            <a:r>
              <a:rPr lang="en-US">
                <a:solidFill>
                  <a:schemeClr val="bg2"/>
                </a:solidFill>
                <a:latin typeface="Tahoma" charset="0"/>
              </a:rPr>
              <a:t>Project</a:t>
            </a:r>
          </a:p>
          <a:p>
            <a:pPr marL="109538" indent="-109538">
              <a:buFontTx/>
              <a:buChar char="•"/>
            </a:pPr>
            <a:r>
              <a:rPr lang="en-US">
                <a:solidFill>
                  <a:schemeClr val="bg2"/>
                </a:solidFill>
                <a:latin typeface="Tahoma" charset="0"/>
              </a:rPr>
              <a:t>Debate</a:t>
            </a:r>
          </a:p>
          <a:p>
            <a:pPr marL="109538" indent="-109538">
              <a:buFontTx/>
              <a:buChar char="•"/>
            </a:pPr>
            <a:r>
              <a:rPr lang="en-US">
                <a:solidFill>
                  <a:schemeClr val="bg2"/>
                </a:solidFill>
                <a:latin typeface="Tahoma" charset="0"/>
              </a:rPr>
              <a:t>Model</a:t>
            </a:r>
          </a:p>
          <a:p>
            <a:pPr marL="109538" indent="-109538">
              <a:buFontTx/>
              <a:buChar char="•"/>
            </a:pPr>
            <a:r>
              <a:rPr lang="en-US">
                <a:solidFill>
                  <a:schemeClr val="bg2"/>
                </a:solidFill>
                <a:latin typeface="Tahoma" charset="0"/>
              </a:rPr>
              <a:t>Exhibition</a:t>
            </a:r>
          </a:p>
          <a:p>
            <a:pPr marL="109538" indent="-109538">
              <a:buFontTx/>
              <a:buChar char="•"/>
            </a:pPr>
            <a:r>
              <a:rPr lang="en-US">
                <a:solidFill>
                  <a:schemeClr val="bg2"/>
                </a:solidFill>
                <a:latin typeface="Tahoma" charset="0"/>
              </a:rPr>
              <a:t>Recital</a:t>
            </a:r>
          </a:p>
          <a:p>
            <a:pPr marL="109538" indent="-109538">
              <a:buFontTx/>
              <a:buChar char="•"/>
            </a:pPr>
            <a:r>
              <a:rPr lang="en-US">
                <a:solidFill>
                  <a:schemeClr val="bg2"/>
                </a:solidFill>
                <a:latin typeface="Tahoma" charset="0"/>
              </a:rPr>
              <a:t>Performance Task</a:t>
            </a:r>
          </a:p>
          <a:p>
            <a:pPr marL="109538" indent="-109538">
              <a:buFontTx/>
              <a:buChar char="•"/>
            </a:pPr>
            <a:endParaRPr lang="en-US">
              <a:solidFill>
                <a:schemeClr val="bg2"/>
              </a:solidFill>
              <a:latin typeface="Tahoma" charset="0"/>
            </a:endParaRPr>
          </a:p>
        </p:txBody>
      </p:sp>
      <p:sp>
        <p:nvSpPr>
          <p:cNvPr id="37895" name="AutoShape 7"/>
          <p:cNvSpPr>
            <a:spLocks noChangeArrowheads="1"/>
          </p:cNvSpPr>
          <p:nvPr/>
        </p:nvSpPr>
        <p:spPr bwMode="auto">
          <a:xfrm>
            <a:off x="6781800" y="1828800"/>
            <a:ext cx="1905000" cy="4572000"/>
          </a:xfrm>
          <a:prstGeom prst="roundRect">
            <a:avLst>
              <a:gd name="adj" fmla="val 16667"/>
            </a:avLst>
          </a:prstGeom>
          <a:solidFill>
            <a:schemeClr val="accent1"/>
          </a:solidFill>
          <a:ln w="38100">
            <a:solidFill>
              <a:srgbClr val="FFFF00"/>
            </a:solidFill>
            <a:round/>
            <a:headEnd/>
            <a:tailEnd/>
          </a:ln>
        </p:spPr>
        <p:txBody>
          <a:bodyPr rIns="0"/>
          <a:lstStyle/>
          <a:p>
            <a:pPr marL="109538" indent="-109538">
              <a:buFontTx/>
              <a:buChar char="•"/>
            </a:pPr>
            <a:r>
              <a:rPr lang="en-US">
                <a:solidFill>
                  <a:srgbClr val="FF0000"/>
                </a:solidFill>
                <a:latin typeface="Tahoma" charset="0"/>
              </a:rPr>
              <a:t>Oral questioning</a:t>
            </a:r>
          </a:p>
          <a:p>
            <a:pPr marL="109538" indent="-109538">
              <a:buFontTx/>
              <a:buChar char="•"/>
            </a:pPr>
            <a:r>
              <a:rPr lang="en-US">
                <a:solidFill>
                  <a:srgbClr val="FF0000"/>
                </a:solidFill>
                <a:latin typeface="Tahoma" charset="0"/>
              </a:rPr>
              <a:t>Observation</a:t>
            </a:r>
          </a:p>
          <a:p>
            <a:pPr marL="109538" indent="-109538">
              <a:buFontTx/>
              <a:buChar char="•"/>
            </a:pPr>
            <a:r>
              <a:rPr lang="en-US">
                <a:solidFill>
                  <a:srgbClr val="FF0000"/>
                </a:solidFill>
                <a:latin typeface="Tahoma" charset="0"/>
              </a:rPr>
              <a:t>Interview </a:t>
            </a:r>
          </a:p>
          <a:p>
            <a:pPr marL="109538" indent="-109538">
              <a:buFontTx/>
              <a:buChar char="•"/>
            </a:pPr>
            <a:r>
              <a:rPr lang="en-US">
                <a:solidFill>
                  <a:srgbClr val="FF0000"/>
                </a:solidFill>
                <a:latin typeface="Tahoma" charset="0"/>
              </a:rPr>
              <a:t>Conference</a:t>
            </a:r>
          </a:p>
          <a:p>
            <a:pPr marL="109538" indent="-109538">
              <a:buFontTx/>
              <a:buChar char="•"/>
            </a:pPr>
            <a:r>
              <a:rPr lang="en-US">
                <a:solidFill>
                  <a:srgbClr val="FF0000"/>
                </a:solidFill>
                <a:latin typeface="Tahoma" charset="0"/>
              </a:rPr>
              <a:t>Process description</a:t>
            </a:r>
          </a:p>
          <a:p>
            <a:pPr marL="109538" indent="-109538">
              <a:buFontTx/>
              <a:buChar char="•"/>
            </a:pPr>
            <a:r>
              <a:rPr lang="en-US">
                <a:solidFill>
                  <a:srgbClr val="FF0000"/>
                </a:solidFill>
                <a:latin typeface="Tahoma" charset="0"/>
              </a:rPr>
              <a:t>Checklist</a:t>
            </a:r>
          </a:p>
          <a:p>
            <a:pPr marL="109538" indent="-109538">
              <a:buFontTx/>
              <a:buChar char="•"/>
            </a:pPr>
            <a:r>
              <a:rPr lang="en-US">
                <a:solidFill>
                  <a:srgbClr val="FF0000"/>
                </a:solidFill>
                <a:latin typeface="Tahoma" charset="0"/>
              </a:rPr>
              <a:t>Rating scale</a:t>
            </a:r>
          </a:p>
          <a:p>
            <a:pPr marL="109538" indent="-109538">
              <a:buFontTx/>
              <a:buChar char="•"/>
            </a:pPr>
            <a:r>
              <a:rPr lang="en-US">
                <a:solidFill>
                  <a:srgbClr val="FF0000"/>
                </a:solidFill>
                <a:latin typeface="Tahoma" charset="0"/>
              </a:rPr>
              <a:t>Journal sharing</a:t>
            </a:r>
          </a:p>
          <a:p>
            <a:pPr marL="109538" indent="-109538">
              <a:buFontTx/>
              <a:buChar char="•"/>
            </a:pPr>
            <a:r>
              <a:rPr lang="en-US">
                <a:solidFill>
                  <a:srgbClr val="FF0000"/>
                </a:solidFill>
                <a:latin typeface="Tahoma" charset="0"/>
              </a:rPr>
              <a:t>Thinking aloud a process</a:t>
            </a:r>
          </a:p>
          <a:p>
            <a:pPr marL="109538" indent="-109538">
              <a:buFontTx/>
              <a:buChar char="•"/>
            </a:pPr>
            <a:r>
              <a:rPr lang="en-US">
                <a:solidFill>
                  <a:srgbClr val="FF0000"/>
                </a:solidFill>
                <a:latin typeface="Tahoma" charset="0"/>
              </a:rPr>
              <a:t>Student self-assessment</a:t>
            </a:r>
          </a:p>
          <a:p>
            <a:pPr marL="109538" indent="-109538">
              <a:buFontTx/>
              <a:buChar char="•"/>
            </a:pPr>
            <a:r>
              <a:rPr lang="en-US">
                <a:solidFill>
                  <a:srgbClr val="FF0000"/>
                </a:solidFill>
                <a:latin typeface="Tahoma" charset="0"/>
              </a:rPr>
              <a:t>Peer review</a:t>
            </a:r>
          </a:p>
          <a:p>
            <a:pPr marL="109538" indent="-109538"/>
            <a:endParaRPr lang="en-US">
              <a:solidFill>
                <a:schemeClr val="bg2"/>
              </a:solidFill>
              <a:latin typeface="Tahoma" charset="0"/>
            </a:endParaRPr>
          </a:p>
        </p:txBody>
      </p:sp>
      <p:sp>
        <p:nvSpPr>
          <p:cNvPr id="37896" name="Text Box 8"/>
          <p:cNvSpPr txBox="1">
            <a:spLocks noChangeArrowheads="1"/>
          </p:cNvSpPr>
          <p:nvPr/>
        </p:nvSpPr>
        <p:spPr bwMode="auto">
          <a:xfrm>
            <a:off x="25908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Constructed</a:t>
            </a:r>
          </a:p>
          <a:p>
            <a:pPr algn="ctr" eaLnBrk="1" hangingPunct="1"/>
            <a:r>
              <a:rPr lang="en-US" sz="1600" b="1">
                <a:solidFill>
                  <a:schemeClr val="tx2"/>
                </a:solidFill>
                <a:latin typeface="Tahoma" charset="0"/>
              </a:rPr>
              <a:t>Response</a:t>
            </a:r>
          </a:p>
        </p:txBody>
      </p:sp>
      <p:sp>
        <p:nvSpPr>
          <p:cNvPr id="37897" name="Text Box 9"/>
          <p:cNvSpPr txBox="1">
            <a:spLocks noChangeArrowheads="1"/>
          </p:cNvSpPr>
          <p:nvPr/>
        </p:nvSpPr>
        <p:spPr bwMode="auto">
          <a:xfrm>
            <a:off x="4572000" y="1143000"/>
            <a:ext cx="16922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Performance Assessment</a:t>
            </a:r>
          </a:p>
        </p:txBody>
      </p:sp>
      <p:sp>
        <p:nvSpPr>
          <p:cNvPr id="37898" name="Text Box 10"/>
          <p:cNvSpPr txBox="1">
            <a:spLocks noChangeArrowheads="1"/>
          </p:cNvSpPr>
          <p:nvPr/>
        </p:nvSpPr>
        <p:spPr bwMode="auto">
          <a:xfrm>
            <a:off x="6553200" y="1143000"/>
            <a:ext cx="1905000" cy="581025"/>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b="1">
                <a:solidFill>
                  <a:schemeClr val="tx2"/>
                </a:solidFill>
                <a:latin typeface="Tahoma" charset="0"/>
              </a:rPr>
              <a:t>Observations/</a:t>
            </a:r>
          </a:p>
          <a:p>
            <a:pPr algn="ctr" eaLnBrk="1" hangingPunct="1"/>
            <a:r>
              <a:rPr lang="en-US" sz="1600" b="1">
                <a:solidFill>
                  <a:schemeClr val="tx2"/>
                </a:solidFill>
                <a:latin typeface="Tahoma" charset="0"/>
              </a:rPr>
              <a:t>Conversations</a:t>
            </a:r>
          </a:p>
        </p:txBody>
      </p:sp>
      <p:sp>
        <p:nvSpPr>
          <p:cNvPr id="37899" name="Text Box 11"/>
          <p:cNvSpPr txBox="1">
            <a:spLocks noChangeArrowheads="1"/>
          </p:cNvSpPr>
          <p:nvPr/>
        </p:nvSpPr>
        <p:spPr bwMode="auto">
          <a:xfrm>
            <a:off x="304800" y="6477000"/>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Adapted from the work of Dr. Robert Marzano</a:t>
            </a:r>
          </a:p>
        </p:txBody>
      </p:sp>
    </p:spTree>
    <p:extLst>
      <p:ext uri="{BB962C8B-B14F-4D97-AF65-F5344CB8AC3E}">
        <p14:creationId xmlns:p14="http://schemas.microsoft.com/office/powerpoint/2010/main" val="1103672465"/>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So now what?</a:t>
            </a:r>
            <a:endParaRPr lang="en-US" dirty="0">
              <a:ea typeface="+mj-ea"/>
            </a:endParaRPr>
          </a:p>
        </p:txBody>
      </p:sp>
      <p:sp>
        <p:nvSpPr>
          <p:cNvPr id="38915" name="Content Placeholder 2"/>
          <p:cNvSpPr>
            <a:spLocks noGrp="1"/>
          </p:cNvSpPr>
          <p:nvPr>
            <p:ph idx="1"/>
          </p:nvPr>
        </p:nvSpPr>
        <p:spPr/>
        <p:txBody>
          <a:bodyPr/>
          <a:lstStyle/>
          <a:p>
            <a:r>
              <a:rPr lang="en-US">
                <a:latin typeface="Rockwell" charset="0"/>
              </a:rPr>
              <a:t>Types of learning targets</a:t>
            </a:r>
          </a:p>
          <a:p>
            <a:r>
              <a:rPr lang="en-US">
                <a:latin typeface="Rockwell" charset="0"/>
              </a:rPr>
              <a:t>What learning targets assess</a:t>
            </a:r>
          </a:p>
          <a:p>
            <a:r>
              <a:rPr lang="en-US">
                <a:latin typeface="Rockwell" charset="0"/>
              </a:rPr>
              <a:t>Types of assessment methods</a:t>
            </a:r>
          </a:p>
          <a:p>
            <a:endParaRPr lang="en-US">
              <a:latin typeface="Rockwell" charset="0"/>
            </a:endParaRPr>
          </a:p>
          <a:p>
            <a:r>
              <a:rPr lang="en-US">
                <a:latin typeface="Rockwell" charset="0"/>
              </a:rPr>
              <a:t>Matching the most appropriate method of assessment with each type of learning target…</a:t>
            </a:r>
          </a:p>
        </p:txBody>
      </p:sp>
    </p:spTree>
    <p:extLst>
      <p:ext uri="{BB962C8B-B14F-4D97-AF65-F5344CB8AC3E}">
        <p14:creationId xmlns:p14="http://schemas.microsoft.com/office/powerpoint/2010/main" val="131505910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b="1" dirty="0" smtClean="0">
                <a:ea typeface="+mj-ea"/>
              </a:rPr>
              <a:t>Target/Method Match</a:t>
            </a:r>
            <a:endParaRPr lang="en-US" b="1" dirty="0">
              <a:ea typeface="+mj-ea"/>
            </a:endParaRPr>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EBCC1C1-8BD1-C547-B835-304275BA3682}" type="slidenum">
              <a:rPr lang="en-US">
                <a:solidFill>
                  <a:srgbClr val="DFE0D4"/>
                </a:solidFill>
                <a:latin typeface="Rockwell" charset="0"/>
              </a:rPr>
              <a:pPr eaLnBrk="1" hangingPunct="1"/>
              <a:t>27</a:t>
            </a:fld>
            <a:endParaRPr lang="en-US">
              <a:solidFill>
                <a:srgbClr val="DFE0D4"/>
              </a:solidFill>
              <a:latin typeface="Rockwell" charset="0"/>
            </a:endParaRPr>
          </a:p>
        </p:txBody>
      </p:sp>
      <p:pic>
        <p:nvPicPr>
          <p:cNvPr id="39940"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536700"/>
            <a:ext cx="6934200" cy="4967288"/>
          </a:xfrm>
          <a:noFill/>
        </p:spPr>
      </p:pic>
    </p:spTree>
    <p:extLst>
      <p:ext uri="{BB962C8B-B14F-4D97-AF65-F5344CB8AC3E}">
        <p14:creationId xmlns:p14="http://schemas.microsoft.com/office/powerpoint/2010/main" val="22986779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Target/Method Match</a:t>
            </a:r>
            <a:endParaRPr lang="en-US" dirty="0">
              <a:ea typeface="+mj-ea"/>
            </a:endParaRPr>
          </a:p>
        </p:txBody>
      </p:sp>
      <p:graphicFrame>
        <p:nvGraphicFramePr>
          <p:cNvPr id="3" name="Table 2"/>
          <p:cNvGraphicFramePr>
            <a:graphicFrameLocks noGrp="1"/>
          </p:cNvGraphicFramePr>
          <p:nvPr/>
        </p:nvGraphicFramePr>
        <p:xfrm>
          <a:off x="457200" y="2362200"/>
          <a:ext cx="8229600" cy="3139439"/>
        </p:xfrm>
        <a:graphic>
          <a:graphicData uri="http://schemas.openxmlformats.org/drawingml/2006/table">
            <a:tbl>
              <a:tblPr/>
              <a:tblGrid>
                <a:gridCol w="1600200"/>
                <a:gridCol w="1371600"/>
                <a:gridCol w="1676400"/>
                <a:gridCol w="1676400"/>
                <a:gridCol w="1905000"/>
              </a:tblGrid>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Rockwell" charset="0"/>
                          <a:ea typeface="ＭＳ Ｐゴシック" charset="0"/>
                        </a:rPr>
                        <a:t>Target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Rockwell" charset="0"/>
                          <a:ea typeface="ＭＳ Ｐゴシック" charset="0"/>
                        </a:rPr>
                        <a:t>Selected Response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Rockwell" charset="0"/>
                          <a:ea typeface="ＭＳ Ｐゴシック" charset="0"/>
                        </a:rPr>
                        <a:t> Extended Written Response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Rockwell" charset="0"/>
                          <a:ea typeface="ＭＳ Ｐゴシック" charset="0"/>
                        </a:rPr>
                        <a:t>Performance Assessment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Rockwell" charset="0"/>
                          <a:ea typeface="ＭＳ Ｐゴシック" charset="0"/>
                        </a:rPr>
                        <a:t>Observation/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Rockwell" charset="0"/>
                          <a:ea typeface="ＭＳ Ｐゴシック" charset="0"/>
                        </a:rPr>
                        <a:t>Conversation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Rockwell" charset="0"/>
                          <a:ea typeface="ＭＳ Ｐゴシック" charset="0"/>
                        </a:rPr>
                        <a:t>Knowledge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B050"/>
                          </a:solidFill>
                          <a:effectLst/>
                          <a:latin typeface="Rockwell" charset="0"/>
                          <a:ea typeface="ＭＳ Ｐゴシック" charset="0"/>
                        </a:rPr>
                        <a:t>Yes!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rgbClr val="00B050"/>
                        </a:solidFill>
                        <a:effectLst/>
                        <a:latin typeface="Rockwel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B050"/>
                          </a:solidFill>
                          <a:effectLst/>
                          <a:latin typeface="Rockwell" charset="0"/>
                          <a:ea typeface="ＭＳ Ｐゴシック" charset="0"/>
                        </a:rPr>
                        <a:t>Yes-Understandings of relationships among elements of knowledge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0000"/>
                          </a:solidFill>
                          <a:effectLst/>
                          <a:latin typeface="Rockwell" charset="0"/>
                          <a:ea typeface="ＭＳ Ｐゴシック" charset="0"/>
                        </a:rPr>
                        <a:t>Nope- too time consuming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70C0"/>
                          </a:solidFill>
                          <a:effectLst/>
                          <a:latin typeface="Rockwell" charset="0"/>
                          <a:ea typeface="ＭＳ Ｐゴシック" charset="0"/>
                        </a:rPr>
                        <a:t>Maybe (question, evaluate answers, infer mastery –but time consuming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E0D6"/>
                    </a:solidFill>
                  </a:tcPr>
                </a:tc>
              </a:tr>
            </a:tbl>
          </a:graphicData>
        </a:graphic>
      </p:graphicFrame>
    </p:spTree>
    <p:extLst>
      <p:ext uri="{BB962C8B-B14F-4D97-AF65-F5344CB8AC3E}">
        <p14:creationId xmlns:p14="http://schemas.microsoft.com/office/powerpoint/2010/main" val="1032848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Target/Method Match</a:t>
            </a:r>
            <a:endParaRPr lang="en-US" dirty="0">
              <a:ea typeface="+mj-ea"/>
            </a:endParaRPr>
          </a:p>
        </p:txBody>
      </p:sp>
      <p:graphicFrame>
        <p:nvGraphicFramePr>
          <p:cNvPr id="3" name="Table 2"/>
          <p:cNvGraphicFramePr>
            <a:graphicFrameLocks noGrp="1"/>
          </p:cNvGraphicFramePr>
          <p:nvPr/>
        </p:nvGraphicFramePr>
        <p:xfrm>
          <a:off x="457200" y="2362200"/>
          <a:ext cx="8229600" cy="2667000"/>
        </p:xfrm>
        <a:graphic>
          <a:graphicData uri="http://schemas.openxmlformats.org/drawingml/2006/table">
            <a:tbl>
              <a:tblPr firstRow="1" bandRow="1">
                <a:tableStyleId>{5C22544A-7EE6-4342-B048-85BDC9FD1C3A}</a:tableStyleId>
              </a:tblPr>
              <a:tblGrid>
                <a:gridCol w="1600200"/>
                <a:gridCol w="1371600"/>
                <a:gridCol w="1676400"/>
                <a:gridCol w="1676400"/>
                <a:gridCol w="1905000"/>
              </a:tblGrid>
              <a:tr h="1403684">
                <a:tc>
                  <a:txBody>
                    <a:bodyPr/>
                    <a:lstStyle/>
                    <a:p>
                      <a:r>
                        <a:rPr lang="en-US" sz="1800" dirty="0" smtClean="0"/>
                        <a:t>Target</a:t>
                      </a:r>
                      <a:endParaRPr lang="en-US" sz="1800" dirty="0"/>
                    </a:p>
                  </a:txBody>
                  <a:tcPr/>
                </a:tc>
                <a:tc>
                  <a:txBody>
                    <a:bodyPr/>
                    <a:lstStyle/>
                    <a:p>
                      <a:r>
                        <a:rPr lang="en-US" sz="1800" dirty="0" smtClean="0"/>
                        <a:t>Selected Response</a:t>
                      </a:r>
                      <a:endParaRPr lang="en-US" sz="1800" dirty="0"/>
                    </a:p>
                  </a:txBody>
                  <a:tcPr/>
                </a:tc>
                <a:tc>
                  <a:txBody>
                    <a:bodyPr/>
                    <a:lstStyle/>
                    <a:p>
                      <a:r>
                        <a:rPr lang="en-US" sz="1800" dirty="0" smtClean="0"/>
                        <a:t> Extended Written Response</a:t>
                      </a:r>
                      <a:endParaRPr lang="en-US" sz="1800" dirty="0"/>
                    </a:p>
                  </a:txBody>
                  <a:tcPr/>
                </a:tc>
                <a:tc>
                  <a:txBody>
                    <a:bodyPr/>
                    <a:lstStyle/>
                    <a:p>
                      <a:r>
                        <a:rPr lang="en-US" sz="1800" dirty="0" smtClean="0"/>
                        <a:t>Performance Assessment</a:t>
                      </a:r>
                      <a:endParaRPr lang="en-US" sz="1800" dirty="0"/>
                    </a:p>
                  </a:txBody>
                  <a:tcPr/>
                </a:tc>
                <a:tc>
                  <a:txBody>
                    <a:bodyPr/>
                    <a:lstStyle/>
                    <a:p>
                      <a:r>
                        <a:rPr lang="en-US" sz="1800" dirty="0" smtClean="0"/>
                        <a:t>Observation/</a:t>
                      </a:r>
                    </a:p>
                    <a:p>
                      <a:r>
                        <a:rPr lang="en-US" sz="1800" dirty="0" smtClean="0"/>
                        <a:t>Conversation</a:t>
                      </a:r>
                    </a:p>
                  </a:txBody>
                  <a:tcPr/>
                </a:tc>
              </a:tr>
              <a:tr h="1263316">
                <a:tc>
                  <a:txBody>
                    <a:bodyPr/>
                    <a:lstStyle/>
                    <a:p>
                      <a:r>
                        <a:rPr lang="en-US" sz="2400" b="1" dirty="0" smtClean="0"/>
                        <a:t>Product</a:t>
                      </a:r>
                      <a:endParaRPr lang="en-US" sz="2400" b="1" dirty="0"/>
                    </a:p>
                  </a:txBody>
                  <a:tcPr/>
                </a:tc>
                <a:tc>
                  <a:txBody>
                    <a:bodyPr/>
                    <a:lstStyle/>
                    <a:p>
                      <a:r>
                        <a:rPr lang="en-US" sz="2400" b="1" dirty="0" smtClean="0">
                          <a:solidFill>
                            <a:srgbClr val="FF0000"/>
                          </a:solidFill>
                        </a:rPr>
                        <a:t>No</a:t>
                      </a:r>
                    </a:p>
                    <a:p>
                      <a:endParaRPr lang="en-US" sz="2400" b="1" dirty="0" smtClean="0"/>
                    </a:p>
                  </a:txBody>
                  <a:tcPr/>
                </a:tc>
                <a:tc>
                  <a:txBody>
                    <a:bodyPr/>
                    <a:lstStyle/>
                    <a:p>
                      <a:r>
                        <a:rPr lang="en-US" sz="2400" b="1" dirty="0" smtClean="0">
                          <a:solidFill>
                            <a:srgbClr val="0070C0"/>
                          </a:solidFill>
                        </a:rPr>
                        <a:t>Maybe-if product is written</a:t>
                      </a:r>
                      <a:endParaRPr lang="en-US" sz="2400" b="1" dirty="0">
                        <a:solidFill>
                          <a:srgbClr val="0070C0"/>
                        </a:solidFill>
                      </a:endParaRPr>
                    </a:p>
                  </a:txBody>
                  <a:tcPr/>
                </a:tc>
                <a:tc>
                  <a:txBody>
                    <a:bodyPr/>
                    <a:lstStyle/>
                    <a:p>
                      <a:r>
                        <a:rPr lang="en-US" sz="2400" b="1" dirty="0" smtClean="0">
                          <a:solidFill>
                            <a:srgbClr val="00B050"/>
                          </a:solidFill>
                        </a:rPr>
                        <a:t>Yes!</a:t>
                      </a:r>
                      <a:endParaRPr lang="en-US" sz="2400" b="1" dirty="0">
                        <a:solidFill>
                          <a:srgbClr val="00B050"/>
                        </a:solidFill>
                      </a:endParaRPr>
                    </a:p>
                  </a:txBody>
                  <a:tcPr/>
                </a:tc>
                <a:tc>
                  <a:txBody>
                    <a:bodyPr/>
                    <a:lstStyle/>
                    <a:p>
                      <a:r>
                        <a:rPr lang="en-US" sz="2400" b="1" dirty="0" smtClean="0">
                          <a:solidFill>
                            <a:srgbClr val="FF0000"/>
                          </a:solidFill>
                        </a:rPr>
                        <a:t>No</a:t>
                      </a:r>
                      <a:endParaRPr lang="en-US" sz="2400" b="1" dirty="0">
                        <a:solidFill>
                          <a:srgbClr val="FF0000"/>
                        </a:solidFill>
                      </a:endParaRPr>
                    </a:p>
                  </a:txBody>
                  <a:tcPr/>
                </a:tc>
              </a:tr>
            </a:tbl>
          </a:graphicData>
        </a:graphic>
      </p:graphicFrame>
    </p:spTree>
    <p:extLst>
      <p:ext uri="{BB962C8B-B14F-4D97-AF65-F5344CB8AC3E}">
        <p14:creationId xmlns:p14="http://schemas.microsoft.com/office/powerpoint/2010/main" val="41046191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t>Goals for the day</a:t>
            </a:r>
            <a:endParaRPr lang="en-US" sz="4400" dirty="0"/>
          </a:p>
        </p:txBody>
      </p:sp>
      <p:sp>
        <p:nvSpPr>
          <p:cNvPr id="3" name="Content Placeholder 2"/>
          <p:cNvSpPr>
            <a:spLocks noGrp="1"/>
          </p:cNvSpPr>
          <p:nvPr>
            <p:ph idx="1"/>
          </p:nvPr>
        </p:nvSpPr>
        <p:spPr/>
        <p:txBody>
          <a:bodyPr>
            <a:normAutofit lnSpcReduction="10000"/>
          </a:bodyPr>
          <a:lstStyle/>
          <a:p>
            <a:pPr lvl="0"/>
            <a:r>
              <a:rPr lang="en-US" dirty="0" smtClean="0"/>
              <a:t>Reflect on/plan ahead for district leadership</a:t>
            </a:r>
          </a:p>
          <a:p>
            <a:pPr lvl="0"/>
            <a:r>
              <a:rPr lang="en-US" dirty="0" smtClean="0"/>
              <a:t>Engage in instructional tasks for ESS1.C and analyze their alignment to targets/standards</a:t>
            </a:r>
          </a:p>
          <a:p>
            <a:pPr lvl="0"/>
            <a:r>
              <a:rPr lang="en-US" dirty="0" smtClean="0"/>
              <a:t>Explore appropriate methods/types of assessment for target categories</a:t>
            </a:r>
          </a:p>
          <a:p>
            <a:pPr lvl="0"/>
            <a:r>
              <a:rPr lang="en-US" dirty="0" smtClean="0"/>
              <a:t>Explore appropriate formative/summative assessments of targets</a:t>
            </a:r>
          </a:p>
          <a:p>
            <a:pPr lvl="0"/>
            <a:r>
              <a:rPr lang="en-US" dirty="0" smtClean="0"/>
              <a:t>Determine evidence of highly effective instruction using CHETL/Framework</a:t>
            </a:r>
            <a:endParaRPr lang="en-US" dirty="0"/>
          </a:p>
        </p:txBody>
      </p:sp>
    </p:spTree>
    <p:extLst>
      <p:ext uri="{BB962C8B-B14F-4D97-AF65-F5344CB8AC3E}">
        <p14:creationId xmlns:p14="http://schemas.microsoft.com/office/powerpoint/2010/main" val="4038523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19200"/>
            <a:ext cx="8304213"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2"/>
          <p:cNvSpPr txBox="1">
            <a:spLocks noChangeArrowheads="1"/>
          </p:cNvSpPr>
          <p:nvPr/>
        </p:nvSpPr>
        <p:spPr bwMode="auto">
          <a:xfrm>
            <a:off x="2349500" y="4327525"/>
            <a:ext cx="4267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600" b="1">
                <a:solidFill>
                  <a:srgbClr val="000000"/>
                </a:solidFill>
                <a:latin typeface="Arial" pitchFamily="34" charset="0"/>
                <a:cs typeface="Arial" pitchFamily="34" charset="0"/>
              </a:rPr>
              <a:t>Domain 1: Planning &amp; Preparation</a:t>
            </a:r>
          </a:p>
          <a:p>
            <a:pPr eaLnBrk="1" hangingPunct="1">
              <a:spcBef>
                <a:spcPct val="0"/>
              </a:spcBef>
              <a:buFontTx/>
              <a:buNone/>
            </a:pPr>
            <a:r>
              <a:rPr lang="en-US" altLang="en-US" sz="1600" b="1">
                <a:solidFill>
                  <a:srgbClr val="000000"/>
                </a:solidFill>
                <a:latin typeface="Arial" pitchFamily="34" charset="0"/>
                <a:cs typeface="Arial" pitchFamily="34" charset="0"/>
              </a:rPr>
              <a:t>Domain 2: Classroom Environment</a:t>
            </a:r>
          </a:p>
          <a:p>
            <a:pPr eaLnBrk="1" hangingPunct="1">
              <a:spcBef>
                <a:spcPct val="0"/>
              </a:spcBef>
              <a:buFontTx/>
              <a:buNone/>
            </a:pPr>
            <a:r>
              <a:rPr lang="en-US" altLang="en-US" sz="1600" b="1">
                <a:solidFill>
                  <a:srgbClr val="000000"/>
                </a:solidFill>
                <a:latin typeface="Arial" pitchFamily="34" charset="0"/>
                <a:cs typeface="Arial" pitchFamily="34" charset="0"/>
              </a:rPr>
              <a:t>Domain 3: Instruction</a:t>
            </a:r>
          </a:p>
          <a:p>
            <a:pPr eaLnBrk="1" hangingPunct="1">
              <a:spcBef>
                <a:spcPct val="0"/>
              </a:spcBef>
              <a:buFontTx/>
              <a:buNone/>
            </a:pPr>
            <a:r>
              <a:rPr lang="en-US" altLang="en-US" sz="1600" b="1">
                <a:solidFill>
                  <a:srgbClr val="000000"/>
                </a:solidFill>
                <a:latin typeface="Arial" pitchFamily="34" charset="0"/>
                <a:cs typeface="Arial" pitchFamily="34" charset="0"/>
              </a:rPr>
              <a:t>Domain 4: Professional Responsibilities</a:t>
            </a:r>
          </a:p>
          <a:p>
            <a:pPr eaLnBrk="1" hangingPunct="1">
              <a:spcBef>
                <a:spcPct val="0"/>
              </a:spcBef>
              <a:buFontTx/>
              <a:buNone/>
            </a:pPr>
            <a:r>
              <a:rPr lang="en-US" altLang="en-US" sz="1600" b="1">
                <a:solidFill>
                  <a:srgbClr val="000000"/>
                </a:solidFill>
                <a:latin typeface="Arial" pitchFamily="34" charset="0"/>
                <a:cs typeface="Arial" pitchFamily="34" charset="0"/>
              </a:rPr>
              <a:t>Domain 5: Student Growth</a:t>
            </a:r>
          </a:p>
        </p:txBody>
      </p:sp>
      <p:sp>
        <p:nvSpPr>
          <p:cNvPr id="5325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FC1F862-334E-4010-8BCC-B998DA95DA7A}" type="slidenum">
              <a:rPr lang="en-US" altLang="en-US" sz="1200">
                <a:solidFill>
                  <a:srgbClr val="898989"/>
                </a:solidFill>
                <a:latin typeface="Arial" pitchFamily="34" charset="0"/>
                <a:cs typeface="Arial" pitchFamily="34" charset="0"/>
              </a:rPr>
              <a:pPr eaLnBrk="1" hangingPunct="1">
                <a:spcBef>
                  <a:spcPct val="0"/>
                </a:spcBef>
                <a:buFontTx/>
                <a:buNone/>
              </a:pPr>
              <a:t>30</a:t>
            </a:fld>
            <a:endParaRPr lang="en-US" altLang="en-US" sz="1200">
              <a:solidFill>
                <a:srgbClr val="898989"/>
              </a:solidFill>
              <a:latin typeface="Arial" pitchFamily="34" charset="0"/>
              <a:cs typeface="Arial"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24937">
            <a:off x="235712" y="655552"/>
            <a:ext cx="3987837" cy="170907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88" y="914400"/>
            <a:ext cx="3428912" cy="1739504"/>
          </a:xfrm>
          <a:prstGeom prst="rect">
            <a:avLst/>
          </a:prstGeom>
        </p:spPr>
      </p:pic>
      <p:sp>
        <p:nvSpPr>
          <p:cNvPr id="4" name="TextBox 3"/>
          <p:cNvSpPr txBox="1"/>
          <p:nvPr/>
        </p:nvSpPr>
        <p:spPr>
          <a:xfrm>
            <a:off x="6616700" y="378767"/>
            <a:ext cx="1841500" cy="830997"/>
          </a:xfrm>
          <a:prstGeom prst="rect">
            <a:avLst/>
          </a:prstGeom>
          <a:noFill/>
        </p:spPr>
        <p:txBody>
          <a:bodyPr wrap="square" rtlCol="0">
            <a:spAutoFit/>
          </a:bodyPr>
          <a:lstStyle/>
          <a:p>
            <a:r>
              <a:rPr lang="en-US" sz="4800" b="1" dirty="0" smtClean="0"/>
              <a:t>CHETL</a:t>
            </a:r>
            <a:endParaRPr lang="en-US" sz="4800" b="1" dirty="0"/>
          </a:p>
        </p:txBody>
      </p:sp>
    </p:spTree>
    <p:extLst>
      <p:ext uri="{BB962C8B-B14F-4D97-AF65-F5344CB8AC3E}">
        <p14:creationId xmlns:p14="http://schemas.microsoft.com/office/powerpoint/2010/main" val="420748025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68288"/>
            <a:ext cx="9144000" cy="65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3352800" y="184944"/>
            <a:ext cx="2305050" cy="461565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0" name="TextBox 4"/>
          <p:cNvSpPr txBox="1">
            <a:spLocks noChangeArrowheads="1"/>
          </p:cNvSpPr>
          <p:nvPr/>
        </p:nvSpPr>
        <p:spPr bwMode="auto">
          <a:xfrm>
            <a:off x="2743200" y="0"/>
            <a:ext cx="3990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t>Overview of the Framework for Teaching</a:t>
            </a:r>
          </a:p>
        </p:txBody>
      </p:sp>
    </p:spTree>
    <p:extLst>
      <p:ext uri="{BB962C8B-B14F-4D97-AF65-F5344CB8AC3E}">
        <p14:creationId xmlns:p14="http://schemas.microsoft.com/office/powerpoint/2010/main" val="1923327284"/>
      </p:ext>
    </p:extLst>
  </p:cSld>
  <p:clrMapOvr>
    <a:masterClrMapping/>
  </p:clrMapOvr>
  <p:transition xmlns:p14="http://schemas.microsoft.com/office/powerpoint/2010/main">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CHETL</a:t>
            </a:r>
            <a:endParaRPr lang="en-US" dirty="0"/>
          </a:p>
        </p:txBody>
      </p:sp>
      <p:sp>
        <p:nvSpPr>
          <p:cNvPr id="3" name="Content Placeholder 2"/>
          <p:cNvSpPr>
            <a:spLocks noGrp="1"/>
          </p:cNvSpPr>
          <p:nvPr>
            <p:ph idx="1"/>
          </p:nvPr>
        </p:nvSpPr>
        <p:spPr/>
        <p:txBody>
          <a:bodyPr/>
          <a:lstStyle/>
          <a:p>
            <a:pPr marL="0" indent="0">
              <a:buNone/>
            </a:pPr>
            <a:r>
              <a:rPr lang="en-US" u="sng" dirty="0" smtClean="0"/>
              <a:t>Section 1</a:t>
            </a:r>
            <a:r>
              <a:rPr lang="en-US" dirty="0" smtClean="0"/>
              <a:t> </a:t>
            </a:r>
          </a:p>
          <a:p>
            <a:pPr marL="0" indent="0">
              <a:buNone/>
            </a:pPr>
            <a:r>
              <a:rPr lang="en-US" sz="2800" dirty="0" smtClean="0"/>
              <a:t>Learning Climate (D, I)</a:t>
            </a:r>
          </a:p>
          <a:p>
            <a:pPr marL="0" indent="0">
              <a:buNone/>
            </a:pPr>
            <a:r>
              <a:rPr lang="en-US" u="sng" dirty="0" smtClean="0"/>
              <a:t>Section 2</a:t>
            </a:r>
            <a:r>
              <a:rPr lang="en-US" dirty="0" smtClean="0"/>
              <a:t> </a:t>
            </a:r>
          </a:p>
          <a:p>
            <a:pPr marL="0" indent="0">
              <a:buNone/>
            </a:pPr>
            <a:r>
              <a:rPr lang="en-US" sz="2800" dirty="0" smtClean="0"/>
              <a:t>Classroom Assessment and Reflection (A, B, C, D, I, J)</a:t>
            </a:r>
          </a:p>
          <a:p>
            <a:pPr marL="0" indent="0">
              <a:buNone/>
            </a:pPr>
            <a:r>
              <a:rPr lang="en-US" u="sng" dirty="0" smtClean="0"/>
              <a:t>Section 3</a:t>
            </a:r>
            <a:r>
              <a:rPr lang="en-US" dirty="0" smtClean="0"/>
              <a:t> </a:t>
            </a:r>
          </a:p>
          <a:p>
            <a:pPr marL="0" indent="0">
              <a:buNone/>
            </a:pPr>
            <a:r>
              <a:rPr lang="en-US" sz="2800" dirty="0" smtClean="0"/>
              <a:t>Instructional Rigor and Student Engagement (B, I, G, H)</a:t>
            </a:r>
          </a:p>
          <a:p>
            <a:pPr marL="0" indent="0">
              <a:buNone/>
            </a:pPr>
            <a:r>
              <a:rPr lang="en-US" u="sng" dirty="0" smtClean="0"/>
              <a:t>Section 5</a:t>
            </a:r>
            <a:r>
              <a:rPr lang="en-US" dirty="0" smtClean="0"/>
              <a:t> </a:t>
            </a:r>
          </a:p>
          <a:p>
            <a:pPr marL="0" indent="0">
              <a:buNone/>
            </a:pPr>
            <a:r>
              <a:rPr lang="en-US" sz="2800" dirty="0" smtClean="0"/>
              <a:t>Knowledge of Content (E)</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61973">
            <a:off x="5510548" y="792476"/>
            <a:ext cx="3085371" cy="1981200"/>
          </a:xfrm>
          <a:prstGeom prst="rect">
            <a:avLst/>
          </a:prstGeom>
        </p:spPr>
      </p:pic>
    </p:spTree>
    <p:extLst>
      <p:ext uri="{BB962C8B-B14F-4D97-AF65-F5344CB8AC3E}">
        <p14:creationId xmlns:p14="http://schemas.microsoft.com/office/powerpoint/2010/main" val="1599243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20966189"/>
              </p:ext>
            </p:extLst>
          </p:nvPr>
        </p:nvGraphicFramePr>
        <p:xfrm>
          <a:off x="228600" y="2971800"/>
          <a:ext cx="8458200" cy="762000"/>
        </p:xfrm>
        <a:graphic>
          <a:graphicData uri="http://schemas.openxmlformats.org/drawingml/2006/table">
            <a:tbl>
              <a:tblPr firstRow="1" bandRow="1">
                <a:tableStyleId>{5C22544A-7EE6-4342-B048-85BDC9FD1C3A}</a:tableStyleId>
              </a:tblPr>
              <a:tblGrid>
                <a:gridCol w="2036233"/>
                <a:gridCol w="2192867"/>
                <a:gridCol w="2114550"/>
                <a:gridCol w="2114550"/>
              </a:tblGrid>
              <a:tr h="762000">
                <a:tc>
                  <a:txBody>
                    <a:bodyPr/>
                    <a:lstStyle/>
                    <a:p>
                      <a:r>
                        <a:rPr lang="en-US" sz="2400" dirty="0" smtClean="0"/>
                        <a:t>Ineffective</a:t>
                      </a:r>
                      <a:endParaRPr lang="en-US" sz="2400" dirty="0"/>
                    </a:p>
                  </a:txBody>
                  <a:tcPr/>
                </a:tc>
                <a:tc>
                  <a:txBody>
                    <a:bodyPr/>
                    <a:lstStyle/>
                    <a:p>
                      <a:r>
                        <a:rPr lang="en-US" sz="2400" dirty="0" smtClean="0"/>
                        <a:t>Developing</a:t>
                      </a:r>
                      <a:endParaRPr lang="en-US" sz="2400" dirty="0"/>
                    </a:p>
                  </a:txBody>
                  <a:tcPr/>
                </a:tc>
                <a:tc>
                  <a:txBody>
                    <a:bodyPr/>
                    <a:lstStyle/>
                    <a:p>
                      <a:r>
                        <a:rPr lang="en-US" sz="2400" dirty="0" smtClean="0"/>
                        <a:t>Accomplished</a:t>
                      </a:r>
                      <a:endParaRPr lang="en-US" sz="2400" dirty="0"/>
                    </a:p>
                  </a:txBody>
                  <a:tcPr/>
                </a:tc>
                <a:tc>
                  <a:txBody>
                    <a:bodyPr/>
                    <a:lstStyle/>
                    <a:p>
                      <a:r>
                        <a:rPr lang="en-US" sz="2400" dirty="0" smtClean="0"/>
                        <a:t>Exemplary</a:t>
                      </a:r>
                      <a:r>
                        <a:rPr lang="en-US" sz="2400" baseline="0" dirty="0" smtClean="0"/>
                        <a:t> </a:t>
                      </a:r>
                      <a:endParaRPr lang="en-US" sz="2400" dirty="0"/>
                    </a:p>
                  </a:txBody>
                  <a:tcPr/>
                </a:tc>
              </a:tr>
            </a:tbl>
          </a:graphicData>
        </a:graphic>
      </p:graphicFrame>
      <p:sp>
        <p:nvSpPr>
          <p:cNvPr id="3" name="TextBox 2"/>
          <p:cNvSpPr txBox="1"/>
          <p:nvPr/>
        </p:nvSpPr>
        <p:spPr>
          <a:xfrm>
            <a:off x="609600" y="2743200"/>
            <a:ext cx="2747019" cy="1938992"/>
          </a:xfrm>
          <a:prstGeom prst="rect">
            <a:avLst/>
          </a:prstGeom>
          <a:noFill/>
        </p:spPr>
        <p:txBody>
          <a:bodyPr wrap="square" rtlCol="0">
            <a:spAutoFit/>
          </a:bodyPr>
          <a:lstStyle/>
          <a:p>
            <a:endParaRPr lang="en-US" sz="4000" b="1" dirty="0" smtClean="0"/>
          </a:p>
          <a:p>
            <a:endParaRPr lang="en-US" sz="4000" b="1" dirty="0"/>
          </a:p>
          <a:p>
            <a:r>
              <a:rPr lang="en-US" sz="4000" b="1" dirty="0" smtClean="0"/>
              <a:t>Evidence:</a:t>
            </a:r>
            <a:endParaRPr lang="en-US" sz="4000" b="1" dirty="0"/>
          </a:p>
        </p:txBody>
      </p:sp>
      <p:sp>
        <p:nvSpPr>
          <p:cNvPr id="4" name="TextBox 3"/>
          <p:cNvSpPr txBox="1"/>
          <p:nvPr/>
        </p:nvSpPr>
        <p:spPr>
          <a:xfrm>
            <a:off x="381000" y="609600"/>
            <a:ext cx="8485177" cy="2246769"/>
          </a:xfrm>
          <a:prstGeom prst="rect">
            <a:avLst/>
          </a:prstGeom>
          <a:noFill/>
        </p:spPr>
        <p:txBody>
          <a:bodyPr wrap="square" rtlCol="0">
            <a:spAutoFit/>
          </a:bodyPr>
          <a:lstStyle/>
          <a:p>
            <a:r>
              <a:rPr lang="en-US" sz="2800" b="1" dirty="0" smtClean="0"/>
              <a:t>3 A Communicating With Students</a:t>
            </a:r>
          </a:p>
          <a:p>
            <a:r>
              <a:rPr lang="en-US" sz="2800" b="1" dirty="0" smtClean="0"/>
              <a:t>3B Questioning and Discussion Techniques</a:t>
            </a:r>
          </a:p>
          <a:p>
            <a:r>
              <a:rPr lang="en-US" sz="2800" b="1" dirty="0" smtClean="0"/>
              <a:t>3C Engaging Students in Learning</a:t>
            </a:r>
          </a:p>
          <a:p>
            <a:r>
              <a:rPr lang="en-US" sz="2800" b="1" dirty="0" smtClean="0"/>
              <a:t>3D Using Assessment</a:t>
            </a:r>
          </a:p>
          <a:p>
            <a:r>
              <a:rPr lang="en-US" sz="2800" b="1" dirty="0" smtClean="0"/>
              <a:t>3E Demonstrating Flexibility and Responsiveness</a:t>
            </a:r>
            <a:endParaRPr lang="en-US" sz="2800" b="1" dirty="0"/>
          </a:p>
        </p:txBody>
      </p:sp>
    </p:spTree>
    <p:extLst>
      <p:ext uri="{BB962C8B-B14F-4D97-AF65-F5344CB8AC3E}">
        <p14:creationId xmlns:p14="http://schemas.microsoft.com/office/powerpoint/2010/main" val="3726450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52400"/>
            <a:ext cx="3562350" cy="32151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96" y="2209800"/>
            <a:ext cx="3820583" cy="2714625"/>
          </a:xfrm>
          <a:prstGeom prst="rect">
            <a:avLst/>
          </a:prstGeom>
        </p:spPr>
      </p:pic>
      <p:sp>
        <p:nvSpPr>
          <p:cNvPr id="4" name="TextBox 3"/>
          <p:cNvSpPr txBox="1"/>
          <p:nvPr/>
        </p:nvSpPr>
        <p:spPr>
          <a:xfrm>
            <a:off x="3352800" y="4648200"/>
            <a:ext cx="5238750" cy="1200329"/>
          </a:xfrm>
          <a:prstGeom prst="rect">
            <a:avLst/>
          </a:prstGeom>
          <a:noFill/>
        </p:spPr>
        <p:txBody>
          <a:bodyPr wrap="square" rtlCol="0">
            <a:spAutoFit/>
          </a:bodyPr>
          <a:lstStyle/>
          <a:p>
            <a:r>
              <a:rPr lang="en-US" sz="2400" b="1" dirty="0" smtClean="0"/>
              <a:t>Based on the evidence collected…</a:t>
            </a:r>
          </a:p>
          <a:p>
            <a:r>
              <a:rPr lang="en-US" sz="2400" b="1" dirty="0" smtClean="0"/>
              <a:t>What suggestions would you make to enhance the learning task?</a:t>
            </a:r>
            <a:endParaRPr lang="en-US" sz="2400" b="1" dirty="0"/>
          </a:p>
        </p:txBody>
      </p:sp>
    </p:spTree>
    <p:extLst>
      <p:ext uri="{BB962C8B-B14F-4D97-AF65-F5344CB8AC3E}">
        <p14:creationId xmlns:p14="http://schemas.microsoft.com/office/powerpoint/2010/main" val="3009541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1676400"/>
            <a:ext cx="6781800" cy="5029200"/>
          </a:xfrm>
        </p:spPr>
        <p:txBody>
          <a:bodyPr>
            <a:normAutofit/>
          </a:bodyPr>
          <a:lstStyle/>
          <a:p>
            <a:pPr marL="0" indent="0">
              <a:buNone/>
            </a:pPr>
            <a:endParaRPr lang="en-US" sz="3600" dirty="0" smtClean="0"/>
          </a:p>
          <a:p>
            <a:r>
              <a:rPr lang="en-US" sz="3600" dirty="0" smtClean="0"/>
              <a:t>March </a:t>
            </a:r>
            <a:r>
              <a:rPr lang="en-US" sz="3600" dirty="0"/>
              <a:t>27 (</a:t>
            </a:r>
            <a:r>
              <a:rPr lang="en-US" sz="2400" dirty="0" err="1" smtClean="0"/>
              <a:t>Gheens</a:t>
            </a:r>
            <a:r>
              <a:rPr lang="en-US" sz="2400" dirty="0" smtClean="0"/>
              <a:t> Foundation Lodge,</a:t>
            </a:r>
          </a:p>
          <a:p>
            <a:pPr marL="0" indent="0">
              <a:buNone/>
            </a:pPr>
            <a:r>
              <a:rPr lang="en-US" sz="2400" dirty="0" smtClean="0"/>
              <a:t> 1421 Beckley </a:t>
            </a:r>
            <a:r>
              <a:rPr lang="en-US" sz="2400" dirty="0"/>
              <a:t>Creek Parkway, </a:t>
            </a:r>
            <a:r>
              <a:rPr lang="en-US" sz="2400" dirty="0" smtClean="0"/>
              <a:t>Louisville</a:t>
            </a:r>
            <a:r>
              <a:rPr lang="en-US" sz="2400" dirty="0"/>
              <a:t>)</a:t>
            </a:r>
            <a:endParaRPr lang="en-US" sz="2400" dirty="0" smtClean="0"/>
          </a:p>
          <a:p>
            <a:r>
              <a:rPr lang="en-US" sz="3600" dirty="0" smtClean="0"/>
              <a:t>Possible summer dates:</a:t>
            </a:r>
          </a:p>
          <a:p>
            <a:r>
              <a:rPr lang="en-US" sz="3600" dirty="0" smtClean="0"/>
              <a:t>July 10, 11</a:t>
            </a:r>
          </a:p>
          <a:p>
            <a:r>
              <a:rPr lang="en-US" sz="3600" dirty="0" smtClean="0"/>
              <a:t>July 14, 15</a:t>
            </a:r>
          </a:p>
          <a:p>
            <a:r>
              <a:rPr lang="en-US" sz="3600" dirty="0" smtClean="0"/>
              <a:t>July 17, 18</a:t>
            </a:r>
            <a:endParaRPr lang="en-US" sz="3600" dirty="0"/>
          </a:p>
        </p:txBody>
      </p:sp>
      <p:sp>
        <p:nvSpPr>
          <p:cNvPr id="4" name="Title 3"/>
          <p:cNvSpPr>
            <a:spLocks noGrp="1"/>
          </p:cNvSpPr>
          <p:nvPr>
            <p:ph type="title"/>
          </p:nvPr>
        </p:nvSpPr>
        <p:spPr/>
        <p:txBody>
          <a:bodyPr>
            <a:noAutofit/>
          </a:bodyPr>
          <a:lstStyle/>
          <a:p>
            <a:pPr algn="ctr"/>
            <a:r>
              <a:rPr lang="en-US" sz="4800" dirty="0" smtClean="0"/>
              <a:t>Meeting dates</a:t>
            </a:r>
            <a:endParaRPr lang="en-US" sz="4800" dirty="0"/>
          </a:p>
        </p:txBody>
      </p:sp>
    </p:spTree>
    <p:extLst>
      <p:ext uri="{BB962C8B-B14F-4D97-AF65-F5344CB8AC3E}">
        <p14:creationId xmlns:p14="http://schemas.microsoft.com/office/powerpoint/2010/main" val="2585497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Follow up</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smtClean="0"/>
              <a:t>KEDC target review?</a:t>
            </a:r>
          </a:p>
          <a:p>
            <a:r>
              <a:rPr lang="en-US" dirty="0" smtClean="0"/>
              <a:t>Be thinking about </a:t>
            </a:r>
            <a:r>
              <a:rPr lang="en-US" smtClean="0"/>
              <a:t>assessment design</a:t>
            </a:r>
            <a:endParaRPr lang="en-US" dirty="0"/>
          </a:p>
        </p:txBody>
      </p:sp>
    </p:spTree>
    <p:extLst>
      <p:ext uri="{BB962C8B-B14F-4D97-AF65-F5344CB8AC3E}">
        <p14:creationId xmlns:p14="http://schemas.microsoft.com/office/powerpoint/2010/main" val="25838334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Vision</a:t>
            </a:r>
            <a:endParaRPr lang="en-US" dirty="0"/>
          </a:p>
        </p:txBody>
      </p:sp>
      <p:sp>
        <p:nvSpPr>
          <p:cNvPr id="3" name="Content Placeholder 2"/>
          <p:cNvSpPr>
            <a:spLocks noGrp="1"/>
          </p:cNvSpPr>
          <p:nvPr>
            <p:ph idx="1"/>
          </p:nvPr>
        </p:nvSpPr>
        <p:spPr/>
        <p:txBody>
          <a:bodyPr/>
          <a:lstStyle/>
          <a:p>
            <a:r>
              <a:rPr lang="en-US" i="1" dirty="0"/>
              <a:t>“Every school district in the Commonwealth of Kentucky has a knowledgeable and cohesive leadership team that guides the professional learning and practice of all administrators, teachers, and staff so that every student experiences highly effective teaching, learning, and assessment practices in every classroom, every day.”</a:t>
            </a:r>
            <a:endParaRPr lang="en-US" dirty="0"/>
          </a:p>
        </p:txBody>
      </p:sp>
    </p:spTree>
    <p:extLst>
      <p:ext uri="{BB962C8B-B14F-4D97-AF65-F5344CB8AC3E}">
        <p14:creationId xmlns:p14="http://schemas.microsoft.com/office/powerpoint/2010/main" val="34690421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Capacity Around the 4 Pillars</a:t>
            </a:r>
            <a:endParaRPr lang="en-US" dirty="0"/>
          </a:p>
        </p:txBody>
      </p:sp>
      <p:pic>
        <p:nvPicPr>
          <p:cNvPr id="19458" name="Picture 2" descr="https://encrypted-tbn0.gstatic.com/images?q=tbn:ANd9GcSxWTzf03zzuxkWf7_lm3iYsqxwj_HIIrDQB8niI-NtJPvYZeYJ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11036"/>
            <a:ext cx="6315075"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1752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315200" cy="715962"/>
          </a:xfrm>
        </p:spPr>
        <p:txBody>
          <a:bodyPr>
            <a:normAutofit fontScale="90000"/>
          </a:bodyPr>
          <a:lstStyle/>
          <a:p>
            <a:r>
              <a:rPr lang="en-US" dirty="0" smtClean="0"/>
              <a:t>The Four Pillars of the content networks</a:t>
            </a:r>
            <a:endParaRPr lang="en-US" dirty="0"/>
          </a:p>
        </p:txBody>
      </p:sp>
      <p:sp>
        <p:nvSpPr>
          <p:cNvPr id="3" name="Content Placeholder 2"/>
          <p:cNvSpPr>
            <a:spLocks noGrp="1"/>
          </p:cNvSpPr>
          <p:nvPr>
            <p:ph idx="1"/>
          </p:nvPr>
        </p:nvSpPr>
        <p:spPr/>
        <p:txBody>
          <a:bodyPr/>
          <a:lstStyle/>
          <a:p>
            <a:r>
              <a:rPr lang="en-US" dirty="0" smtClean="0"/>
              <a:t>Standards</a:t>
            </a:r>
          </a:p>
          <a:p>
            <a:r>
              <a:rPr lang="en-US" dirty="0" smtClean="0"/>
              <a:t>Educational Leadership</a:t>
            </a:r>
          </a:p>
          <a:p>
            <a:r>
              <a:rPr lang="en-US" dirty="0" smtClean="0"/>
              <a:t>Assessment Literacy</a:t>
            </a:r>
          </a:p>
          <a:p>
            <a:r>
              <a:rPr lang="en-US" dirty="0" smtClean="0"/>
              <a:t>Characteristics of Highly Effective Teaching and Learning (CHETL)</a:t>
            </a:r>
          </a:p>
          <a:p>
            <a:endParaRPr lang="en-US" dirty="0"/>
          </a:p>
        </p:txBody>
      </p:sp>
    </p:spTree>
    <p:extLst>
      <p:ext uri="{BB962C8B-B14F-4D97-AF65-F5344CB8AC3E}">
        <p14:creationId xmlns:p14="http://schemas.microsoft.com/office/powerpoint/2010/main" val="751774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315200" cy="715962"/>
          </a:xfrm>
        </p:spPr>
        <p:txBody>
          <a:bodyPr>
            <a:noAutofit/>
          </a:bodyPr>
          <a:lstStyle/>
          <a:p>
            <a:pPr algn="ctr"/>
            <a:r>
              <a:rPr lang="en-US" sz="4000" dirty="0" smtClean="0"/>
              <a:t>Continuous </a:t>
            </a:r>
            <a:r>
              <a:rPr lang="en-US" sz="4000" dirty="0"/>
              <a:t>f</a:t>
            </a:r>
            <a:r>
              <a:rPr lang="en-US" sz="4000" dirty="0" smtClean="0"/>
              <a:t>ormative </a:t>
            </a:r>
            <a:r>
              <a:rPr lang="en-US" sz="4000" dirty="0"/>
              <a:t>a</a:t>
            </a:r>
            <a:r>
              <a:rPr lang="en-US" sz="4000" dirty="0" smtClean="0"/>
              <a:t>ssessment &amp; virtual parking lot</a:t>
            </a:r>
            <a:endParaRPr lang="en-US" sz="4000" dirty="0"/>
          </a:p>
        </p:txBody>
      </p:sp>
      <p:sp>
        <p:nvSpPr>
          <p:cNvPr id="3" name="Content Placeholder 2"/>
          <p:cNvSpPr>
            <a:spLocks noGrp="1"/>
          </p:cNvSpPr>
          <p:nvPr>
            <p:ph idx="1"/>
          </p:nvPr>
        </p:nvSpPr>
        <p:spPr>
          <a:xfrm>
            <a:off x="457200" y="2438400"/>
            <a:ext cx="8458200" cy="3687763"/>
          </a:xfrm>
        </p:spPr>
        <p:txBody>
          <a:bodyPr/>
          <a:lstStyle/>
          <a:p>
            <a:pPr marL="0" indent="0" algn="ctr">
              <a:buNone/>
            </a:pPr>
            <a:r>
              <a:rPr lang="en-US" sz="4000" dirty="0" smtClean="0"/>
              <a:t>http</a:t>
            </a:r>
            <a:r>
              <a:rPr lang="en-US" sz="4000" dirty="0"/>
              <a:t>://</a:t>
            </a:r>
            <a:r>
              <a:rPr lang="en-US" sz="4000" dirty="0" err="1"/>
              <a:t>padlet.com</a:t>
            </a:r>
            <a:r>
              <a:rPr lang="en-US" sz="4000" dirty="0"/>
              <a:t>/wall/</a:t>
            </a:r>
            <a:r>
              <a:rPr lang="en-US" sz="4000" dirty="0" smtClean="0"/>
              <a:t>OVECSTLN0214</a:t>
            </a:r>
            <a:endParaRPr lang="en-US" sz="4000" dirty="0"/>
          </a:p>
        </p:txBody>
      </p:sp>
    </p:spTree>
    <p:extLst>
      <p:ext uri="{BB962C8B-B14F-4D97-AF65-F5344CB8AC3E}">
        <p14:creationId xmlns:p14="http://schemas.microsoft.com/office/powerpoint/2010/main" val="9903364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Follow up from January evaluations</a:t>
            </a:r>
            <a:endParaRPr lang="en-US" dirty="0"/>
          </a:p>
        </p:txBody>
      </p:sp>
      <p:sp>
        <p:nvSpPr>
          <p:cNvPr id="3" name="Content Placeholder 2"/>
          <p:cNvSpPr>
            <a:spLocks noGrp="1"/>
          </p:cNvSpPr>
          <p:nvPr>
            <p:ph idx="1"/>
          </p:nvPr>
        </p:nvSpPr>
        <p:spPr/>
        <p:txBody>
          <a:bodyPr>
            <a:normAutofit/>
          </a:bodyPr>
          <a:lstStyle/>
          <a:p>
            <a:pPr lvl="0"/>
            <a:endParaRPr lang="en-US" dirty="0"/>
          </a:p>
        </p:txBody>
      </p:sp>
    </p:spTree>
    <p:extLst>
      <p:ext uri="{BB962C8B-B14F-4D97-AF65-F5344CB8AC3E}">
        <p14:creationId xmlns:p14="http://schemas.microsoft.com/office/powerpoint/2010/main" val="33748185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Follow up from January evaluations</a:t>
            </a:r>
            <a:endParaRPr lang="en-US" dirty="0"/>
          </a:p>
        </p:txBody>
      </p:sp>
      <p:sp>
        <p:nvSpPr>
          <p:cNvPr id="3" name="Content Placeholder 2"/>
          <p:cNvSpPr>
            <a:spLocks noGrp="1"/>
          </p:cNvSpPr>
          <p:nvPr>
            <p:ph idx="1"/>
          </p:nvPr>
        </p:nvSpPr>
        <p:spPr/>
        <p:txBody>
          <a:bodyPr>
            <a:normAutofit/>
          </a:bodyPr>
          <a:lstStyle/>
          <a:p>
            <a:pPr marL="0" indent="0">
              <a:buNone/>
            </a:pPr>
            <a:r>
              <a:rPr lang="en-US" dirty="0"/>
              <a:t>What suggestions do you have for the next meeting’s agenda?</a:t>
            </a:r>
          </a:p>
          <a:p>
            <a:pPr marL="0" indent="0">
              <a:buNone/>
            </a:pPr>
            <a:endParaRPr lang="en-US" dirty="0"/>
          </a:p>
          <a:p>
            <a:pPr marL="0" lvl="0" indent="0">
              <a:buNone/>
            </a:pPr>
            <a:endParaRPr lang="en-US" dirty="0"/>
          </a:p>
        </p:txBody>
      </p:sp>
    </p:spTree>
    <p:extLst>
      <p:ext uri="{BB962C8B-B14F-4D97-AF65-F5344CB8AC3E}">
        <p14:creationId xmlns:p14="http://schemas.microsoft.com/office/powerpoint/2010/main" val="39734024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1194</TotalTime>
  <Words>1723</Words>
  <Application>Microsoft Macintosh PowerPoint</Application>
  <PresentationFormat>On-screen Show (4:3)</PresentationFormat>
  <Paragraphs>410</Paragraphs>
  <Slides>36</Slides>
  <Notes>12</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Office Theme</vt:lpstr>
      <vt:lpstr>2_Office Theme</vt:lpstr>
      <vt:lpstr>3_Office Theme</vt:lpstr>
      <vt:lpstr>PowerPoint Presentation</vt:lpstr>
      <vt:lpstr>Team Norms- Learning Forward</vt:lpstr>
      <vt:lpstr>Goals for the day</vt:lpstr>
      <vt:lpstr>Network Vision</vt:lpstr>
      <vt:lpstr>Building Capacity Around the 4 Pillars</vt:lpstr>
      <vt:lpstr>The Four Pillars of the content networks</vt:lpstr>
      <vt:lpstr>Continuous formative assessment &amp; virtual parking lot</vt:lpstr>
      <vt:lpstr>Follow up from January evaluations</vt:lpstr>
      <vt:lpstr>Follow up from January evaluations</vt:lpstr>
      <vt:lpstr>Follow up from January evaluations</vt:lpstr>
      <vt:lpstr>Instructional Tasks</vt:lpstr>
      <vt:lpstr>Why learning targets?</vt:lpstr>
      <vt:lpstr>Attributes of Clear Targets</vt:lpstr>
      <vt:lpstr>Learning targets (are):     …as opposed to: </vt:lpstr>
      <vt:lpstr>The ultimate evaluation criteria for learning targets:</vt:lpstr>
      <vt:lpstr>Lunch</vt:lpstr>
      <vt:lpstr>PowerPoint Presentation</vt:lpstr>
      <vt:lpstr>Key Characteristics of Assessment Literacy</vt:lpstr>
      <vt:lpstr>Key 3:  Sound Assessment Design</vt:lpstr>
      <vt:lpstr>PowerPoint Presentation</vt:lpstr>
      <vt:lpstr>Classroom Assessment Strategies</vt:lpstr>
      <vt:lpstr>Classroom Assessment Strategies</vt:lpstr>
      <vt:lpstr>Classroom Assessment Strategies</vt:lpstr>
      <vt:lpstr>Classroom Assessment Strategies</vt:lpstr>
      <vt:lpstr>Classroom Assessment Strategies</vt:lpstr>
      <vt:lpstr>So now what?</vt:lpstr>
      <vt:lpstr>Target/Method Match</vt:lpstr>
      <vt:lpstr>Target/Method Match</vt:lpstr>
      <vt:lpstr>Target/Method Match</vt:lpstr>
      <vt:lpstr>PowerPoint Presentation</vt:lpstr>
      <vt:lpstr>PowerPoint Presentation</vt:lpstr>
      <vt:lpstr>CHETL</vt:lpstr>
      <vt:lpstr>PowerPoint Presentation</vt:lpstr>
      <vt:lpstr>PowerPoint Presentation</vt:lpstr>
      <vt:lpstr>Meeting dates</vt:lpstr>
      <vt:lpstr>Follow up</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Treece, Amy - Division of Program Standards</dc:creator>
  <cp:lastModifiedBy>STAFF</cp:lastModifiedBy>
  <cp:revision>108</cp:revision>
  <cp:lastPrinted>2014-01-29T13:20:22Z</cp:lastPrinted>
  <dcterms:created xsi:type="dcterms:W3CDTF">2013-11-11T19:08:16Z</dcterms:created>
  <dcterms:modified xsi:type="dcterms:W3CDTF">2014-02-26T00:01:55Z</dcterms:modified>
</cp:coreProperties>
</file>