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44"/>
  </p:notesMasterIdLst>
  <p:sldIdLst>
    <p:sldId id="302" r:id="rId2"/>
    <p:sldId id="257" r:id="rId3"/>
    <p:sldId id="256" r:id="rId4"/>
    <p:sldId id="297" r:id="rId5"/>
    <p:sldId id="325" r:id="rId6"/>
    <p:sldId id="299" r:id="rId7"/>
    <p:sldId id="284" r:id="rId8"/>
    <p:sldId id="263" r:id="rId9"/>
    <p:sldId id="303" r:id="rId10"/>
    <p:sldId id="304" r:id="rId11"/>
    <p:sldId id="305" r:id="rId12"/>
    <p:sldId id="283" r:id="rId13"/>
    <p:sldId id="285" r:id="rId14"/>
    <p:sldId id="289" r:id="rId15"/>
    <p:sldId id="286" r:id="rId16"/>
    <p:sldId id="306" r:id="rId17"/>
    <p:sldId id="287" r:id="rId18"/>
    <p:sldId id="291" r:id="rId19"/>
    <p:sldId id="326" r:id="rId20"/>
    <p:sldId id="288" r:id="rId21"/>
    <p:sldId id="275" r:id="rId22"/>
    <p:sldId id="327" r:id="rId23"/>
    <p:sldId id="308" r:id="rId24"/>
    <p:sldId id="292" r:id="rId25"/>
    <p:sldId id="309" r:id="rId26"/>
    <p:sldId id="316" r:id="rId27"/>
    <p:sldId id="317" r:id="rId28"/>
    <p:sldId id="318" r:id="rId29"/>
    <p:sldId id="319" r:id="rId30"/>
    <p:sldId id="320" r:id="rId31"/>
    <p:sldId id="321" r:id="rId32"/>
    <p:sldId id="294" r:id="rId33"/>
    <p:sldId id="323" r:id="rId34"/>
    <p:sldId id="328" r:id="rId35"/>
    <p:sldId id="310" r:id="rId36"/>
    <p:sldId id="311" r:id="rId37"/>
    <p:sldId id="295" r:id="rId38"/>
    <p:sldId id="313" r:id="rId39"/>
    <p:sldId id="314" r:id="rId40"/>
    <p:sldId id="279" r:id="rId41"/>
    <p:sldId id="296" r:id="rId42"/>
    <p:sldId id="31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6A0CC1DC-EE94-D14D-8B18-83F3D118407C}">
      <dgm:prSet phldrT="[Text]"/>
      <dgm:spPr/>
      <dgm:t>
        <a:bodyPr/>
        <a:lstStyle/>
        <a:p>
          <a:r>
            <a:rPr lang="en-US" dirty="0"/>
            <a:t>Learning</a:t>
          </a:r>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dirty="0"/>
            <a:t>Teaching</a:t>
          </a:r>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dgm:t>
        <a:bodyPr/>
        <a:lstStyle/>
        <a:p>
          <a:endParaRPr lang="en-US" dirty="0"/>
        </a:p>
      </dgm:t>
    </dgm:pt>
    <dgm:pt modelId="{AFBD3BDE-5D26-0B4A-A829-602E2BFB03D0}">
      <dgm:prSet phldrT="[Text]"/>
      <dgm:spPr/>
      <dgm:t>
        <a:bodyPr/>
        <a:lstStyle/>
        <a:p>
          <a:r>
            <a:rPr lang="en-US" dirty="0"/>
            <a:t>Enhancing</a:t>
          </a:r>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dirty="0"/>
            <a:t>Supporting</a:t>
          </a:r>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dirty="0"/>
            <a:t>Sharing</a:t>
          </a:r>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pt>
    <dgm:pt modelId="{48F132A2-4056-A84B-B762-BF6DE61FCCC7}" type="pres">
      <dgm:prSet presAssocID="{6A0CC1DC-EE94-D14D-8B18-83F3D118407C}" presName="node" presStyleLbl="revTx" presStyleIdx="0" presStyleCnt="5">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pt>
    <dgm:pt modelId="{9A854710-B62F-E047-B885-845C28E1EC2A}" type="pres">
      <dgm:prSet presAssocID="{5005168A-A975-CD4B-8044-84231FA76CB4}" presName="node" presStyleLbl="revTx" presStyleIdx="1" presStyleCnt="5">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dgm:spPr/>
      <dgm:t>
        <a:bodyPr/>
        <a:lstStyle/>
        <a:p>
          <a:endParaRPr lang="en-US"/>
        </a:p>
      </dgm:t>
    </dgm:pt>
    <dgm:pt modelId="{3A2F2327-10D5-024B-A77D-01C5623CA1EF}" type="pres">
      <dgm:prSet presAssocID="{AFBD3BDE-5D26-0B4A-A829-602E2BFB03D0}" presName="dummy" presStyleCnt="0"/>
      <dgm:spPr/>
    </dgm:pt>
    <dgm:pt modelId="{AC274CE4-FF13-944D-986E-2DDF464ABE37}" type="pres">
      <dgm:prSet presAssocID="{AFBD3BDE-5D26-0B4A-A829-602E2BFB03D0}" presName="node" presStyleLbl="revTx" presStyleIdx="2" presStyleCnt="5">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dgm:spPr/>
      <dgm:t>
        <a:bodyPr/>
        <a:lstStyle/>
        <a:p>
          <a:endParaRPr lang="en-US"/>
        </a:p>
      </dgm:t>
    </dgm:pt>
    <dgm:pt modelId="{0E1CE340-14E3-DC4D-8DE8-BB7DB36FF22F}" type="pres">
      <dgm:prSet presAssocID="{95C8160D-F6A7-2946-9B74-523498C7E8A4}" presName="dummy" presStyleCnt="0"/>
      <dgm:spPr/>
    </dgm:pt>
    <dgm:pt modelId="{CDB00F95-11D7-1842-B554-2E945279B75F}" type="pres">
      <dgm:prSet presAssocID="{95C8160D-F6A7-2946-9B74-523498C7E8A4}" presName="node" presStyleLbl="revTx" presStyleIdx="3" presStyleCnt="5">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LinFactNeighborX="-1395" custLinFactNeighborY="-1116"/>
      <dgm:spPr/>
      <dgm:t>
        <a:bodyPr/>
        <a:lstStyle/>
        <a:p>
          <a:endParaRPr lang="en-US"/>
        </a:p>
      </dgm:t>
    </dgm:pt>
    <dgm:pt modelId="{099D12DF-56B5-7D4B-B07B-223DD05D5C68}" type="pres">
      <dgm:prSet presAssocID="{5568C93A-6816-AD48-A76F-24B35C62E018}" presName="dummy" presStyleCnt="0"/>
      <dgm:spPr/>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dgm:spPr/>
      <dgm:t>
        <a:bodyPr/>
        <a:lstStyle/>
        <a:p>
          <a:endParaRPr lang="en-US"/>
        </a:p>
      </dgm:t>
    </dgm:pt>
  </dgm:ptLst>
  <dgm:cxnLst>
    <dgm:cxn modelId="{B6744667-064D-4E75-A369-B8D8BFBE0745}" type="presOf" srcId="{C586709B-6B6A-FE47-A507-0BC3CF2DC6E4}" destId="{A78C3A54-C83D-914E-AE7F-E876335F4BCA}" srcOrd="0" destOrd="0" presId="urn:microsoft.com/office/officeart/2005/8/layout/cycle1"/>
    <dgm:cxn modelId="{BB0E2CC6-8DB8-5040-A6D2-8B764139A1AB}" srcId="{9326FBE3-4772-2647-A067-5E8F375AE70E}" destId="{95C8160D-F6A7-2946-9B74-523498C7E8A4}" srcOrd="3" destOrd="0" parTransId="{974B1D68-364A-7D4D-AC66-028D152A5421}" sibTransId="{C586709B-6B6A-FE47-A507-0BC3CF2DC6E4}"/>
    <dgm:cxn modelId="{333ECA8E-2954-48F4-A65B-F06E802CCC8A}" type="presOf" srcId="{6152F142-3CD0-E548-AA2C-B683DB4A3BCF}" destId="{78F69DBD-A0AE-B141-9C4C-814CDCB725FD}" srcOrd="0" destOrd="0" presId="urn:microsoft.com/office/officeart/2005/8/layout/cycle1"/>
    <dgm:cxn modelId="{1BA8BEC0-5C09-4529-869F-AC08A1797114}" type="presOf" srcId="{5568C93A-6816-AD48-A76F-24B35C62E018}" destId="{9E0CD89B-B70C-164F-81C6-31208B1DCFAE}"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DCDB99AA-8E72-3740-9173-C98106CFE787}" srcId="{9326FBE3-4772-2647-A067-5E8F375AE70E}" destId="{6A0CC1DC-EE94-D14D-8B18-83F3D118407C}" srcOrd="0" destOrd="0" parTransId="{88A4031E-ABDD-1945-A6B7-09C7D95033CC}" sibTransId="{0EB9B058-C188-D944-83FB-43BEEDDA1B45}"/>
    <dgm:cxn modelId="{B3FC384C-9EB4-4BFD-8479-E7A46C1A9B72}" type="presOf" srcId="{0EB9B058-C188-D944-83FB-43BEEDDA1B45}" destId="{32948E22-CC97-8248-959B-48739E1330DA}" srcOrd="0" destOrd="0" presId="urn:microsoft.com/office/officeart/2005/8/layout/cycle1"/>
    <dgm:cxn modelId="{A17D7F99-7594-4D6D-BFFC-92767C0A6290}" type="presOf" srcId="{76E23BBB-DA7C-1144-981C-73AF143B8DA5}" destId="{85C515FA-5A1B-ED41-863F-C8E69963F60A}" srcOrd="0" destOrd="0" presId="urn:microsoft.com/office/officeart/2005/8/layout/cycle1"/>
    <dgm:cxn modelId="{8CD53B64-FCD1-474F-8E02-BEE74D35BC0A}" type="presOf" srcId="{AFBD3BDE-5D26-0B4A-A829-602E2BFB03D0}" destId="{AC274CE4-FF13-944D-986E-2DDF464ABE37}" srcOrd="0" destOrd="0" presId="urn:microsoft.com/office/officeart/2005/8/layout/cycle1"/>
    <dgm:cxn modelId="{39A2E00F-E586-47EC-9E08-06DA00F1B3F4}" type="presOf" srcId="{6A0CC1DC-EE94-D14D-8B18-83F3D118407C}" destId="{48F132A2-4056-A84B-B762-BF6DE61FCCC7}" srcOrd="0" destOrd="0" presId="urn:microsoft.com/office/officeart/2005/8/layout/cycle1"/>
    <dgm:cxn modelId="{DB288D06-3806-4398-B5B3-AC5C623C0CB1}" type="presOf" srcId="{9326FBE3-4772-2647-A067-5E8F375AE70E}" destId="{68E7BAA3-CFE6-FC4F-9476-25C866166E9A}" srcOrd="0" destOrd="0" presId="urn:microsoft.com/office/officeart/2005/8/layout/cycle1"/>
    <dgm:cxn modelId="{4DE066FB-D577-4970-860A-79245D171F41}" type="presOf" srcId="{B7AA3705-C7FC-EA44-916B-2FAB45891C7C}" destId="{0B5E9BF7-291A-284D-94FF-F32C6D82D213}"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CA23C991-310C-4D47-861B-284CA3905D7B}" srcId="{9326FBE3-4772-2647-A067-5E8F375AE70E}" destId="{AFBD3BDE-5D26-0B4A-A829-602E2BFB03D0}" srcOrd="2" destOrd="0" parTransId="{0A2905AB-1896-444A-A187-3EFA2FA0ACC1}" sibTransId="{6152F142-3CD0-E548-AA2C-B683DB4A3BCF}"/>
    <dgm:cxn modelId="{1FBFFA3E-617F-4192-9609-0FF32D3B17D7}" type="presOf" srcId="{5005168A-A975-CD4B-8044-84231FA76CB4}" destId="{9A854710-B62F-E047-B885-845C28E1EC2A}" srcOrd="0" destOrd="0" presId="urn:microsoft.com/office/officeart/2005/8/layout/cycle1"/>
    <dgm:cxn modelId="{B6F67AEC-987B-4616-B3F5-939D4B5B372F}" type="presOf" srcId="{95C8160D-F6A7-2946-9B74-523498C7E8A4}" destId="{CDB00F95-11D7-1842-B554-2E945279B75F}" srcOrd="0" destOrd="0" presId="urn:microsoft.com/office/officeart/2005/8/layout/cycle1"/>
    <dgm:cxn modelId="{8FB99780-AE72-49B8-907A-F9B3D26987A5}" type="presParOf" srcId="{68E7BAA3-CFE6-FC4F-9476-25C866166E9A}" destId="{D0E65504-9738-0144-AB11-3CA47AAD4627}" srcOrd="0" destOrd="0" presId="urn:microsoft.com/office/officeart/2005/8/layout/cycle1"/>
    <dgm:cxn modelId="{459AEC8B-2AC4-4FDF-A887-329892D9A9A0}" type="presParOf" srcId="{68E7BAA3-CFE6-FC4F-9476-25C866166E9A}" destId="{48F132A2-4056-A84B-B762-BF6DE61FCCC7}" srcOrd="1" destOrd="0" presId="urn:microsoft.com/office/officeart/2005/8/layout/cycle1"/>
    <dgm:cxn modelId="{3E131A1E-F542-4E55-BF3F-DDEA4E6EFA02}" type="presParOf" srcId="{68E7BAA3-CFE6-FC4F-9476-25C866166E9A}" destId="{32948E22-CC97-8248-959B-48739E1330DA}" srcOrd="2" destOrd="0" presId="urn:microsoft.com/office/officeart/2005/8/layout/cycle1"/>
    <dgm:cxn modelId="{705C5E09-DFFE-4DD2-AEFD-5E17968DBDE1}" type="presParOf" srcId="{68E7BAA3-CFE6-FC4F-9476-25C866166E9A}" destId="{516A35C8-50B9-8F47-842D-40CC4CE9E65B}" srcOrd="3" destOrd="0" presId="urn:microsoft.com/office/officeart/2005/8/layout/cycle1"/>
    <dgm:cxn modelId="{C9DC6F9A-2D7C-461B-9F36-A4ACA52960D5}" type="presParOf" srcId="{68E7BAA3-CFE6-FC4F-9476-25C866166E9A}" destId="{9A854710-B62F-E047-B885-845C28E1EC2A}" srcOrd="4" destOrd="0" presId="urn:microsoft.com/office/officeart/2005/8/layout/cycle1"/>
    <dgm:cxn modelId="{DE93624B-54F5-40F4-990C-08D58A915EB4}" type="presParOf" srcId="{68E7BAA3-CFE6-FC4F-9476-25C866166E9A}" destId="{0B5E9BF7-291A-284D-94FF-F32C6D82D213}" srcOrd="5" destOrd="0" presId="urn:microsoft.com/office/officeart/2005/8/layout/cycle1"/>
    <dgm:cxn modelId="{BC5C6589-F143-4F05-A1AA-39D2AC88AA1B}" type="presParOf" srcId="{68E7BAA3-CFE6-FC4F-9476-25C866166E9A}" destId="{3A2F2327-10D5-024B-A77D-01C5623CA1EF}" srcOrd="6" destOrd="0" presId="urn:microsoft.com/office/officeart/2005/8/layout/cycle1"/>
    <dgm:cxn modelId="{435F49A4-3B9B-4F96-BA2B-4057AF1E45DC}" type="presParOf" srcId="{68E7BAA3-CFE6-FC4F-9476-25C866166E9A}" destId="{AC274CE4-FF13-944D-986E-2DDF464ABE37}" srcOrd="7" destOrd="0" presId="urn:microsoft.com/office/officeart/2005/8/layout/cycle1"/>
    <dgm:cxn modelId="{8EB856F1-2547-4605-8877-04E5946189EF}" type="presParOf" srcId="{68E7BAA3-CFE6-FC4F-9476-25C866166E9A}" destId="{78F69DBD-A0AE-B141-9C4C-814CDCB725FD}" srcOrd="8" destOrd="0" presId="urn:microsoft.com/office/officeart/2005/8/layout/cycle1"/>
    <dgm:cxn modelId="{D20858CF-3621-434F-9CD5-9180739283C6}" type="presParOf" srcId="{68E7BAA3-CFE6-FC4F-9476-25C866166E9A}" destId="{0E1CE340-14E3-DC4D-8DE8-BB7DB36FF22F}" srcOrd="9" destOrd="0" presId="urn:microsoft.com/office/officeart/2005/8/layout/cycle1"/>
    <dgm:cxn modelId="{9D27CD49-D895-4DBF-8393-A3EC17FC2C77}" type="presParOf" srcId="{68E7BAA3-CFE6-FC4F-9476-25C866166E9A}" destId="{CDB00F95-11D7-1842-B554-2E945279B75F}" srcOrd="10" destOrd="0" presId="urn:microsoft.com/office/officeart/2005/8/layout/cycle1"/>
    <dgm:cxn modelId="{025C0806-9002-4EC3-AA91-099B292C5536}" type="presParOf" srcId="{68E7BAA3-CFE6-FC4F-9476-25C866166E9A}" destId="{A78C3A54-C83D-914E-AE7F-E876335F4BCA}" srcOrd="11" destOrd="0" presId="urn:microsoft.com/office/officeart/2005/8/layout/cycle1"/>
    <dgm:cxn modelId="{76DC5AD1-EDC8-44AC-AA97-5B418F2290B0}" type="presParOf" srcId="{68E7BAA3-CFE6-FC4F-9476-25C866166E9A}" destId="{099D12DF-56B5-7D4B-B07B-223DD05D5C68}" srcOrd="12" destOrd="0" presId="urn:microsoft.com/office/officeart/2005/8/layout/cycle1"/>
    <dgm:cxn modelId="{FF64159D-CE00-426B-9293-9B0EE90B0CA7}" type="presParOf" srcId="{68E7BAA3-CFE6-FC4F-9476-25C866166E9A}" destId="{9E0CD89B-B70C-164F-81C6-31208B1DCFAE}" srcOrd="13" destOrd="0" presId="urn:microsoft.com/office/officeart/2005/8/layout/cycle1"/>
    <dgm:cxn modelId="{D65CF0AF-D9D4-4FD9-9175-E1F0AD08139C}" type="presParOf" srcId="{68E7BAA3-CFE6-FC4F-9476-25C866166E9A}" destId="{85C515FA-5A1B-ED41-863F-C8E69963F60A}" srcOrd="14" destOrd="0" presId="urn:microsoft.com/office/officeart/2005/8/layout/cycle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29EE0-236A-44C6-84C1-0AFA38F23CA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E148D68-170F-490F-91A2-3B8F3026C77B}">
      <dgm:prSet phldrT="[Text]"/>
      <dgm:spPr/>
      <dgm:t>
        <a:bodyPr/>
        <a:lstStyle/>
        <a:p>
          <a:r>
            <a:rPr lang="en-US" b="1" dirty="0" smtClean="0">
              <a:solidFill>
                <a:schemeClr val="bg2">
                  <a:lumMod val="25000"/>
                </a:schemeClr>
              </a:solidFill>
              <a:latin typeface="Corbel" pitchFamily="34" charset="0"/>
            </a:rPr>
            <a:t>Characteristics of Highly Effective Teaching and Learning</a:t>
          </a:r>
          <a:endParaRPr lang="en-US" b="1" dirty="0">
            <a:solidFill>
              <a:schemeClr val="bg2">
                <a:lumMod val="25000"/>
              </a:schemeClr>
            </a:solidFill>
          </a:endParaRPr>
        </a:p>
      </dgm:t>
    </dgm:pt>
    <dgm:pt modelId="{3310C848-D884-4844-B30C-DF0A9E186385}" type="parTrans" cxnId="{47943313-7D3E-4D80-9DCB-EC91EC9A3C2A}">
      <dgm:prSet/>
      <dgm:spPr/>
      <dgm:t>
        <a:bodyPr/>
        <a:lstStyle/>
        <a:p>
          <a:endParaRPr lang="en-US"/>
        </a:p>
      </dgm:t>
    </dgm:pt>
    <dgm:pt modelId="{EBC81418-5E78-4904-84FA-F19DF411916A}" type="sibTrans" cxnId="{47943313-7D3E-4D80-9DCB-EC91EC9A3C2A}">
      <dgm:prSet/>
      <dgm:spPr/>
      <dgm:t>
        <a:bodyPr/>
        <a:lstStyle/>
        <a:p>
          <a:endParaRPr lang="en-US"/>
        </a:p>
      </dgm:t>
    </dgm:pt>
    <dgm:pt modelId="{8C13312B-3809-4B94-B16C-8C5F6031D288}">
      <dgm:prSet phldrT="[Text]"/>
      <dgm:spPr/>
      <dgm:t>
        <a:bodyPr/>
        <a:lstStyle/>
        <a:p>
          <a:r>
            <a:rPr lang="en-US" b="1" dirty="0" smtClean="0">
              <a:solidFill>
                <a:schemeClr val="bg2">
                  <a:lumMod val="25000"/>
                </a:schemeClr>
              </a:solidFill>
              <a:latin typeface="Corbel" pitchFamily="34" charset="0"/>
            </a:rPr>
            <a:t>Assessment Literacy</a:t>
          </a:r>
          <a:endParaRPr lang="en-US" b="1" dirty="0">
            <a:solidFill>
              <a:schemeClr val="bg2">
                <a:lumMod val="25000"/>
              </a:schemeClr>
            </a:solidFill>
          </a:endParaRPr>
        </a:p>
      </dgm:t>
    </dgm:pt>
    <dgm:pt modelId="{E600CFB8-11D2-4BD6-BC9B-19D19B2498BC}" type="parTrans" cxnId="{3AD6361D-F9A7-4854-B491-5FB1BE2539F9}">
      <dgm:prSet/>
      <dgm:spPr/>
      <dgm:t>
        <a:bodyPr/>
        <a:lstStyle/>
        <a:p>
          <a:endParaRPr lang="en-US"/>
        </a:p>
      </dgm:t>
    </dgm:pt>
    <dgm:pt modelId="{2450A6D4-70E8-489A-A1BA-5C716DC8BCFE}" type="sibTrans" cxnId="{3AD6361D-F9A7-4854-B491-5FB1BE2539F9}">
      <dgm:prSet/>
      <dgm:spPr/>
      <dgm:t>
        <a:bodyPr/>
        <a:lstStyle/>
        <a:p>
          <a:endParaRPr lang="en-US"/>
        </a:p>
      </dgm:t>
    </dgm:pt>
    <dgm:pt modelId="{904A4215-1506-428E-8036-E3D1146FCFC6}">
      <dgm:prSet phldrT="[Text]"/>
      <dgm:spPr/>
      <dgm:t>
        <a:bodyPr/>
        <a:lstStyle/>
        <a:p>
          <a:r>
            <a:rPr lang="en-US" b="1" dirty="0" smtClean="0">
              <a:solidFill>
                <a:schemeClr val="bg2">
                  <a:lumMod val="25000"/>
                </a:schemeClr>
              </a:solidFill>
              <a:latin typeface="Corbel" pitchFamily="34" charset="0"/>
            </a:rPr>
            <a:t>Kentucky’s Core Academic Standards</a:t>
          </a:r>
          <a:endParaRPr lang="en-US" b="1" dirty="0">
            <a:solidFill>
              <a:schemeClr val="bg2">
                <a:lumMod val="25000"/>
              </a:schemeClr>
            </a:solidFill>
          </a:endParaRPr>
        </a:p>
      </dgm:t>
    </dgm:pt>
    <dgm:pt modelId="{90C85368-B5F1-4532-9D5D-E79586848010}" type="parTrans" cxnId="{B518B862-5319-4B94-A752-C74213DE73C1}">
      <dgm:prSet/>
      <dgm:spPr/>
      <dgm:t>
        <a:bodyPr/>
        <a:lstStyle/>
        <a:p>
          <a:endParaRPr lang="en-US"/>
        </a:p>
      </dgm:t>
    </dgm:pt>
    <dgm:pt modelId="{9531D16A-1C13-4C23-B080-9D72D079D60E}" type="sibTrans" cxnId="{B518B862-5319-4B94-A752-C74213DE73C1}">
      <dgm:prSet/>
      <dgm:spPr/>
      <dgm:t>
        <a:bodyPr/>
        <a:lstStyle/>
        <a:p>
          <a:endParaRPr lang="en-US"/>
        </a:p>
      </dgm:t>
    </dgm:pt>
    <dgm:pt modelId="{9CE8F2ED-B737-4291-93F3-5A7053A158FA}">
      <dgm:prSet phldrT="[Text]"/>
      <dgm:spPr/>
      <dgm:t>
        <a:bodyPr/>
        <a:lstStyle/>
        <a:p>
          <a:r>
            <a:rPr lang="en-US" b="1" dirty="0" smtClean="0">
              <a:solidFill>
                <a:schemeClr val="bg2">
                  <a:lumMod val="25000"/>
                </a:schemeClr>
              </a:solidFill>
              <a:latin typeface="Corbel" pitchFamily="34" charset="0"/>
            </a:rPr>
            <a:t>Leadership</a:t>
          </a:r>
          <a:endParaRPr lang="en-US" b="1" dirty="0">
            <a:solidFill>
              <a:schemeClr val="bg2">
                <a:lumMod val="25000"/>
              </a:schemeClr>
            </a:solidFill>
          </a:endParaRPr>
        </a:p>
      </dgm:t>
    </dgm:pt>
    <dgm:pt modelId="{5C898D44-D17F-40C8-9E1E-4156010CAC1B}" type="parTrans" cxnId="{557BBEE7-F3C8-4E9B-8C6E-744C1E9212EC}">
      <dgm:prSet/>
      <dgm:spPr/>
      <dgm:t>
        <a:bodyPr/>
        <a:lstStyle/>
        <a:p>
          <a:endParaRPr lang="en-US"/>
        </a:p>
      </dgm:t>
    </dgm:pt>
    <dgm:pt modelId="{4903D0CE-8280-455A-A20E-BA006B00884C}" type="sibTrans" cxnId="{557BBEE7-F3C8-4E9B-8C6E-744C1E9212EC}">
      <dgm:prSet/>
      <dgm:spPr/>
      <dgm:t>
        <a:bodyPr/>
        <a:lstStyle/>
        <a:p>
          <a:endParaRPr lang="en-US"/>
        </a:p>
      </dgm:t>
    </dgm:pt>
    <dgm:pt modelId="{4CB0E5BC-6E6B-46B8-ABB1-2BD5CEFC5BAB}" type="pres">
      <dgm:prSet presAssocID="{BC929EE0-236A-44C6-84C1-0AFA38F23CAD}" presName="matrix" presStyleCnt="0">
        <dgm:presLayoutVars>
          <dgm:chMax val="1"/>
          <dgm:dir/>
          <dgm:resizeHandles val="exact"/>
        </dgm:presLayoutVars>
      </dgm:prSet>
      <dgm:spPr/>
      <dgm:t>
        <a:bodyPr/>
        <a:lstStyle/>
        <a:p>
          <a:endParaRPr lang="en-US"/>
        </a:p>
      </dgm:t>
    </dgm:pt>
    <dgm:pt modelId="{F2E28FEA-1F31-411E-A5F0-D377CD7D9DAF}" type="pres">
      <dgm:prSet presAssocID="{BC929EE0-236A-44C6-84C1-0AFA38F23CAD}" presName="diamond" presStyleLbl="bgShp" presStyleIdx="0" presStyleCnt="1"/>
      <dgm:spPr/>
    </dgm:pt>
    <dgm:pt modelId="{E4F9D154-B8D1-4C82-ADC9-5C7E6D64B72E}" type="pres">
      <dgm:prSet presAssocID="{BC929EE0-236A-44C6-84C1-0AFA38F23CAD}" presName="quad1" presStyleLbl="node1" presStyleIdx="0" presStyleCnt="4">
        <dgm:presLayoutVars>
          <dgm:chMax val="0"/>
          <dgm:chPref val="0"/>
          <dgm:bulletEnabled val="1"/>
        </dgm:presLayoutVars>
      </dgm:prSet>
      <dgm:spPr/>
      <dgm:t>
        <a:bodyPr/>
        <a:lstStyle/>
        <a:p>
          <a:endParaRPr lang="en-US"/>
        </a:p>
      </dgm:t>
    </dgm:pt>
    <dgm:pt modelId="{81E9C4D0-C53C-405A-9AA1-BE30068CF9C3}" type="pres">
      <dgm:prSet presAssocID="{BC929EE0-236A-44C6-84C1-0AFA38F23CAD}" presName="quad2" presStyleLbl="node1" presStyleIdx="1" presStyleCnt="4">
        <dgm:presLayoutVars>
          <dgm:chMax val="0"/>
          <dgm:chPref val="0"/>
          <dgm:bulletEnabled val="1"/>
        </dgm:presLayoutVars>
      </dgm:prSet>
      <dgm:spPr/>
      <dgm:t>
        <a:bodyPr/>
        <a:lstStyle/>
        <a:p>
          <a:endParaRPr lang="en-US"/>
        </a:p>
      </dgm:t>
    </dgm:pt>
    <dgm:pt modelId="{81BA9695-60FF-4C9E-AA23-878C123762BC}" type="pres">
      <dgm:prSet presAssocID="{BC929EE0-236A-44C6-84C1-0AFA38F23CAD}" presName="quad3" presStyleLbl="node1" presStyleIdx="2" presStyleCnt="4">
        <dgm:presLayoutVars>
          <dgm:chMax val="0"/>
          <dgm:chPref val="0"/>
          <dgm:bulletEnabled val="1"/>
        </dgm:presLayoutVars>
      </dgm:prSet>
      <dgm:spPr/>
      <dgm:t>
        <a:bodyPr/>
        <a:lstStyle/>
        <a:p>
          <a:endParaRPr lang="en-US"/>
        </a:p>
      </dgm:t>
    </dgm:pt>
    <dgm:pt modelId="{6A58C57D-0A47-4080-8CBE-D748B9BD0679}" type="pres">
      <dgm:prSet presAssocID="{BC929EE0-236A-44C6-84C1-0AFA38F23CAD}" presName="quad4" presStyleLbl="node1" presStyleIdx="3" presStyleCnt="4">
        <dgm:presLayoutVars>
          <dgm:chMax val="0"/>
          <dgm:chPref val="0"/>
          <dgm:bulletEnabled val="1"/>
        </dgm:presLayoutVars>
      </dgm:prSet>
      <dgm:spPr/>
      <dgm:t>
        <a:bodyPr/>
        <a:lstStyle/>
        <a:p>
          <a:endParaRPr lang="en-US"/>
        </a:p>
      </dgm:t>
    </dgm:pt>
  </dgm:ptLst>
  <dgm:cxnLst>
    <dgm:cxn modelId="{0699A6A2-2335-471A-894B-69380BBB4A21}" type="presOf" srcId="{8C13312B-3809-4B94-B16C-8C5F6031D288}" destId="{81E9C4D0-C53C-405A-9AA1-BE30068CF9C3}" srcOrd="0" destOrd="0" presId="urn:microsoft.com/office/officeart/2005/8/layout/matrix3"/>
    <dgm:cxn modelId="{3AD6361D-F9A7-4854-B491-5FB1BE2539F9}" srcId="{BC929EE0-236A-44C6-84C1-0AFA38F23CAD}" destId="{8C13312B-3809-4B94-B16C-8C5F6031D288}" srcOrd="1" destOrd="0" parTransId="{E600CFB8-11D2-4BD6-BC9B-19D19B2498BC}" sibTransId="{2450A6D4-70E8-489A-A1BA-5C716DC8BCFE}"/>
    <dgm:cxn modelId="{B518B862-5319-4B94-A752-C74213DE73C1}" srcId="{BC929EE0-236A-44C6-84C1-0AFA38F23CAD}" destId="{904A4215-1506-428E-8036-E3D1146FCFC6}" srcOrd="2" destOrd="0" parTransId="{90C85368-B5F1-4532-9D5D-E79586848010}" sibTransId="{9531D16A-1C13-4C23-B080-9D72D079D60E}"/>
    <dgm:cxn modelId="{AF0C992E-8F12-4BC5-A961-491F5A4644CF}" type="presOf" srcId="{BC929EE0-236A-44C6-84C1-0AFA38F23CAD}" destId="{4CB0E5BC-6E6B-46B8-ABB1-2BD5CEFC5BAB}" srcOrd="0" destOrd="0" presId="urn:microsoft.com/office/officeart/2005/8/layout/matrix3"/>
    <dgm:cxn modelId="{264F5A85-6AA8-4AC6-9A3D-1C404434EC02}" type="presOf" srcId="{2E148D68-170F-490F-91A2-3B8F3026C77B}" destId="{E4F9D154-B8D1-4C82-ADC9-5C7E6D64B72E}" srcOrd="0" destOrd="0" presId="urn:microsoft.com/office/officeart/2005/8/layout/matrix3"/>
    <dgm:cxn modelId="{47943313-7D3E-4D80-9DCB-EC91EC9A3C2A}" srcId="{BC929EE0-236A-44C6-84C1-0AFA38F23CAD}" destId="{2E148D68-170F-490F-91A2-3B8F3026C77B}" srcOrd="0" destOrd="0" parTransId="{3310C848-D884-4844-B30C-DF0A9E186385}" sibTransId="{EBC81418-5E78-4904-84FA-F19DF411916A}"/>
    <dgm:cxn modelId="{BA790B56-152A-4D2E-BBE3-3B08878D5970}" type="presOf" srcId="{9CE8F2ED-B737-4291-93F3-5A7053A158FA}" destId="{6A58C57D-0A47-4080-8CBE-D748B9BD0679}" srcOrd="0" destOrd="0" presId="urn:microsoft.com/office/officeart/2005/8/layout/matrix3"/>
    <dgm:cxn modelId="{557BBEE7-F3C8-4E9B-8C6E-744C1E9212EC}" srcId="{BC929EE0-236A-44C6-84C1-0AFA38F23CAD}" destId="{9CE8F2ED-B737-4291-93F3-5A7053A158FA}" srcOrd="3" destOrd="0" parTransId="{5C898D44-D17F-40C8-9E1E-4156010CAC1B}" sibTransId="{4903D0CE-8280-455A-A20E-BA006B00884C}"/>
    <dgm:cxn modelId="{6CD9B4BB-88BF-4779-BFA4-B8FEFC546DC6}" type="presOf" srcId="{904A4215-1506-428E-8036-E3D1146FCFC6}" destId="{81BA9695-60FF-4C9E-AA23-878C123762BC}" srcOrd="0" destOrd="0" presId="urn:microsoft.com/office/officeart/2005/8/layout/matrix3"/>
    <dgm:cxn modelId="{115572B1-932F-4E52-A117-483D2E3DF43F}" type="presParOf" srcId="{4CB0E5BC-6E6B-46B8-ABB1-2BD5CEFC5BAB}" destId="{F2E28FEA-1F31-411E-A5F0-D377CD7D9DAF}" srcOrd="0" destOrd="0" presId="urn:microsoft.com/office/officeart/2005/8/layout/matrix3"/>
    <dgm:cxn modelId="{92174906-EDB5-48E4-B0CE-156BCF0F0770}" type="presParOf" srcId="{4CB0E5BC-6E6B-46B8-ABB1-2BD5CEFC5BAB}" destId="{E4F9D154-B8D1-4C82-ADC9-5C7E6D64B72E}" srcOrd="1" destOrd="0" presId="urn:microsoft.com/office/officeart/2005/8/layout/matrix3"/>
    <dgm:cxn modelId="{437854EF-637D-4634-84EC-AE8975ED9F02}" type="presParOf" srcId="{4CB0E5BC-6E6B-46B8-ABB1-2BD5CEFC5BAB}" destId="{81E9C4D0-C53C-405A-9AA1-BE30068CF9C3}" srcOrd="2" destOrd="0" presId="urn:microsoft.com/office/officeart/2005/8/layout/matrix3"/>
    <dgm:cxn modelId="{F8949D25-F17C-40D8-9474-4958D386EA13}" type="presParOf" srcId="{4CB0E5BC-6E6B-46B8-ABB1-2BD5CEFC5BAB}" destId="{81BA9695-60FF-4C9E-AA23-878C123762BC}" srcOrd="3" destOrd="0" presId="urn:microsoft.com/office/officeart/2005/8/layout/matrix3"/>
    <dgm:cxn modelId="{53A13D11-31A1-432E-B14A-7F81B9E1AD8D}" type="presParOf" srcId="{4CB0E5BC-6E6B-46B8-ABB1-2BD5CEFC5BAB}" destId="{6A58C57D-0A47-4080-8CBE-D748B9BD06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4B2CC-4FF1-4E73-BAE4-804922DB5767}" type="doc">
      <dgm:prSet loTypeId="urn:microsoft.com/office/officeart/2005/8/layout/hList7" loCatId="list" qsTypeId="urn:microsoft.com/office/officeart/2005/8/quickstyle/simple1" qsCatId="simple" csTypeId="urn:microsoft.com/office/officeart/2005/8/colors/accent1_2" csCatId="accent1" phldr="1"/>
      <dgm:spPr/>
    </dgm:pt>
    <dgm:pt modelId="{B9E8A93A-9D40-4554-AF53-1209B4E50221}">
      <dgm:prSet phldrT="[Text]"/>
      <dgm:spPr/>
      <dgm:t>
        <a:bodyPr/>
        <a:lstStyle/>
        <a:p>
          <a:r>
            <a:rPr lang="en-US" b="1" dirty="0" smtClean="0">
              <a:effectLst>
                <a:outerShdw blurRad="38100" dist="38100" dir="2700000" algn="tl">
                  <a:srgbClr val="000000">
                    <a:alpha val="43137"/>
                  </a:srgbClr>
                </a:outerShdw>
              </a:effectLst>
            </a:rPr>
            <a:t>Classroom Embedded Assessments</a:t>
          </a:r>
          <a:endParaRPr lang="en-US" b="1" dirty="0">
            <a:effectLst>
              <a:outerShdw blurRad="38100" dist="38100" dir="2700000" algn="tl">
                <a:srgbClr val="000000">
                  <a:alpha val="43137"/>
                </a:srgbClr>
              </a:outerShdw>
            </a:effectLst>
          </a:endParaRPr>
        </a:p>
      </dgm:t>
    </dgm:pt>
    <dgm:pt modelId="{647F92F2-3B24-4405-88BA-30993631F42E}" type="parTrans" cxnId="{2C76BD5B-76AF-4384-B1B4-A47003B57DED}">
      <dgm:prSet/>
      <dgm:spPr/>
      <dgm:t>
        <a:bodyPr/>
        <a:lstStyle/>
        <a:p>
          <a:endParaRPr lang="en-US"/>
        </a:p>
      </dgm:t>
    </dgm:pt>
    <dgm:pt modelId="{468B41A8-DAAF-4913-9035-AA06A447EAED}" type="sibTrans" cxnId="{2C76BD5B-76AF-4384-B1B4-A47003B57DED}">
      <dgm:prSet/>
      <dgm:spPr/>
      <dgm:t>
        <a:bodyPr/>
        <a:lstStyle/>
        <a:p>
          <a:endParaRPr lang="en-US"/>
        </a:p>
      </dgm:t>
    </dgm:pt>
    <dgm:pt modelId="{7286264C-36B6-4D10-928B-B3DC65D13168}">
      <dgm:prSet phldrT="[Text]"/>
      <dgm:spPr/>
      <dgm:t>
        <a:bodyPr/>
        <a:lstStyle/>
        <a:p>
          <a:r>
            <a:rPr lang="en-US" b="1" dirty="0" smtClean="0">
              <a:effectLst>
                <a:outerShdw blurRad="38100" dist="38100" dir="2700000" algn="tl">
                  <a:srgbClr val="000000">
                    <a:alpha val="43137"/>
                  </a:srgbClr>
                </a:outerShdw>
              </a:effectLst>
            </a:rPr>
            <a:t>Through Course Tasks</a:t>
          </a:r>
          <a:endParaRPr lang="en-US" b="1" dirty="0">
            <a:effectLst>
              <a:outerShdw blurRad="38100" dist="38100" dir="2700000" algn="tl">
                <a:srgbClr val="000000">
                  <a:alpha val="43137"/>
                </a:srgbClr>
              </a:outerShdw>
            </a:effectLst>
          </a:endParaRPr>
        </a:p>
      </dgm:t>
    </dgm:pt>
    <dgm:pt modelId="{7018B5A5-4EDC-49B0-BFD9-C47BB7AA8FE1}" type="parTrans" cxnId="{E0F73A73-9C52-4BEF-9382-8D90029F8E56}">
      <dgm:prSet/>
      <dgm:spPr/>
      <dgm:t>
        <a:bodyPr/>
        <a:lstStyle/>
        <a:p>
          <a:endParaRPr lang="en-US"/>
        </a:p>
      </dgm:t>
    </dgm:pt>
    <dgm:pt modelId="{42DE219F-918F-4CF6-BE96-A8EB422321A1}" type="sibTrans" cxnId="{E0F73A73-9C52-4BEF-9382-8D90029F8E56}">
      <dgm:prSet/>
      <dgm:spPr/>
      <dgm:t>
        <a:bodyPr/>
        <a:lstStyle/>
        <a:p>
          <a:endParaRPr lang="en-US"/>
        </a:p>
      </dgm:t>
    </dgm:pt>
    <dgm:pt modelId="{5B8CF675-BCC0-45BE-B466-1A515578E493}">
      <dgm:prSet phldrT="[Text]"/>
      <dgm:spPr/>
      <dgm:t>
        <a:bodyPr/>
        <a:lstStyle/>
        <a:p>
          <a:r>
            <a:rPr lang="en-US" b="1" dirty="0" smtClean="0">
              <a:effectLst>
                <a:outerShdw blurRad="38100" dist="38100" dir="2700000" algn="tl">
                  <a:srgbClr val="000000">
                    <a:alpha val="43137"/>
                  </a:srgbClr>
                </a:outerShdw>
              </a:effectLst>
            </a:rPr>
            <a:t>State Summative Assessments</a:t>
          </a:r>
          <a:endParaRPr lang="en-US" b="1" dirty="0">
            <a:effectLst>
              <a:outerShdw blurRad="38100" dist="38100" dir="2700000" algn="tl">
                <a:srgbClr val="000000">
                  <a:alpha val="43137"/>
                </a:srgbClr>
              </a:outerShdw>
            </a:effectLst>
          </a:endParaRPr>
        </a:p>
      </dgm:t>
    </dgm:pt>
    <dgm:pt modelId="{301F2216-8370-4D35-A18D-819D612A9D27}" type="parTrans" cxnId="{213ED915-8E9E-4188-8D40-5301CEF3D913}">
      <dgm:prSet/>
      <dgm:spPr/>
      <dgm:t>
        <a:bodyPr/>
        <a:lstStyle/>
        <a:p>
          <a:endParaRPr lang="en-US"/>
        </a:p>
      </dgm:t>
    </dgm:pt>
    <dgm:pt modelId="{3D750F92-284D-4FE6-B99D-D33E1FF8AE73}" type="sibTrans" cxnId="{213ED915-8E9E-4188-8D40-5301CEF3D913}">
      <dgm:prSet/>
      <dgm:spPr/>
      <dgm:t>
        <a:bodyPr/>
        <a:lstStyle/>
        <a:p>
          <a:endParaRPr lang="en-US"/>
        </a:p>
      </dgm:t>
    </dgm:pt>
    <dgm:pt modelId="{87F9EE94-071D-49C5-8928-3FC68C1C197A}" type="pres">
      <dgm:prSet presAssocID="{7714B2CC-4FF1-4E73-BAE4-804922DB5767}" presName="Name0" presStyleCnt="0">
        <dgm:presLayoutVars>
          <dgm:dir/>
          <dgm:resizeHandles val="exact"/>
        </dgm:presLayoutVars>
      </dgm:prSet>
      <dgm:spPr/>
    </dgm:pt>
    <dgm:pt modelId="{8C148CC6-8573-4779-B52C-32F3F7E8B581}" type="pres">
      <dgm:prSet presAssocID="{7714B2CC-4FF1-4E73-BAE4-804922DB5767}" presName="fgShape" presStyleLbl="fgShp" presStyleIdx="0" presStyleCnt="1"/>
      <dgm:spPr/>
    </dgm:pt>
    <dgm:pt modelId="{EF93F171-3784-48E1-B772-7C60C9AFAD19}" type="pres">
      <dgm:prSet presAssocID="{7714B2CC-4FF1-4E73-BAE4-804922DB5767}" presName="linComp" presStyleCnt="0"/>
      <dgm:spPr/>
    </dgm:pt>
    <dgm:pt modelId="{0ACA83C2-53CE-4483-BF9A-C3C5FE4010B9}" type="pres">
      <dgm:prSet presAssocID="{B9E8A93A-9D40-4554-AF53-1209B4E50221}" presName="compNode" presStyleCnt="0"/>
      <dgm:spPr/>
    </dgm:pt>
    <dgm:pt modelId="{A83CB7BB-4F86-407C-891D-D130C17A70BA}" type="pres">
      <dgm:prSet presAssocID="{B9E8A93A-9D40-4554-AF53-1209B4E50221}" presName="bkgdShape" presStyleLbl="node1" presStyleIdx="0" presStyleCnt="3"/>
      <dgm:spPr/>
      <dgm:t>
        <a:bodyPr/>
        <a:lstStyle/>
        <a:p>
          <a:endParaRPr lang="en-US"/>
        </a:p>
      </dgm:t>
    </dgm:pt>
    <dgm:pt modelId="{5C54355A-3D10-4BB5-BE1E-0DCAFD5F4E77}" type="pres">
      <dgm:prSet presAssocID="{B9E8A93A-9D40-4554-AF53-1209B4E50221}" presName="nodeTx" presStyleLbl="node1" presStyleIdx="0" presStyleCnt="3">
        <dgm:presLayoutVars>
          <dgm:bulletEnabled val="1"/>
        </dgm:presLayoutVars>
      </dgm:prSet>
      <dgm:spPr/>
      <dgm:t>
        <a:bodyPr/>
        <a:lstStyle/>
        <a:p>
          <a:endParaRPr lang="en-US"/>
        </a:p>
      </dgm:t>
    </dgm:pt>
    <dgm:pt modelId="{747D73C9-A826-434A-BB0E-DC6C8960C634}" type="pres">
      <dgm:prSet presAssocID="{B9E8A93A-9D40-4554-AF53-1209B4E50221}" presName="invisiNode" presStyleLbl="node1" presStyleIdx="0" presStyleCnt="3"/>
      <dgm:spPr/>
    </dgm:pt>
    <dgm:pt modelId="{F9FFCDF1-E1B3-4FBA-AABF-C5D22A33189B}" type="pres">
      <dgm:prSet presAssocID="{B9E8A93A-9D40-4554-AF53-1209B4E5022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4E03BF9C-F34E-4382-A941-DDE0AFBF4F8B}" type="pres">
      <dgm:prSet presAssocID="{468B41A8-DAAF-4913-9035-AA06A447EAED}" presName="sibTrans" presStyleLbl="sibTrans2D1" presStyleIdx="0" presStyleCnt="0"/>
      <dgm:spPr/>
      <dgm:t>
        <a:bodyPr/>
        <a:lstStyle/>
        <a:p>
          <a:endParaRPr lang="en-US"/>
        </a:p>
      </dgm:t>
    </dgm:pt>
    <dgm:pt modelId="{22016011-0F77-44E4-BA9C-23C4C2A8C193}" type="pres">
      <dgm:prSet presAssocID="{7286264C-36B6-4D10-928B-B3DC65D13168}" presName="compNode" presStyleCnt="0"/>
      <dgm:spPr/>
    </dgm:pt>
    <dgm:pt modelId="{233C3730-E67D-4820-84C7-A61AB8F851EC}" type="pres">
      <dgm:prSet presAssocID="{7286264C-36B6-4D10-928B-B3DC65D13168}" presName="bkgdShape" presStyleLbl="node1" presStyleIdx="1" presStyleCnt="3"/>
      <dgm:spPr/>
      <dgm:t>
        <a:bodyPr/>
        <a:lstStyle/>
        <a:p>
          <a:endParaRPr lang="en-US"/>
        </a:p>
      </dgm:t>
    </dgm:pt>
    <dgm:pt modelId="{E30F8D61-808C-41F8-9029-16B97AAACEDB}" type="pres">
      <dgm:prSet presAssocID="{7286264C-36B6-4D10-928B-B3DC65D13168}" presName="nodeTx" presStyleLbl="node1" presStyleIdx="1" presStyleCnt="3">
        <dgm:presLayoutVars>
          <dgm:bulletEnabled val="1"/>
        </dgm:presLayoutVars>
      </dgm:prSet>
      <dgm:spPr/>
      <dgm:t>
        <a:bodyPr/>
        <a:lstStyle/>
        <a:p>
          <a:endParaRPr lang="en-US"/>
        </a:p>
      </dgm:t>
    </dgm:pt>
    <dgm:pt modelId="{F25BE835-0F42-458F-9214-83E53621D5AC}" type="pres">
      <dgm:prSet presAssocID="{7286264C-36B6-4D10-928B-B3DC65D13168}" presName="invisiNode" presStyleLbl="node1" presStyleIdx="1" presStyleCnt="3"/>
      <dgm:spPr/>
    </dgm:pt>
    <dgm:pt modelId="{927A8B71-73D7-4A69-B55D-9CA387FF8083}" type="pres">
      <dgm:prSet presAssocID="{7286264C-36B6-4D10-928B-B3DC65D1316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768FEBBA-6685-4122-9040-426D9B383FD7}" type="pres">
      <dgm:prSet presAssocID="{42DE219F-918F-4CF6-BE96-A8EB422321A1}" presName="sibTrans" presStyleLbl="sibTrans2D1" presStyleIdx="0" presStyleCnt="0"/>
      <dgm:spPr/>
      <dgm:t>
        <a:bodyPr/>
        <a:lstStyle/>
        <a:p>
          <a:endParaRPr lang="en-US"/>
        </a:p>
      </dgm:t>
    </dgm:pt>
    <dgm:pt modelId="{116D2A5D-57BE-49DD-B1ED-691855BA1E62}" type="pres">
      <dgm:prSet presAssocID="{5B8CF675-BCC0-45BE-B466-1A515578E493}" presName="compNode" presStyleCnt="0"/>
      <dgm:spPr/>
    </dgm:pt>
    <dgm:pt modelId="{3772B3A1-2C19-4DAC-B4F4-7D0A80764429}" type="pres">
      <dgm:prSet presAssocID="{5B8CF675-BCC0-45BE-B466-1A515578E493}" presName="bkgdShape" presStyleLbl="node1" presStyleIdx="2" presStyleCnt="3"/>
      <dgm:spPr/>
      <dgm:t>
        <a:bodyPr/>
        <a:lstStyle/>
        <a:p>
          <a:endParaRPr lang="en-US"/>
        </a:p>
      </dgm:t>
    </dgm:pt>
    <dgm:pt modelId="{71C8DC30-925B-4B47-A660-573CE0E11344}" type="pres">
      <dgm:prSet presAssocID="{5B8CF675-BCC0-45BE-B466-1A515578E493}" presName="nodeTx" presStyleLbl="node1" presStyleIdx="2" presStyleCnt="3">
        <dgm:presLayoutVars>
          <dgm:bulletEnabled val="1"/>
        </dgm:presLayoutVars>
      </dgm:prSet>
      <dgm:spPr/>
      <dgm:t>
        <a:bodyPr/>
        <a:lstStyle/>
        <a:p>
          <a:endParaRPr lang="en-US"/>
        </a:p>
      </dgm:t>
    </dgm:pt>
    <dgm:pt modelId="{92063F53-069C-47A7-AA2C-79A3E14EA5B2}" type="pres">
      <dgm:prSet presAssocID="{5B8CF675-BCC0-45BE-B466-1A515578E493}" presName="invisiNode" presStyleLbl="node1" presStyleIdx="2" presStyleCnt="3"/>
      <dgm:spPr/>
    </dgm:pt>
    <dgm:pt modelId="{64CAD3C8-8136-4319-9CB9-8929CF1B22DE}" type="pres">
      <dgm:prSet presAssocID="{5B8CF675-BCC0-45BE-B466-1A515578E49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dgm:spPr>
    </dgm:pt>
  </dgm:ptLst>
  <dgm:cxnLst>
    <dgm:cxn modelId="{213ED915-8E9E-4188-8D40-5301CEF3D913}" srcId="{7714B2CC-4FF1-4E73-BAE4-804922DB5767}" destId="{5B8CF675-BCC0-45BE-B466-1A515578E493}" srcOrd="2" destOrd="0" parTransId="{301F2216-8370-4D35-A18D-819D612A9D27}" sibTransId="{3D750F92-284D-4FE6-B99D-D33E1FF8AE73}"/>
    <dgm:cxn modelId="{2C76BD5B-76AF-4384-B1B4-A47003B57DED}" srcId="{7714B2CC-4FF1-4E73-BAE4-804922DB5767}" destId="{B9E8A93A-9D40-4554-AF53-1209B4E50221}" srcOrd="0" destOrd="0" parTransId="{647F92F2-3B24-4405-88BA-30993631F42E}" sibTransId="{468B41A8-DAAF-4913-9035-AA06A447EAED}"/>
    <dgm:cxn modelId="{E0F73A73-9C52-4BEF-9382-8D90029F8E56}" srcId="{7714B2CC-4FF1-4E73-BAE4-804922DB5767}" destId="{7286264C-36B6-4D10-928B-B3DC65D13168}" srcOrd="1" destOrd="0" parTransId="{7018B5A5-4EDC-49B0-BFD9-C47BB7AA8FE1}" sibTransId="{42DE219F-918F-4CF6-BE96-A8EB422321A1}"/>
    <dgm:cxn modelId="{EF8F5FD7-E533-49A3-8DA1-E05D7677D23B}" type="presOf" srcId="{5B8CF675-BCC0-45BE-B466-1A515578E493}" destId="{71C8DC30-925B-4B47-A660-573CE0E11344}" srcOrd="1" destOrd="0" presId="urn:microsoft.com/office/officeart/2005/8/layout/hList7"/>
    <dgm:cxn modelId="{09893D09-8124-430B-A14F-8304817D1B67}" type="presOf" srcId="{42DE219F-918F-4CF6-BE96-A8EB422321A1}" destId="{768FEBBA-6685-4122-9040-426D9B383FD7}" srcOrd="0" destOrd="0" presId="urn:microsoft.com/office/officeart/2005/8/layout/hList7"/>
    <dgm:cxn modelId="{01EA2E5C-4401-4BB7-8312-D393037D0085}" type="presOf" srcId="{5B8CF675-BCC0-45BE-B466-1A515578E493}" destId="{3772B3A1-2C19-4DAC-B4F4-7D0A80764429}" srcOrd="0" destOrd="0" presId="urn:microsoft.com/office/officeart/2005/8/layout/hList7"/>
    <dgm:cxn modelId="{4AE7BECB-A69F-4F7F-8521-440868080B4C}" type="presOf" srcId="{B9E8A93A-9D40-4554-AF53-1209B4E50221}" destId="{A83CB7BB-4F86-407C-891D-D130C17A70BA}" srcOrd="0" destOrd="0" presId="urn:microsoft.com/office/officeart/2005/8/layout/hList7"/>
    <dgm:cxn modelId="{71C81939-9183-4034-AFF6-1E928A5F3711}" type="presOf" srcId="{468B41A8-DAAF-4913-9035-AA06A447EAED}" destId="{4E03BF9C-F34E-4382-A941-DDE0AFBF4F8B}" srcOrd="0" destOrd="0" presId="urn:microsoft.com/office/officeart/2005/8/layout/hList7"/>
    <dgm:cxn modelId="{31846FF9-4F3D-43B8-8300-B5FA5A579934}" type="presOf" srcId="{B9E8A93A-9D40-4554-AF53-1209B4E50221}" destId="{5C54355A-3D10-4BB5-BE1E-0DCAFD5F4E77}" srcOrd="1" destOrd="0" presId="urn:microsoft.com/office/officeart/2005/8/layout/hList7"/>
    <dgm:cxn modelId="{C738D7C8-BC0E-4E02-A04C-8C0B050D28DE}" type="presOf" srcId="{7286264C-36B6-4D10-928B-B3DC65D13168}" destId="{233C3730-E67D-4820-84C7-A61AB8F851EC}" srcOrd="0" destOrd="0" presId="urn:microsoft.com/office/officeart/2005/8/layout/hList7"/>
    <dgm:cxn modelId="{B638BC0A-9ACD-48D5-81AE-402C02A2871A}" type="presOf" srcId="{7714B2CC-4FF1-4E73-BAE4-804922DB5767}" destId="{87F9EE94-071D-49C5-8928-3FC68C1C197A}" srcOrd="0" destOrd="0" presId="urn:microsoft.com/office/officeart/2005/8/layout/hList7"/>
    <dgm:cxn modelId="{92EF5CB3-00DC-427B-A4B8-7DB694C2B987}" type="presOf" srcId="{7286264C-36B6-4D10-928B-B3DC65D13168}" destId="{E30F8D61-808C-41F8-9029-16B97AAACEDB}" srcOrd="1" destOrd="0" presId="urn:microsoft.com/office/officeart/2005/8/layout/hList7"/>
    <dgm:cxn modelId="{70336DB7-F023-4E09-BEA2-9AFBEC09F11E}" type="presParOf" srcId="{87F9EE94-071D-49C5-8928-3FC68C1C197A}" destId="{8C148CC6-8573-4779-B52C-32F3F7E8B581}" srcOrd="0" destOrd="0" presId="urn:microsoft.com/office/officeart/2005/8/layout/hList7"/>
    <dgm:cxn modelId="{A455F244-3889-4FE8-93C1-C38336543352}" type="presParOf" srcId="{87F9EE94-071D-49C5-8928-3FC68C1C197A}" destId="{EF93F171-3784-48E1-B772-7C60C9AFAD19}" srcOrd="1" destOrd="0" presId="urn:microsoft.com/office/officeart/2005/8/layout/hList7"/>
    <dgm:cxn modelId="{1EE2DA8C-2A46-4610-ACD6-4B7568149A56}" type="presParOf" srcId="{EF93F171-3784-48E1-B772-7C60C9AFAD19}" destId="{0ACA83C2-53CE-4483-BF9A-C3C5FE4010B9}" srcOrd="0" destOrd="0" presId="urn:microsoft.com/office/officeart/2005/8/layout/hList7"/>
    <dgm:cxn modelId="{A1D07073-29F9-4811-910C-AFE94486D5BA}" type="presParOf" srcId="{0ACA83C2-53CE-4483-BF9A-C3C5FE4010B9}" destId="{A83CB7BB-4F86-407C-891D-D130C17A70BA}" srcOrd="0" destOrd="0" presId="urn:microsoft.com/office/officeart/2005/8/layout/hList7"/>
    <dgm:cxn modelId="{003D51DE-0BB4-4BDD-A431-516188C44B99}" type="presParOf" srcId="{0ACA83C2-53CE-4483-BF9A-C3C5FE4010B9}" destId="{5C54355A-3D10-4BB5-BE1E-0DCAFD5F4E77}" srcOrd="1" destOrd="0" presId="urn:microsoft.com/office/officeart/2005/8/layout/hList7"/>
    <dgm:cxn modelId="{5E21A7FE-BBC9-4B41-8F6B-9F10EC1E018E}" type="presParOf" srcId="{0ACA83C2-53CE-4483-BF9A-C3C5FE4010B9}" destId="{747D73C9-A826-434A-BB0E-DC6C8960C634}" srcOrd="2" destOrd="0" presId="urn:microsoft.com/office/officeart/2005/8/layout/hList7"/>
    <dgm:cxn modelId="{471E41F3-1DE9-40DB-8312-FC4854BA7B95}" type="presParOf" srcId="{0ACA83C2-53CE-4483-BF9A-C3C5FE4010B9}" destId="{F9FFCDF1-E1B3-4FBA-AABF-C5D22A33189B}" srcOrd="3" destOrd="0" presId="urn:microsoft.com/office/officeart/2005/8/layout/hList7"/>
    <dgm:cxn modelId="{013BEFB9-EE44-4F12-8C0A-2417E5243280}" type="presParOf" srcId="{EF93F171-3784-48E1-B772-7C60C9AFAD19}" destId="{4E03BF9C-F34E-4382-A941-DDE0AFBF4F8B}" srcOrd="1" destOrd="0" presId="urn:microsoft.com/office/officeart/2005/8/layout/hList7"/>
    <dgm:cxn modelId="{FF9749BF-33A4-4BD2-BACA-280033CF432E}" type="presParOf" srcId="{EF93F171-3784-48E1-B772-7C60C9AFAD19}" destId="{22016011-0F77-44E4-BA9C-23C4C2A8C193}" srcOrd="2" destOrd="0" presId="urn:microsoft.com/office/officeart/2005/8/layout/hList7"/>
    <dgm:cxn modelId="{683ECDE7-328D-4BA8-A18C-8586E8475129}" type="presParOf" srcId="{22016011-0F77-44E4-BA9C-23C4C2A8C193}" destId="{233C3730-E67D-4820-84C7-A61AB8F851EC}" srcOrd="0" destOrd="0" presId="urn:microsoft.com/office/officeart/2005/8/layout/hList7"/>
    <dgm:cxn modelId="{195CA21E-EDC6-4CCD-8581-E6A25146E4E3}" type="presParOf" srcId="{22016011-0F77-44E4-BA9C-23C4C2A8C193}" destId="{E30F8D61-808C-41F8-9029-16B97AAACEDB}" srcOrd="1" destOrd="0" presId="urn:microsoft.com/office/officeart/2005/8/layout/hList7"/>
    <dgm:cxn modelId="{ADDF671E-DFD4-46CF-8E5C-1E22359F5552}" type="presParOf" srcId="{22016011-0F77-44E4-BA9C-23C4C2A8C193}" destId="{F25BE835-0F42-458F-9214-83E53621D5AC}" srcOrd="2" destOrd="0" presId="urn:microsoft.com/office/officeart/2005/8/layout/hList7"/>
    <dgm:cxn modelId="{F003094B-069E-4A7B-B12C-F0BEE6891D8F}" type="presParOf" srcId="{22016011-0F77-44E4-BA9C-23C4C2A8C193}" destId="{927A8B71-73D7-4A69-B55D-9CA387FF8083}" srcOrd="3" destOrd="0" presId="urn:microsoft.com/office/officeart/2005/8/layout/hList7"/>
    <dgm:cxn modelId="{164FE2D2-322F-4E20-AE36-AFB60FEF14AA}" type="presParOf" srcId="{EF93F171-3784-48E1-B772-7C60C9AFAD19}" destId="{768FEBBA-6685-4122-9040-426D9B383FD7}" srcOrd="3" destOrd="0" presId="urn:microsoft.com/office/officeart/2005/8/layout/hList7"/>
    <dgm:cxn modelId="{D2D68F92-9444-4E4C-B7A9-710D2BCF0FAD}" type="presParOf" srcId="{EF93F171-3784-48E1-B772-7C60C9AFAD19}" destId="{116D2A5D-57BE-49DD-B1ED-691855BA1E62}" srcOrd="4" destOrd="0" presId="urn:microsoft.com/office/officeart/2005/8/layout/hList7"/>
    <dgm:cxn modelId="{925B2990-40DA-46B7-A2D8-0DF466E0A9CD}" type="presParOf" srcId="{116D2A5D-57BE-49DD-B1ED-691855BA1E62}" destId="{3772B3A1-2C19-4DAC-B4F4-7D0A80764429}" srcOrd="0" destOrd="0" presId="urn:microsoft.com/office/officeart/2005/8/layout/hList7"/>
    <dgm:cxn modelId="{EFBFCD7D-BC73-4A9E-915D-103B17340890}" type="presParOf" srcId="{116D2A5D-57BE-49DD-B1ED-691855BA1E62}" destId="{71C8DC30-925B-4B47-A660-573CE0E11344}" srcOrd="1" destOrd="0" presId="urn:microsoft.com/office/officeart/2005/8/layout/hList7"/>
    <dgm:cxn modelId="{1D860169-2783-4E7C-80B1-200BEB948E3D}" type="presParOf" srcId="{116D2A5D-57BE-49DD-B1ED-691855BA1E62}" destId="{92063F53-069C-47A7-AA2C-79A3E14EA5B2}" srcOrd="2" destOrd="0" presId="urn:microsoft.com/office/officeart/2005/8/layout/hList7"/>
    <dgm:cxn modelId="{A2A118B2-3844-40C1-AA6E-F8BCD47489D7}" type="presParOf" srcId="{116D2A5D-57BE-49DD-B1ED-691855BA1E62}" destId="{64CAD3C8-8136-4319-9CB9-8929CF1B22D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3934831" y="32008"/>
          <a:ext cx="1101392" cy="1101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Learning</a:t>
          </a:r>
        </a:p>
      </dsp:txBody>
      <dsp:txXfrm>
        <a:off x="3934831" y="32008"/>
        <a:ext cx="1101392" cy="1101392"/>
      </dsp:txXfrm>
    </dsp:sp>
    <dsp:sp modelId="{32948E22-CC97-8248-959B-48739E1330DA}">
      <dsp:nvSpPr>
        <dsp:cNvPr id="0" name=""/>
        <dsp:cNvSpPr/>
      </dsp:nvSpPr>
      <dsp:spPr>
        <a:xfrm>
          <a:off x="1340320" y="-292"/>
          <a:ext cx="4134018" cy="4134018"/>
        </a:xfrm>
        <a:prstGeom prst="circularArrow">
          <a:avLst>
            <a:gd name="adj1" fmla="val 5195"/>
            <a:gd name="adj2" fmla="val 335554"/>
            <a:gd name="adj3" fmla="val 21294706"/>
            <a:gd name="adj4" fmla="val 19764956"/>
            <a:gd name="adj5" fmla="val 6061"/>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4601194" y="2082862"/>
          <a:ext cx="1101392" cy="1101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Teaching</a:t>
          </a:r>
        </a:p>
      </dsp:txBody>
      <dsp:txXfrm>
        <a:off x="4601194" y="2082862"/>
        <a:ext cx="1101392" cy="1101392"/>
      </dsp:txXfrm>
    </dsp:sp>
    <dsp:sp modelId="{0B5E9BF7-291A-284D-94FF-F32C6D82D213}">
      <dsp:nvSpPr>
        <dsp:cNvPr id="0" name=""/>
        <dsp:cNvSpPr/>
      </dsp:nvSpPr>
      <dsp:spPr>
        <a:xfrm>
          <a:off x="1340320" y="-292"/>
          <a:ext cx="4134018" cy="4134018"/>
        </a:xfrm>
        <a:prstGeom prst="circularArrow">
          <a:avLst>
            <a:gd name="adj1" fmla="val 5195"/>
            <a:gd name="adj2" fmla="val 335554"/>
            <a:gd name="adj3" fmla="val 4016215"/>
            <a:gd name="adj4" fmla="val 2252039"/>
            <a:gd name="adj5" fmla="val 6061"/>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2856633" y="3350360"/>
          <a:ext cx="1101392" cy="1101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Enhancing</a:t>
          </a:r>
        </a:p>
      </dsp:txBody>
      <dsp:txXfrm>
        <a:off x="2856633" y="3350360"/>
        <a:ext cx="1101392" cy="1101392"/>
      </dsp:txXfrm>
    </dsp:sp>
    <dsp:sp modelId="{78F69DBD-A0AE-B141-9C4C-814CDCB725FD}">
      <dsp:nvSpPr>
        <dsp:cNvPr id="0" name=""/>
        <dsp:cNvSpPr/>
      </dsp:nvSpPr>
      <dsp:spPr>
        <a:xfrm>
          <a:off x="1340320" y="-292"/>
          <a:ext cx="4134018" cy="4134018"/>
        </a:xfrm>
        <a:prstGeom prst="circularArrow">
          <a:avLst>
            <a:gd name="adj1" fmla="val 5195"/>
            <a:gd name="adj2" fmla="val 335554"/>
            <a:gd name="adj3" fmla="val 8212407"/>
            <a:gd name="adj4" fmla="val 6448231"/>
            <a:gd name="adj5" fmla="val 6061"/>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1112072" y="2082862"/>
          <a:ext cx="1101392" cy="1101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Supporting</a:t>
          </a:r>
        </a:p>
      </dsp:txBody>
      <dsp:txXfrm>
        <a:off x="1112072" y="2082862"/>
        <a:ext cx="1101392" cy="1101392"/>
      </dsp:txXfrm>
    </dsp:sp>
    <dsp:sp modelId="{A78C3A54-C83D-914E-AE7F-E876335F4BCA}">
      <dsp:nvSpPr>
        <dsp:cNvPr id="0" name=""/>
        <dsp:cNvSpPr/>
      </dsp:nvSpPr>
      <dsp:spPr>
        <a:xfrm>
          <a:off x="1282650" y="-46428"/>
          <a:ext cx="4134018" cy="4134018"/>
        </a:xfrm>
        <a:prstGeom prst="circularArrow">
          <a:avLst>
            <a:gd name="adj1" fmla="val 5195"/>
            <a:gd name="adj2" fmla="val 335554"/>
            <a:gd name="adj3" fmla="val 12299490"/>
            <a:gd name="adj4" fmla="val 10769740"/>
            <a:gd name="adj5" fmla="val 6061"/>
          </a:avLst>
        </a:prstGeom>
        <a:gradFill rotWithShape="0">
          <a:gsLst>
            <a:gs pos="0">
              <a:schemeClr val="accent5">
                <a:hueOff val="0"/>
                <a:satOff val="0"/>
                <a:lumOff val="0"/>
                <a:alphaOff val="0"/>
              </a:schemeClr>
            </a:gs>
            <a:gs pos="90000">
              <a:schemeClr val="accent5">
                <a:hueOff val="0"/>
                <a:satOff val="0"/>
                <a:lumOff val="0"/>
                <a:alphaOff val="0"/>
                <a:shade val="100000"/>
                <a:satMod val="105000"/>
              </a:schemeClr>
            </a:gs>
            <a:gs pos="100000">
              <a:schemeClr val="accent5">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1778435" y="32008"/>
          <a:ext cx="1101392" cy="1101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Sharing</a:t>
          </a:r>
        </a:p>
      </dsp:txBody>
      <dsp:txXfrm>
        <a:off x="1778435" y="32008"/>
        <a:ext cx="1101392" cy="1101392"/>
      </dsp:txXfrm>
    </dsp:sp>
    <dsp:sp modelId="{85C515FA-5A1B-ED41-863F-C8E69963F60A}">
      <dsp:nvSpPr>
        <dsp:cNvPr id="0" name=""/>
        <dsp:cNvSpPr/>
      </dsp:nvSpPr>
      <dsp:spPr>
        <a:xfrm>
          <a:off x="1340320" y="-292"/>
          <a:ext cx="4134018" cy="4134018"/>
        </a:xfrm>
        <a:prstGeom prst="circularArrow">
          <a:avLst>
            <a:gd name="adj1" fmla="val 5195"/>
            <a:gd name="adj2" fmla="val 335554"/>
            <a:gd name="adj3" fmla="val 16867199"/>
            <a:gd name="adj4" fmla="val 15197247"/>
            <a:gd name="adj5" fmla="val 6061"/>
          </a:avLst>
        </a:prstGeom>
        <a:gradFill rotWithShape="0">
          <a:gsLst>
            <a:gs pos="0">
              <a:schemeClr val="accent6">
                <a:hueOff val="0"/>
                <a:satOff val="0"/>
                <a:lumOff val="0"/>
                <a:alphaOff val="0"/>
              </a:schemeClr>
            </a:gs>
            <a:gs pos="90000">
              <a:schemeClr val="accent6">
                <a:hueOff val="0"/>
                <a:satOff val="0"/>
                <a:lumOff val="0"/>
                <a:alphaOff val="0"/>
                <a:shade val="100000"/>
                <a:satMod val="105000"/>
              </a:schemeClr>
            </a:gs>
            <a:gs pos="100000">
              <a:schemeClr val="accent6">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28FEA-1F31-411E-A5F0-D377CD7D9DAF}">
      <dsp:nvSpPr>
        <dsp:cNvPr id="0" name=""/>
        <dsp:cNvSpPr/>
      </dsp:nvSpPr>
      <dsp:spPr>
        <a:xfrm>
          <a:off x="1545492" y="0"/>
          <a:ext cx="5638800" cy="5638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9D154-B8D1-4C82-ADC9-5C7E6D64B72E}">
      <dsp:nvSpPr>
        <dsp:cNvPr id="0" name=""/>
        <dsp:cNvSpPr/>
      </dsp:nvSpPr>
      <dsp:spPr>
        <a:xfrm>
          <a:off x="2081178" y="535685"/>
          <a:ext cx="2199132" cy="21991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2">
                  <a:lumMod val="25000"/>
                </a:schemeClr>
              </a:solidFill>
              <a:latin typeface="Corbel" pitchFamily="34" charset="0"/>
            </a:rPr>
            <a:t>Characteristics of Highly Effective Teaching and Learning</a:t>
          </a:r>
          <a:endParaRPr lang="en-US" sz="2200" b="1" kern="1200" dirty="0">
            <a:solidFill>
              <a:schemeClr val="bg2">
                <a:lumMod val="25000"/>
              </a:schemeClr>
            </a:solidFill>
          </a:endParaRPr>
        </a:p>
      </dsp:txBody>
      <dsp:txXfrm>
        <a:off x="2188531" y="643038"/>
        <a:ext cx="1984426" cy="1984426"/>
      </dsp:txXfrm>
    </dsp:sp>
    <dsp:sp modelId="{81E9C4D0-C53C-405A-9AA1-BE30068CF9C3}">
      <dsp:nvSpPr>
        <dsp:cNvPr id="0" name=""/>
        <dsp:cNvSpPr/>
      </dsp:nvSpPr>
      <dsp:spPr>
        <a:xfrm>
          <a:off x="4449474" y="535685"/>
          <a:ext cx="2199132" cy="21991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2">
                  <a:lumMod val="25000"/>
                </a:schemeClr>
              </a:solidFill>
              <a:latin typeface="Corbel" pitchFamily="34" charset="0"/>
            </a:rPr>
            <a:t>Assessment Literacy</a:t>
          </a:r>
          <a:endParaRPr lang="en-US" sz="2200" b="1" kern="1200" dirty="0">
            <a:solidFill>
              <a:schemeClr val="bg2">
                <a:lumMod val="25000"/>
              </a:schemeClr>
            </a:solidFill>
          </a:endParaRPr>
        </a:p>
      </dsp:txBody>
      <dsp:txXfrm>
        <a:off x="4556827" y="643038"/>
        <a:ext cx="1984426" cy="1984426"/>
      </dsp:txXfrm>
    </dsp:sp>
    <dsp:sp modelId="{81BA9695-60FF-4C9E-AA23-878C123762BC}">
      <dsp:nvSpPr>
        <dsp:cNvPr id="0" name=""/>
        <dsp:cNvSpPr/>
      </dsp:nvSpPr>
      <dsp:spPr>
        <a:xfrm>
          <a:off x="2081178" y="2903982"/>
          <a:ext cx="2199132" cy="21991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2">
                  <a:lumMod val="25000"/>
                </a:schemeClr>
              </a:solidFill>
              <a:latin typeface="Corbel" pitchFamily="34" charset="0"/>
            </a:rPr>
            <a:t>Kentucky’s Core Academic Standards</a:t>
          </a:r>
          <a:endParaRPr lang="en-US" sz="2200" b="1" kern="1200" dirty="0">
            <a:solidFill>
              <a:schemeClr val="bg2">
                <a:lumMod val="25000"/>
              </a:schemeClr>
            </a:solidFill>
          </a:endParaRPr>
        </a:p>
      </dsp:txBody>
      <dsp:txXfrm>
        <a:off x="2188531" y="3011335"/>
        <a:ext cx="1984426" cy="1984426"/>
      </dsp:txXfrm>
    </dsp:sp>
    <dsp:sp modelId="{6A58C57D-0A47-4080-8CBE-D748B9BD0679}">
      <dsp:nvSpPr>
        <dsp:cNvPr id="0" name=""/>
        <dsp:cNvSpPr/>
      </dsp:nvSpPr>
      <dsp:spPr>
        <a:xfrm>
          <a:off x="4449474" y="2903982"/>
          <a:ext cx="2199132" cy="21991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2">
                  <a:lumMod val="25000"/>
                </a:schemeClr>
              </a:solidFill>
              <a:latin typeface="Corbel" pitchFamily="34" charset="0"/>
            </a:rPr>
            <a:t>Leadership</a:t>
          </a:r>
          <a:endParaRPr lang="en-US" sz="2200" b="1" kern="1200" dirty="0">
            <a:solidFill>
              <a:schemeClr val="bg2">
                <a:lumMod val="25000"/>
              </a:schemeClr>
            </a:solidFill>
          </a:endParaRPr>
        </a:p>
      </dsp:txBody>
      <dsp:txXfrm>
        <a:off x="4556827" y="3011335"/>
        <a:ext cx="1984426" cy="1984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CB7BB-4F86-407C-891D-D130C17A70BA}">
      <dsp:nvSpPr>
        <dsp:cNvPr id="0" name=""/>
        <dsp:cNvSpPr/>
      </dsp:nvSpPr>
      <dsp:spPr>
        <a:xfrm>
          <a:off x="2111" y="0"/>
          <a:ext cx="3285678" cy="42291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effectLst>
                <a:outerShdw blurRad="38100" dist="38100" dir="2700000" algn="tl">
                  <a:srgbClr val="000000">
                    <a:alpha val="43137"/>
                  </a:srgbClr>
                </a:outerShdw>
              </a:effectLst>
            </a:rPr>
            <a:t>Classroom Embedded Assessments</a:t>
          </a:r>
          <a:endParaRPr lang="en-US" sz="3000" b="1" kern="1200" dirty="0">
            <a:effectLst>
              <a:outerShdw blurRad="38100" dist="38100" dir="2700000" algn="tl">
                <a:srgbClr val="000000">
                  <a:alpha val="43137"/>
                </a:srgbClr>
              </a:outerShdw>
            </a:effectLst>
          </a:endParaRPr>
        </a:p>
      </dsp:txBody>
      <dsp:txXfrm>
        <a:off x="2111" y="1691640"/>
        <a:ext cx="3285678" cy="1691640"/>
      </dsp:txXfrm>
    </dsp:sp>
    <dsp:sp modelId="{F9FFCDF1-E1B3-4FBA-AABF-C5D22A33189B}">
      <dsp:nvSpPr>
        <dsp:cNvPr id="0" name=""/>
        <dsp:cNvSpPr/>
      </dsp:nvSpPr>
      <dsp:spPr>
        <a:xfrm>
          <a:off x="940805" y="253746"/>
          <a:ext cx="1408290" cy="14082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C3730-E67D-4820-84C7-A61AB8F851EC}">
      <dsp:nvSpPr>
        <dsp:cNvPr id="0" name=""/>
        <dsp:cNvSpPr/>
      </dsp:nvSpPr>
      <dsp:spPr>
        <a:xfrm>
          <a:off x="3386360" y="0"/>
          <a:ext cx="3285678" cy="42291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effectLst>
                <a:outerShdw blurRad="38100" dist="38100" dir="2700000" algn="tl">
                  <a:srgbClr val="000000">
                    <a:alpha val="43137"/>
                  </a:srgbClr>
                </a:outerShdw>
              </a:effectLst>
            </a:rPr>
            <a:t>Through Course Tasks</a:t>
          </a:r>
          <a:endParaRPr lang="en-US" sz="3000" b="1" kern="1200" dirty="0">
            <a:effectLst>
              <a:outerShdw blurRad="38100" dist="38100" dir="2700000" algn="tl">
                <a:srgbClr val="000000">
                  <a:alpha val="43137"/>
                </a:srgbClr>
              </a:outerShdw>
            </a:effectLst>
          </a:endParaRPr>
        </a:p>
      </dsp:txBody>
      <dsp:txXfrm>
        <a:off x="3386360" y="1691640"/>
        <a:ext cx="3285678" cy="1691640"/>
      </dsp:txXfrm>
    </dsp:sp>
    <dsp:sp modelId="{927A8B71-73D7-4A69-B55D-9CA387FF8083}">
      <dsp:nvSpPr>
        <dsp:cNvPr id="0" name=""/>
        <dsp:cNvSpPr/>
      </dsp:nvSpPr>
      <dsp:spPr>
        <a:xfrm>
          <a:off x="4325054" y="253746"/>
          <a:ext cx="1408290" cy="140829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B3A1-2C19-4DAC-B4F4-7D0A80764429}">
      <dsp:nvSpPr>
        <dsp:cNvPr id="0" name=""/>
        <dsp:cNvSpPr/>
      </dsp:nvSpPr>
      <dsp:spPr>
        <a:xfrm>
          <a:off x="6770609" y="0"/>
          <a:ext cx="3285678" cy="42291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b="1" kern="1200" dirty="0" smtClean="0">
              <a:effectLst>
                <a:outerShdw blurRad="38100" dist="38100" dir="2700000" algn="tl">
                  <a:srgbClr val="000000">
                    <a:alpha val="43137"/>
                  </a:srgbClr>
                </a:outerShdw>
              </a:effectLst>
            </a:rPr>
            <a:t>State Summative Assessments</a:t>
          </a:r>
          <a:endParaRPr lang="en-US" sz="3000" b="1" kern="1200" dirty="0">
            <a:effectLst>
              <a:outerShdw blurRad="38100" dist="38100" dir="2700000" algn="tl">
                <a:srgbClr val="000000">
                  <a:alpha val="43137"/>
                </a:srgbClr>
              </a:outerShdw>
            </a:effectLst>
          </a:endParaRPr>
        </a:p>
      </dsp:txBody>
      <dsp:txXfrm>
        <a:off x="6770609" y="1691640"/>
        <a:ext cx="3285678" cy="1691640"/>
      </dsp:txXfrm>
    </dsp:sp>
    <dsp:sp modelId="{64CAD3C8-8136-4319-9CB9-8929CF1B22DE}">
      <dsp:nvSpPr>
        <dsp:cNvPr id="0" name=""/>
        <dsp:cNvSpPr/>
      </dsp:nvSpPr>
      <dsp:spPr>
        <a:xfrm>
          <a:off x="7709303" y="253746"/>
          <a:ext cx="1408290" cy="140829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48CC6-8573-4779-B52C-32F3F7E8B581}">
      <dsp:nvSpPr>
        <dsp:cNvPr id="0" name=""/>
        <dsp:cNvSpPr/>
      </dsp:nvSpPr>
      <dsp:spPr>
        <a:xfrm>
          <a:off x="402335" y="3383280"/>
          <a:ext cx="9253728" cy="634365"/>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024B3-5778-48E4-A6C5-596A7756080E}" type="datetimeFigureOut">
              <a:rPr lang="en-US" smtClean="0"/>
              <a:t>3/28/2016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E8CA2-4F43-41E2-AAB5-EBF1757CCDBE}" type="slidenum">
              <a:rPr lang="en-US" smtClean="0"/>
              <a:t>‹#›</a:t>
            </a:fld>
            <a:endParaRPr lang="en-US"/>
          </a:p>
        </p:txBody>
      </p:sp>
    </p:spTree>
    <p:extLst>
      <p:ext uri="{BB962C8B-B14F-4D97-AF65-F5344CB8AC3E}">
        <p14:creationId xmlns:p14="http://schemas.microsoft.com/office/powerpoint/2010/main" val="129684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CB946-8310-4411-A319-7FDF151BB9AD}" type="slidenum">
              <a:rPr lang="en-US" smtClean="0"/>
              <a:t>6</a:t>
            </a:fld>
            <a:endParaRPr lang="en-US"/>
          </a:p>
        </p:txBody>
      </p:sp>
    </p:spTree>
    <p:extLst>
      <p:ext uri="{BB962C8B-B14F-4D97-AF65-F5344CB8AC3E}">
        <p14:creationId xmlns:p14="http://schemas.microsoft.com/office/powerpoint/2010/main" val="279096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142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smtClean="0">
                <a:latin typeface="Arial" charset="0"/>
                <a:cs typeface="Arial" charset="0"/>
              </a:rPr>
              <a:t>To post url on chartpaper rather than spend time now…</a:t>
            </a:r>
          </a:p>
        </p:txBody>
      </p:sp>
      <p:sp>
        <p:nvSpPr>
          <p:cNvPr id="4608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D59291-561C-4B49-840E-7E5B51FBDCC8}" type="slidenum">
              <a:rPr lang="en-US" altLang="en-US" smtClean="0"/>
              <a:pPr eaLnBrk="1" hangingPunct="1"/>
              <a:t>19</a:t>
            </a:fld>
            <a:endParaRPr lang="en-US" altLang="en-US" smtClean="0"/>
          </a:p>
        </p:txBody>
      </p:sp>
    </p:spTree>
    <p:extLst>
      <p:ext uri="{BB962C8B-B14F-4D97-AF65-F5344CB8AC3E}">
        <p14:creationId xmlns:p14="http://schemas.microsoft.com/office/powerpoint/2010/main" val="322293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components listed</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27</a:t>
            </a:fld>
            <a:endParaRPr lang="en-US"/>
          </a:p>
        </p:txBody>
      </p:sp>
    </p:spTree>
    <p:extLst>
      <p:ext uri="{BB962C8B-B14F-4D97-AF65-F5344CB8AC3E}">
        <p14:creationId xmlns:p14="http://schemas.microsoft.com/office/powerpoint/2010/main" val="199344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components listed</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28</a:t>
            </a:fld>
            <a:endParaRPr lang="en-US"/>
          </a:p>
        </p:txBody>
      </p:sp>
    </p:spTree>
    <p:extLst>
      <p:ext uri="{BB962C8B-B14F-4D97-AF65-F5344CB8AC3E}">
        <p14:creationId xmlns:p14="http://schemas.microsoft.com/office/powerpoint/2010/main" val="297723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29</a:t>
            </a:fld>
            <a:endParaRPr lang="en-US"/>
          </a:p>
        </p:txBody>
      </p:sp>
    </p:spTree>
    <p:extLst>
      <p:ext uri="{BB962C8B-B14F-4D97-AF65-F5344CB8AC3E}">
        <p14:creationId xmlns:p14="http://schemas.microsoft.com/office/powerpoint/2010/main" val="46664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30</a:t>
            </a:fld>
            <a:endParaRPr lang="en-US"/>
          </a:p>
        </p:txBody>
      </p:sp>
    </p:spTree>
    <p:extLst>
      <p:ext uri="{BB962C8B-B14F-4D97-AF65-F5344CB8AC3E}">
        <p14:creationId xmlns:p14="http://schemas.microsoft.com/office/powerpoint/2010/main" val="276487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53157-F67B-6940-A138-39A2F553AE19}" type="slidenum">
              <a:rPr lang="en-US" smtClean="0"/>
              <a:t>38</a:t>
            </a:fld>
            <a:endParaRPr lang="en-US"/>
          </a:p>
        </p:txBody>
      </p:sp>
    </p:spTree>
    <p:extLst>
      <p:ext uri="{BB962C8B-B14F-4D97-AF65-F5344CB8AC3E}">
        <p14:creationId xmlns:p14="http://schemas.microsoft.com/office/powerpoint/2010/main" val="194619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145FD0C-6834-4CE1-B3E9-759E9875533A}" type="slidenum">
              <a:rPr lang="en-US" altLang="en-US" smtClean="0">
                <a:latin typeface="Verdana" pitchFamily="34" charset="0"/>
              </a:rPr>
              <a:pPr eaLnBrk="1" hangingPunct="1">
                <a:spcBef>
                  <a:spcPct val="0"/>
                </a:spcBef>
              </a:pPr>
              <a:t>41</a:t>
            </a:fld>
            <a:endParaRPr lang="en-US" altLang="en-US" smtClean="0">
              <a:latin typeface="Verdana" pitchFamily="34" charset="0"/>
            </a:endParaRPr>
          </a:p>
        </p:txBody>
      </p:sp>
    </p:spTree>
    <p:extLst>
      <p:ext uri="{BB962C8B-B14F-4D97-AF65-F5344CB8AC3E}">
        <p14:creationId xmlns:p14="http://schemas.microsoft.com/office/powerpoint/2010/main" val="286506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3/28/2016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F206AD-44F4-4C3C-B799-0C9D4BCE3DC0}" type="slidenum">
              <a:rPr lang="en-US" altLang="en-US"/>
              <a:pPr>
                <a:defRPr/>
              </a:pPr>
              <a:t>‹#›</a:t>
            </a:fld>
            <a:endParaRPr lang="en-US" altLang="en-US"/>
          </a:p>
        </p:txBody>
      </p:sp>
    </p:spTree>
    <p:extLst>
      <p:ext uri="{BB962C8B-B14F-4D97-AF65-F5344CB8AC3E}">
        <p14:creationId xmlns:p14="http://schemas.microsoft.com/office/powerpoint/2010/main" val="2283254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3/28/2016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7767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3/28/2016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tinyurl.com/kyNGSStoolbo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diagramQuickStyle" Target="../diagrams/quickStyle1.xml"/><Relationship Id="rId3" Type="http://schemas.openxmlformats.org/officeDocument/2006/relationships/image" Target="../media/image3.png"/><Relationship Id="rId21" Type="http://schemas.openxmlformats.org/officeDocument/2006/relationships/image" Target="../media/image16.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diagramLayout" Target="../diagrams/layout1.xml"/><Relationship Id="rId2" Type="http://schemas.openxmlformats.org/officeDocument/2006/relationships/image" Target="../media/image2.png"/><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18.jpg"/><Relationship Id="rId10" Type="http://schemas.openxmlformats.org/officeDocument/2006/relationships/image" Target="../media/image10.png"/><Relationship Id="rId19" Type="http://schemas.openxmlformats.org/officeDocument/2006/relationships/diagramColors" Target="../diagrams/colors1.xml"/><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ideo" Target="https://www.youtube.com/embed/0uaquGZKx_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youtu.be/0uaquGZKx_0"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Leadership</a:t>
            </a:r>
            <a:endParaRPr lang="en-US" sz="4400"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solidFill>
                  <a:schemeClr val="accent1">
                    <a:lumMod val="75000"/>
                  </a:schemeClr>
                </a:solidFill>
              </a:rPr>
              <a:t>Pick one of the leadership quotes from this morning’s slide show that </a:t>
            </a:r>
          </a:p>
          <a:p>
            <a:pPr lvl="1"/>
            <a:r>
              <a:rPr lang="en-US" sz="2800" b="1" dirty="0" smtClean="0">
                <a:solidFill>
                  <a:schemeClr val="accent1">
                    <a:lumMod val="75000"/>
                  </a:schemeClr>
                </a:solidFill>
              </a:rPr>
              <a:t> Resonates with you and be prepared to share why.</a:t>
            </a:r>
          </a:p>
          <a:p>
            <a:pPr marL="1371600" lvl="3" indent="0">
              <a:buNone/>
            </a:pPr>
            <a:r>
              <a:rPr lang="en-US" sz="2000" b="1" dirty="0" smtClean="0">
                <a:solidFill>
                  <a:schemeClr val="accent1">
                    <a:lumMod val="75000"/>
                  </a:schemeClr>
                </a:solidFill>
              </a:rPr>
              <a:t>    </a:t>
            </a:r>
            <a:r>
              <a:rPr lang="en-US" sz="3200" b="1" dirty="0" smtClean="0">
                <a:solidFill>
                  <a:schemeClr val="accent1">
                    <a:lumMod val="75000"/>
                  </a:schemeClr>
                </a:solidFill>
              </a:rPr>
              <a:t>OR</a:t>
            </a:r>
          </a:p>
          <a:p>
            <a:pPr marL="854964" lvl="1" indent="-342900"/>
            <a:r>
              <a:rPr lang="en-US" sz="2800" b="1" dirty="0" smtClean="0">
                <a:solidFill>
                  <a:schemeClr val="accent1">
                    <a:lumMod val="75000"/>
                  </a:schemeClr>
                </a:solidFill>
              </a:rPr>
              <a:t>Made you think about your role as a Teacher Leader.  Be ready to share.</a:t>
            </a:r>
            <a:endParaRPr lang="en-US" sz="2800" b="1" dirty="0">
              <a:solidFill>
                <a:schemeClr val="accent1">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401" y="4547289"/>
            <a:ext cx="2628900" cy="1743075"/>
          </a:xfrm>
          <a:prstGeom prst="rect">
            <a:avLst/>
          </a:prstGeom>
        </p:spPr>
      </p:pic>
    </p:spTree>
    <p:extLst>
      <p:ext uri="{BB962C8B-B14F-4D97-AF65-F5344CB8AC3E}">
        <p14:creationId xmlns:p14="http://schemas.microsoft.com/office/powerpoint/2010/main" val="410819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937846"/>
          </a:xfrm>
        </p:spPr>
        <p:txBody>
          <a:bodyPr>
            <a:noAutofit/>
          </a:bodyPr>
          <a:lstStyle/>
          <a:p>
            <a:pPr eaLnBrk="1" hangingPunct="1">
              <a:defRPr/>
            </a:pPr>
            <a:r>
              <a:rPr lang="en-US" sz="4400" b="1" dirty="0" smtClean="0">
                <a:ea typeface="+mj-ea"/>
              </a:rPr>
              <a:t>Four Pillars of Our Work</a:t>
            </a:r>
            <a:endParaRPr lang="en-US" sz="4400" b="1" dirty="0">
              <a:ea typeface="+mj-ea"/>
            </a:endParaRPr>
          </a:p>
        </p:txBody>
      </p:sp>
      <p:graphicFrame>
        <p:nvGraphicFramePr>
          <p:cNvPr id="4" name="Diagram 3"/>
          <p:cNvGraphicFramePr/>
          <p:nvPr>
            <p:extLst/>
          </p:nvPr>
        </p:nvGraphicFramePr>
        <p:xfrm>
          <a:off x="1723292" y="1219201"/>
          <a:ext cx="8729785"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9171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1013138"/>
            <a:ext cx="10058402" cy="1219200"/>
          </a:xfrm>
        </p:spPr>
        <p:txBody>
          <a:bodyPr>
            <a:normAutofit fontScale="90000"/>
          </a:bodyPr>
          <a:lstStyle/>
          <a:p>
            <a:r>
              <a:rPr lang="en-US" dirty="0" smtClean="0"/>
              <a:t>Roles and Responsibilities of a Network Participant</a:t>
            </a:r>
            <a:endParaRPr lang="en-US" dirty="0"/>
          </a:p>
        </p:txBody>
      </p:sp>
      <p:sp>
        <p:nvSpPr>
          <p:cNvPr id="3" name="Content Placeholder 2"/>
          <p:cNvSpPr>
            <a:spLocks noGrp="1"/>
          </p:cNvSpPr>
          <p:nvPr>
            <p:ph idx="1"/>
          </p:nvPr>
        </p:nvSpPr>
        <p:spPr>
          <a:xfrm>
            <a:off x="1065212" y="2794714"/>
            <a:ext cx="10058400" cy="3457441"/>
          </a:xfrm>
        </p:spPr>
        <p:txBody>
          <a:bodyPr>
            <a:normAutofit/>
          </a:bodyPr>
          <a:lstStyle/>
          <a:p>
            <a:r>
              <a:rPr lang="en-US" sz="2800" dirty="0" smtClean="0"/>
              <a:t>Revisit your role and responsibilities by </a:t>
            </a:r>
            <a:br>
              <a:rPr lang="en-US" sz="2800" dirty="0" smtClean="0"/>
            </a:br>
            <a:r>
              <a:rPr lang="en-US" sz="2800" dirty="0" smtClean="0"/>
              <a:t>completing the graphic at the bottom.</a:t>
            </a:r>
            <a:endParaRPr lang="en-US" sz="2800" dirty="0"/>
          </a:p>
        </p:txBody>
      </p:sp>
      <p:pic>
        <p:nvPicPr>
          <p:cNvPr id="24578" name="Picture 2" descr="http://www.amsunews.org/wp-content/uploads/2015/11/services_icon_roles_and_responsibilitie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429" b="96429" l="2000" r="99000">
                        <a14:foregroundMark x1="78000" y1="57143" x2="78000" y2="57143"/>
                        <a14:foregroundMark x1="82000" y1="45000" x2="82000" y2="45000"/>
                        <a14:foregroundMark x1="67333" y1="48571" x2="67333" y2="48571"/>
                        <a14:foregroundMark x1="65333" y1="25714" x2="65333" y2="25714"/>
                        <a14:foregroundMark x1="72000" y1="23571" x2="72000" y2="23571"/>
                        <a14:foregroundMark x1="88667" y1="36429" x2="88667" y2="36429"/>
                        <a14:foregroundMark x1="92333" y1="31429" x2="92333" y2="31429"/>
                        <a14:foregroundMark x1="71000" y1="73571" x2="71000" y2="73571"/>
                        <a14:foregroundMark x1="74000" y1="65714" x2="74000" y2="65714"/>
                        <a14:foregroundMark x1="74667" y1="50000" x2="74667" y2="50000"/>
                        <a14:foregroundMark x1="71667" y1="45714" x2="71667" y2="45714"/>
                        <a14:foregroundMark x1="79667" y1="21429" x2="79667" y2="21429"/>
                        <a14:foregroundMark x1="79000" y1="29286" x2="79000" y2="29286"/>
                        <a14:foregroundMark x1="88333" y1="73571" x2="88333" y2="73571"/>
                        <a14:foregroundMark x1="84667" y1="22857" x2="84667" y2="22857"/>
                        <a14:foregroundMark x1="67667" y1="32143" x2="67667" y2="32143"/>
                        <a14:foregroundMark x1="65667" y1="75714" x2="65667" y2="75714"/>
                      </a14:backgroundRemoval>
                    </a14:imgEffect>
                  </a14:imgLayer>
                </a14:imgProps>
              </a:ext>
              <a:ext uri="{28A0092B-C50C-407E-A947-70E740481C1C}">
                <a14:useLocalDpi xmlns:a14="http://schemas.microsoft.com/office/drawing/2010/main" val="0"/>
              </a:ext>
            </a:extLst>
          </a:blip>
          <a:srcRect/>
          <a:stretch>
            <a:fillRect/>
          </a:stretch>
        </p:blipFill>
        <p:spPr bwMode="auto">
          <a:xfrm>
            <a:off x="6401084" y="4013382"/>
            <a:ext cx="4217820" cy="196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2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7887" y="257577"/>
            <a:ext cx="8487178" cy="6247327"/>
          </a:xfrm>
          <a:prstGeom prst="rect">
            <a:avLst/>
          </a:prstGeom>
        </p:spPr>
      </p:pic>
    </p:spTree>
    <p:extLst>
      <p:ext uri="{BB962C8B-B14F-4D97-AF65-F5344CB8AC3E}">
        <p14:creationId xmlns:p14="http://schemas.microsoft.com/office/powerpoint/2010/main" val="2063961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313" y="244700"/>
            <a:ext cx="9675815" cy="769441"/>
          </a:xfrm>
          <a:prstGeom prst="rect">
            <a:avLst/>
          </a:prstGeom>
        </p:spPr>
        <p:txBody>
          <a:bodyPr wrap="square">
            <a:spAutoFit/>
          </a:bodyPr>
          <a:lstStyle/>
          <a:p>
            <a:pPr algn="ctr"/>
            <a:r>
              <a:rPr lang="en-US" sz="4400" u="sng" dirty="0" smtClean="0">
                <a:latin typeface="Calibri" panose="020F0502020204030204" pitchFamily="34" charset="0"/>
                <a:ea typeface="Calibri" panose="020F0502020204030204" pitchFamily="34" charset="0"/>
                <a:cs typeface="Times New Roman" panose="02020603050405020304" pitchFamily="18" charset="0"/>
              </a:rPr>
              <a:t>  The  Standards</a:t>
            </a:r>
            <a:r>
              <a:rPr lang="en-US" sz="4400" dirty="0" smtClean="0">
                <a:latin typeface="Calibri" panose="020F0502020204030204" pitchFamily="34" charset="0"/>
                <a:ea typeface="Calibri" panose="020F0502020204030204" pitchFamily="34" charset="0"/>
                <a:cs typeface="Times New Roman" panose="02020603050405020304" pitchFamily="18" charset="0"/>
              </a:rPr>
              <a:t> </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41" y="1159099"/>
            <a:ext cx="10227319" cy="5028918"/>
          </a:xfrm>
          <a:prstGeom prst="rect">
            <a:avLst/>
          </a:prstGeom>
        </p:spPr>
      </p:pic>
      <p:sp>
        <p:nvSpPr>
          <p:cNvPr id="5" name="TextBox 4"/>
          <p:cNvSpPr txBox="1"/>
          <p:nvPr/>
        </p:nvSpPr>
        <p:spPr>
          <a:xfrm>
            <a:off x="1795669" y="1871705"/>
            <a:ext cx="8600661" cy="3416320"/>
          </a:xfrm>
          <a:prstGeom prst="rect">
            <a:avLst/>
          </a:prstGeom>
          <a:noFill/>
        </p:spPr>
        <p:txBody>
          <a:bodyPr wrap="square" rtlCol="0">
            <a:spAutoFit/>
          </a:bodyPr>
          <a:lstStyle/>
          <a:p>
            <a:pPr algn="ctr"/>
            <a:endParaRPr lang="en-US" sz="3600" b="1" dirty="0" smtClean="0"/>
          </a:p>
          <a:p>
            <a:pPr algn="ctr"/>
            <a:r>
              <a:rPr lang="en-US" sz="3600" b="1" dirty="0" smtClean="0"/>
              <a:t>Generate  </a:t>
            </a:r>
            <a:r>
              <a:rPr lang="en-US" sz="3600" b="1" dirty="0"/>
              <a:t>talking points you can use as a  leader in your districts about  important aspects of implementation of the NGSS.</a:t>
            </a:r>
          </a:p>
          <a:p>
            <a:pPr lvl="0" algn="ctr"/>
            <a:endParaRPr lang="en-US" sz="3600" b="1" dirty="0" smtClean="0">
              <a:latin typeface="Corbel" panose="020B0503020204020204" pitchFamily="34" charset="0"/>
              <a:ea typeface="Calibri" panose="020F0502020204030204" pitchFamily="34" charset="0"/>
              <a:cs typeface="Times New Roman" panose="02020603050405020304" pitchFamily="18" charset="0"/>
            </a:endParaRPr>
          </a:p>
          <a:p>
            <a:endParaRPr lang="en-US" sz="3600" b="1" dirty="0" smtClean="0"/>
          </a:p>
        </p:txBody>
      </p:sp>
      <p:grpSp>
        <p:nvGrpSpPr>
          <p:cNvPr id="10" name="Group 9"/>
          <p:cNvGrpSpPr/>
          <p:nvPr/>
        </p:nvGrpSpPr>
        <p:grpSpPr>
          <a:xfrm>
            <a:off x="6564679" y="3464698"/>
            <a:ext cx="4644979" cy="3393302"/>
            <a:chOff x="5500308" y="4125532"/>
            <a:chExt cx="3619500" cy="3619500"/>
          </a:xfrm>
        </p:grpSpPr>
        <p:pic>
          <p:nvPicPr>
            <p:cNvPr id="11" name="Picture 2" descr="http://www.staples-3p.com/s7/is/image/Staples/s0221246_sc7?$splssk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5500308" y="4125532"/>
              <a:ext cx="36195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812849">
              <a:off x="5985774" y="5601899"/>
              <a:ext cx="1530544" cy="1173592"/>
            </a:xfrm>
            <a:prstGeom prst="rect">
              <a:avLst/>
            </a:prstGeom>
            <a:noFill/>
          </p:spPr>
          <p:txBody>
            <a:bodyPr wrap="square" rtlCol="0">
              <a:spAutoFit/>
            </a:bodyPr>
            <a:lstStyle/>
            <a:p>
              <a:r>
                <a:rPr lang="en-US" sz="1600" b="1" dirty="0" smtClean="0">
                  <a:solidFill>
                    <a:schemeClr val="tx2"/>
                  </a:solidFill>
                  <a:latin typeface="Lucida Handwriting" panose="03010101010101010101" pitchFamily="66" charset="0"/>
                </a:rPr>
                <a:t>Integrated  3-Dimensional instruction</a:t>
              </a:r>
              <a:endParaRPr lang="en-US" sz="1600" b="1" dirty="0">
                <a:solidFill>
                  <a:schemeClr val="tx2"/>
                </a:solidFill>
                <a:latin typeface="Lucida Handwriting" panose="03010101010101010101" pitchFamily="66" charset="0"/>
              </a:endParaRPr>
            </a:p>
          </p:txBody>
        </p:sp>
      </p:grpSp>
    </p:spTree>
    <p:extLst>
      <p:ext uri="{BB962C8B-B14F-4D97-AF65-F5344CB8AC3E}">
        <p14:creationId xmlns:p14="http://schemas.microsoft.com/office/powerpoint/2010/main" val="106725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313" y="244700"/>
            <a:ext cx="9675815" cy="769441"/>
          </a:xfrm>
          <a:prstGeom prst="rect">
            <a:avLst/>
          </a:prstGeom>
        </p:spPr>
        <p:txBody>
          <a:bodyPr wrap="square">
            <a:spAutoFit/>
          </a:bodyPr>
          <a:lstStyle/>
          <a:p>
            <a:pPr algn="ctr"/>
            <a:r>
              <a:rPr lang="en-US" sz="4400" u="sng" dirty="0" smtClean="0">
                <a:latin typeface="Calibri" panose="020F0502020204030204" pitchFamily="34" charset="0"/>
                <a:ea typeface="Calibri" panose="020F0502020204030204" pitchFamily="34" charset="0"/>
                <a:cs typeface="Times New Roman" panose="02020603050405020304" pitchFamily="18" charset="0"/>
              </a:rPr>
              <a:t>  The  </a:t>
            </a:r>
            <a:r>
              <a:rPr lang="en-US" sz="4400" u="sng" dirty="0" smtClean="0">
                <a:latin typeface="Calibri" panose="020F0502020204030204" pitchFamily="34" charset="0"/>
                <a:ea typeface="Calibri" panose="020F0502020204030204" pitchFamily="34" charset="0"/>
                <a:cs typeface="Times New Roman" panose="02020603050405020304" pitchFamily="18" charset="0"/>
              </a:rPr>
              <a:t>Standards</a:t>
            </a:r>
            <a:r>
              <a:rPr lang="en-US" sz="4400" dirty="0" smtClean="0">
                <a:latin typeface="Calibri" panose="020F0502020204030204" pitchFamily="34" charset="0"/>
                <a:ea typeface="Calibri" panose="020F0502020204030204" pitchFamily="34" charset="0"/>
                <a:cs typeface="Times New Roman" panose="02020603050405020304" pitchFamily="18" charset="0"/>
              </a:rPr>
              <a:t> </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809" y="1120462"/>
            <a:ext cx="10227319" cy="5028918"/>
          </a:xfrm>
          <a:prstGeom prst="rect">
            <a:avLst/>
          </a:prstGeom>
        </p:spPr>
      </p:pic>
      <p:sp>
        <p:nvSpPr>
          <p:cNvPr id="5" name="TextBox 4"/>
          <p:cNvSpPr txBox="1"/>
          <p:nvPr/>
        </p:nvSpPr>
        <p:spPr>
          <a:xfrm>
            <a:off x="1764406" y="2086377"/>
            <a:ext cx="8631925" cy="5245154"/>
          </a:xfrm>
          <a:prstGeom prst="rect">
            <a:avLst/>
          </a:prstGeom>
          <a:noFill/>
        </p:spPr>
        <p:txBody>
          <a:bodyPr wrap="square" rtlCol="0">
            <a:spAutoFit/>
          </a:bodyPr>
          <a:lstStyle/>
          <a:p>
            <a:pPr marR="0" lvl="0">
              <a:lnSpc>
                <a:spcPct val="107000"/>
              </a:lnSpc>
              <a:spcBef>
                <a:spcPts val="0"/>
              </a:spcBef>
              <a:spcAft>
                <a:spcPts val="800"/>
              </a:spcAft>
              <a:buSzPts val="1100"/>
            </a:pPr>
            <a:r>
              <a:rPr lang="en-US" sz="3200" b="1" dirty="0" smtClean="0">
                <a:latin typeface="Calibri" panose="020F0502020204030204" pitchFamily="34" charset="0"/>
                <a:ea typeface="Calibri" panose="020F0502020204030204" pitchFamily="34" charset="0"/>
                <a:cs typeface="Times New Roman" panose="02020603050405020304" pitchFamily="18" charset="0"/>
              </a:rPr>
              <a:t>1. </a:t>
            </a:r>
            <a:r>
              <a:rPr lang="en-US" sz="3200" b="1" dirty="0" smtClean="0">
                <a:latin typeface="Calibri" panose="020F0502020204030204" pitchFamily="34" charset="0"/>
                <a:ea typeface="Calibri" panose="020F0502020204030204" pitchFamily="34" charset="0"/>
                <a:cs typeface="Times New Roman" panose="02020603050405020304" pitchFamily="18" charset="0"/>
              </a:rPr>
              <a:t>As a table create </a:t>
            </a:r>
            <a:r>
              <a:rPr lang="en-US" sz="3200" b="1" dirty="0" smtClean="0">
                <a:latin typeface="Calibri" panose="020F0502020204030204" pitchFamily="34" charset="0"/>
                <a:ea typeface="Calibri" panose="020F0502020204030204" pitchFamily="34" charset="0"/>
                <a:cs typeface="Times New Roman" panose="02020603050405020304" pitchFamily="18" charset="0"/>
              </a:rPr>
              <a:t> </a:t>
            </a:r>
            <a:r>
              <a:rPr lang="en-US" sz="3200" b="1" u="sng" dirty="0" smtClean="0">
                <a:latin typeface="Calibri" panose="020F0502020204030204" pitchFamily="34" charset="0"/>
                <a:ea typeface="Calibri" panose="020F0502020204030204" pitchFamily="34" charset="0"/>
                <a:cs typeface="Times New Roman" panose="02020603050405020304" pitchFamily="18" charset="0"/>
              </a:rPr>
              <a:t> </a:t>
            </a:r>
            <a:r>
              <a:rPr lang="en-US" sz="3200" b="1" u="sng" dirty="0">
                <a:latin typeface="Calibri" panose="020F0502020204030204" pitchFamily="34" charset="0"/>
                <a:ea typeface="Calibri" panose="020F0502020204030204" pitchFamily="34" charset="0"/>
                <a:cs typeface="Times New Roman" panose="02020603050405020304" pitchFamily="18" charset="0"/>
              </a:rPr>
              <a:t>4-7 Index cards</a:t>
            </a:r>
            <a:r>
              <a:rPr lang="en-US" sz="3200" b="1" dirty="0">
                <a:latin typeface="Calibri" panose="020F0502020204030204" pitchFamily="34" charset="0"/>
                <a:ea typeface="Calibri" panose="020F0502020204030204" pitchFamily="34" charset="0"/>
                <a:cs typeface="Times New Roman" panose="02020603050405020304" pitchFamily="18" charset="0"/>
              </a:rPr>
              <a:t> with one idea per card about </a:t>
            </a:r>
            <a:r>
              <a:rPr lang="en-US" sz="3200" b="1" dirty="0" smtClean="0">
                <a:latin typeface="Calibri" panose="020F0502020204030204" pitchFamily="34" charset="0"/>
                <a:ea typeface="Calibri" panose="020F0502020204030204" pitchFamily="34" charset="0"/>
                <a:cs typeface="Times New Roman" panose="02020603050405020304" pitchFamily="18" charset="0"/>
              </a:rPr>
              <a:t> </a:t>
            </a:r>
            <a:r>
              <a:rPr lang="en-US" sz="3200" b="1" dirty="0">
                <a:latin typeface="Calibri" panose="020F0502020204030204" pitchFamily="34" charset="0"/>
                <a:ea typeface="Calibri" panose="020F0502020204030204" pitchFamily="34" charset="0"/>
                <a:cs typeface="Times New Roman" panose="02020603050405020304" pitchFamily="18" charset="0"/>
              </a:rPr>
              <a:t>important things for understanding the </a:t>
            </a:r>
            <a:r>
              <a:rPr lang="en-US" sz="3200" b="1" dirty="0" smtClean="0">
                <a:latin typeface="Calibri" panose="020F0502020204030204" pitchFamily="34" charset="0"/>
                <a:ea typeface="Calibri" panose="020F0502020204030204" pitchFamily="34" charset="0"/>
                <a:cs typeface="Times New Roman" panose="02020603050405020304" pitchFamily="18" charset="0"/>
              </a:rPr>
              <a:t>standards.</a:t>
            </a:r>
          </a:p>
          <a:p>
            <a:pPr>
              <a:lnSpc>
                <a:spcPct val="107000"/>
              </a:lnSpc>
              <a:spcAft>
                <a:spcPts val="800"/>
              </a:spcAft>
              <a:buSzPts val="1100"/>
            </a:pPr>
            <a:r>
              <a:rPr lang="en-US" sz="3200" b="1" dirty="0" smtClean="0">
                <a:latin typeface="Calibri" panose="020F0502020204030204" pitchFamily="34" charset="0"/>
                <a:cs typeface="Times New Roman" panose="02020603050405020304" pitchFamily="18" charset="0"/>
              </a:rPr>
              <a:t>2</a:t>
            </a:r>
            <a:r>
              <a:rPr lang="en-US" sz="3200" b="1" dirty="0" smtClean="0">
                <a:latin typeface="Calibri" panose="020F0502020204030204" pitchFamily="34" charset="0"/>
                <a:cs typeface="Times New Roman" panose="02020603050405020304" pitchFamily="18" charset="0"/>
              </a:rPr>
              <a:t>. </a:t>
            </a:r>
            <a:r>
              <a:rPr lang="en-US" sz="3200" b="1" dirty="0" smtClean="0"/>
              <a:t>Walk </a:t>
            </a:r>
            <a:r>
              <a:rPr lang="en-US" sz="3200" b="1" dirty="0"/>
              <a:t>and Wander- find similar ideas and form a </a:t>
            </a:r>
            <a:r>
              <a:rPr lang="en-US" sz="3200" b="1" dirty="0" smtClean="0"/>
              <a:t>cluster. </a:t>
            </a:r>
            <a:endParaRPr lang="en-US" sz="3200" b="1" dirty="0" smtClean="0"/>
          </a:p>
          <a:p>
            <a:pPr>
              <a:lnSpc>
                <a:spcPct val="107000"/>
              </a:lnSpc>
              <a:spcAft>
                <a:spcPts val="800"/>
              </a:spcAft>
              <a:buSzPts val="1100"/>
            </a:pPr>
            <a:r>
              <a:rPr lang="en-US" sz="3200" b="1" dirty="0" smtClean="0">
                <a:latin typeface="Calibri" panose="020F0502020204030204" pitchFamily="34" charset="0"/>
              </a:rPr>
              <a:t>3. After </a:t>
            </a:r>
            <a:r>
              <a:rPr lang="en-US" sz="3200" b="1" dirty="0">
                <a:latin typeface="Calibri" panose="020F0502020204030204" pitchFamily="34" charset="0"/>
              </a:rPr>
              <a:t>discussing, create a one-</a:t>
            </a:r>
            <a:br>
              <a:rPr lang="en-US" sz="3200" b="1" dirty="0">
                <a:latin typeface="Calibri" panose="020F0502020204030204" pitchFamily="34" charset="0"/>
              </a:rPr>
            </a:br>
            <a:r>
              <a:rPr lang="en-US" sz="3200" b="1" dirty="0">
                <a:latin typeface="Calibri" panose="020F0502020204030204" pitchFamily="34" charset="0"/>
              </a:rPr>
              <a:t>sentence statement on strips to share out.</a:t>
            </a:r>
          </a:p>
          <a:p>
            <a:pPr marR="0" lvl="0">
              <a:lnSpc>
                <a:spcPct val="107000"/>
              </a:lnSpc>
              <a:spcBef>
                <a:spcPts val="0"/>
              </a:spcBef>
              <a:spcAft>
                <a:spcPts val="800"/>
              </a:spcAft>
              <a:buSzPts val="1100"/>
            </a:pPr>
            <a:endParaRPr lang="en-US" sz="3200" b="1" dirty="0" smtClean="0"/>
          </a:p>
          <a:p>
            <a:pPr marR="0" lvl="0">
              <a:lnSpc>
                <a:spcPct val="107000"/>
              </a:lnSpc>
              <a:spcBef>
                <a:spcPts val="0"/>
              </a:spcBef>
              <a:spcAft>
                <a:spcPts val="800"/>
              </a:spcAft>
              <a:buSzPts val="1100"/>
            </a:pPr>
            <a:endParaRPr lang="en-US" sz="3200" b="1" dirty="0"/>
          </a:p>
        </p:txBody>
      </p:sp>
      <p:sp>
        <p:nvSpPr>
          <p:cNvPr id="3" name="Rectangle 2"/>
          <p:cNvSpPr/>
          <p:nvPr/>
        </p:nvSpPr>
        <p:spPr>
          <a:xfrm>
            <a:off x="3048000" y="3105835"/>
            <a:ext cx="6096000" cy="369332"/>
          </a:xfrm>
          <a:prstGeom prst="rect">
            <a:avLst/>
          </a:prstGeom>
        </p:spPr>
        <p:txBody>
          <a:bodyPr>
            <a:spAutoFit/>
          </a:bodyPr>
          <a:lstStyle/>
          <a:p>
            <a:r>
              <a:rPr lang="en-US" dirty="0" smtClean="0"/>
              <a:t>.</a:t>
            </a:r>
            <a:endParaRPr lang="en-US" dirty="0"/>
          </a:p>
        </p:txBody>
      </p:sp>
      <p:sp>
        <p:nvSpPr>
          <p:cNvPr id="8" name="Rectangle 7"/>
          <p:cNvSpPr/>
          <p:nvPr/>
        </p:nvSpPr>
        <p:spPr>
          <a:xfrm>
            <a:off x="1043189" y="1120462"/>
            <a:ext cx="10068270" cy="1323439"/>
          </a:xfrm>
          <a:prstGeom prst="rect">
            <a:avLst/>
          </a:prstGeom>
        </p:spPr>
        <p:txBody>
          <a:bodyPr wrap="square">
            <a:spAutoFit/>
          </a:bodyPr>
          <a:lstStyle/>
          <a:p>
            <a:pPr lvl="0" algn="ctr"/>
            <a:r>
              <a:rPr lang="en-US" sz="2800" b="1" dirty="0">
                <a:latin typeface="Corbel" panose="020B0503020204020204" pitchFamily="34" charset="0"/>
                <a:ea typeface="Calibri" panose="020F0502020204030204" pitchFamily="34" charset="0"/>
                <a:cs typeface="Times New Roman" panose="02020603050405020304" pitchFamily="18" charset="0"/>
              </a:rPr>
              <a:t>What does it  means to understand and implement  the standards</a:t>
            </a:r>
            <a:r>
              <a:rPr lang="en-US" sz="2800" b="1" dirty="0" smtClean="0">
                <a:latin typeface="Corbel" panose="020B0503020204020204" pitchFamily="34" charset="0"/>
                <a:ea typeface="Calibri" panose="020F0502020204030204" pitchFamily="34" charset="0"/>
                <a:cs typeface="Times New Roman" panose="02020603050405020304" pitchFamily="18" charset="0"/>
              </a:rPr>
              <a:t>?</a:t>
            </a:r>
          </a:p>
          <a:p>
            <a:pPr lvl="0" algn="ctr"/>
            <a:endParaRPr lang="en-US" sz="2400" b="1" dirty="0">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4810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2287" y="1481071"/>
            <a:ext cx="7697273" cy="5066159"/>
          </a:xfrm>
          <a:prstGeom prst="rect">
            <a:avLst/>
          </a:prstGeom>
        </p:spPr>
      </p:pic>
      <p:sp>
        <p:nvSpPr>
          <p:cNvPr id="3" name="TextBox 2"/>
          <p:cNvSpPr txBox="1"/>
          <p:nvPr/>
        </p:nvSpPr>
        <p:spPr>
          <a:xfrm>
            <a:off x="2701495" y="682581"/>
            <a:ext cx="6305130" cy="707886"/>
          </a:xfrm>
          <a:prstGeom prst="rect">
            <a:avLst/>
          </a:prstGeom>
          <a:noFill/>
        </p:spPr>
        <p:txBody>
          <a:bodyPr wrap="square" rtlCol="0">
            <a:spAutoFit/>
          </a:bodyPr>
          <a:lstStyle/>
          <a:p>
            <a:pPr algn="ctr"/>
            <a:r>
              <a:rPr lang="en-US" sz="4000" b="1" dirty="0" smtClean="0">
                <a:solidFill>
                  <a:srgbClr val="00B0F0"/>
                </a:solidFill>
              </a:rPr>
              <a:t>Think &amp; Tweet</a:t>
            </a:r>
            <a:endParaRPr lang="en-US" sz="4000" b="1" dirty="0">
              <a:solidFill>
                <a:srgbClr val="00B0F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495" y="384607"/>
            <a:ext cx="1303834" cy="1303834"/>
          </a:xfrm>
          <a:prstGeom prst="rect">
            <a:avLst/>
          </a:prstGeom>
        </p:spPr>
      </p:pic>
    </p:spTree>
    <p:extLst>
      <p:ext uri="{BB962C8B-B14F-4D97-AF65-F5344CB8AC3E}">
        <p14:creationId xmlns:p14="http://schemas.microsoft.com/office/powerpoint/2010/main" val="329195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10 Minute</a:t>
            </a:r>
            <a:br>
              <a:rPr lang="en-US" dirty="0" smtClean="0"/>
            </a:br>
            <a:r>
              <a:rPr lang="en-US" dirty="0" smtClean="0"/>
              <a:t>BREAK</a:t>
            </a:r>
            <a:endParaRPr lang="en-US" dirty="0"/>
          </a:p>
        </p:txBody>
      </p:sp>
      <p:pic>
        <p:nvPicPr>
          <p:cNvPr id="1026" name="Picture 2" descr="http://images.clipartpanda.com/break-clipart-coffee_break_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649" y="2928937"/>
            <a:ext cx="466725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84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313" y="244700"/>
            <a:ext cx="9675815" cy="769441"/>
          </a:xfrm>
          <a:prstGeom prst="rect">
            <a:avLst/>
          </a:prstGeom>
        </p:spPr>
        <p:txBody>
          <a:bodyPr wrap="square">
            <a:spAutoFit/>
          </a:bodyPr>
          <a:lstStyle/>
          <a:p>
            <a:pPr algn="ctr"/>
            <a:r>
              <a:rPr lang="en-US" sz="4400" u="sng" dirty="0" smtClean="0">
                <a:latin typeface="Calibri" panose="020F0502020204030204" pitchFamily="34" charset="0"/>
                <a:ea typeface="Calibri" panose="020F0502020204030204" pitchFamily="34" charset="0"/>
                <a:cs typeface="Times New Roman" panose="02020603050405020304" pitchFamily="18" charset="0"/>
              </a:rPr>
              <a:t>  Instruction &amp; Assessment</a:t>
            </a:r>
            <a:r>
              <a:rPr lang="en-US" sz="4400" dirty="0" smtClean="0">
                <a:latin typeface="Calibri" panose="020F0502020204030204" pitchFamily="34" charset="0"/>
                <a:ea typeface="Calibri" panose="020F0502020204030204" pitchFamily="34" charset="0"/>
                <a:cs typeface="Times New Roman" panose="02020603050405020304" pitchFamily="18" charset="0"/>
              </a:rPr>
              <a:t> </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762" y="1029351"/>
            <a:ext cx="10227319" cy="5028918"/>
          </a:xfrm>
          <a:prstGeom prst="rect">
            <a:avLst/>
          </a:prstGeom>
        </p:spPr>
      </p:pic>
      <p:sp>
        <p:nvSpPr>
          <p:cNvPr id="3" name="Rectangle 2"/>
          <p:cNvSpPr/>
          <p:nvPr/>
        </p:nvSpPr>
        <p:spPr>
          <a:xfrm>
            <a:off x="1210614" y="1223493"/>
            <a:ext cx="9920514" cy="954107"/>
          </a:xfrm>
          <a:prstGeom prst="rect">
            <a:avLst/>
          </a:prstGeom>
        </p:spPr>
        <p:txBody>
          <a:bodyPr wrap="square">
            <a:spAutoFit/>
          </a:bodyPr>
          <a:lstStyle/>
          <a:p>
            <a:pPr algn="ctr"/>
            <a:r>
              <a:rPr lang="en-US" sz="2800" b="1" dirty="0"/>
              <a:t>What features of instruction &amp; assessment would you expect to observe in a strong NGSS classroom</a:t>
            </a:r>
            <a:r>
              <a:rPr lang="en-US" sz="2800" b="1" dirty="0" smtClean="0"/>
              <a:t>?</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004552" y="2386741"/>
            <a:ext cx="9672034" cy="3046988"/>
          </a:xfrm>
          <a:prstGeom prst="rect">
            <a:avLst/>
          </a:prstGeom>
        </p:spPr>
        <p:txBody>
          <a:bodyPr wrap="square">
            <a:spAutoFit/>
          </a:bodyPr>
          <a:lstStyle/>
          <a:p>
            <a:r>
              <a:rPr lang="en-US" sz="2400" b="1" dirty="0"/>
              <a:t>What are some key </a:t>
            </a:r>
            <a:r>
              <a:rPr lang="en-US" sz="2400" b="1" u="sng" dirty="0" smtClean="0"/>
              <a:t>look-</a:t>
            </a:r>
            <a:r>
              <a:rPr lang="en-US" sz="2400" b="1" u="sng" dirty="0" err="1" smtClean="0"/>
              <a:t>fors</a:t>
            </a:r>
            <a:r>
              <a:rPr lang="en-US" sz="2400" b="1" dirty="0" smtClean="0"/>
              <a:t>  </a:t>
            </a:r>
            <a:r>
              <a:rPr lang="en-US" sz="2400" b="1" dirty="0"/>
              <a:t>when observing an NGSS classroom?</a:t>
            </a:r>
          </a:p>
          <a:p>
            <a:pPr marL="342900" indent="-342900">
              <a:buFont typeface="Arial" panose="020B0604020202020204" pitchFamily="34" charset="0"/>
              <a:buChar char="•"/>
            </a:pPr>
            <a:r>
              <a:rPr lang="en-US" sz="2400" b="1" dirty="0"/>
              <a:t>As a table group </a:t>
            </a:r>
            <a:r>
              <a:rPr lang="en-US" sz="2400" b="1" u="sng" dirty="0"/>
              <a:t>generate 4-7 </a:t>
            </a:r>
            <a:r>
              <a:rPr lang="en-US" sz="2400" b="1" u="sng" dirty="0" smtClean="0"/>
              <a:t>Index  cards</a:t>
            </a:r>
            <a:r>
              <a:rPr lang="en-US" sz="2400" b="1" dirty="0" smtClean="0"/>
              <a:t> </a:t>
            </a:r>
            <a:r>
              <a:rPr lang="en-US" sz="2400" b="1" dirty="0"/>
              <a:t>with one idea per card.</a:t>
            </a:r>
          </a:p>
          <a:p>
            <a:pPr marL="342900" indent="-342900">
              <a:buFont typeface="Arial" panose="020B0604020202020204" pitchFamily="34" charset="0"/>
              <a:buChar char="•"/>
            </a:pPr>
            <a:r>
              <a:rPr lang="en-US" sz="2400" b="1" dirty="0"/>
              <a:t>Monkey in the </a:t>
            </a:r>
            <a:r>
              <a:rPr lang="en-US" sz="2400" b="1" dirty="0" smtClean="0"/>
              <a:t>Middle</a:t>
            </a:r>
            <a:r>
              <a:rPr lang="en-US" sz="2400" b="1" dirty="0"/>
              <a:t>– One person in </a:t>
            </a:r>
            <a:r>
              <a:rPr lang="en-US" sz="2400" b="1" dirty="0" smtClean="0"/>
              <a:t>middle reads </a:t>
            </a:r>
            <a:r>
              <a:rPr lang="en-US" sz="2400" b="1" dirty="0"/>
              <a:t>card.  If you have the same </a:t>
            </a:r>
            <a:r>
              <a:rPr lang="en-US" sz="2400" b="1" dirty="0" smtClean="0"/>
              <a:t>look-for, form </a:t>
            </a:r>
            <a:r>
              <a:rPr lang="en-US" sz="2400" b="1" dirty="0"/>
              <a:t>a group.  </a:t>
            </a:r>
            <a:endParaRPr lang="en-US" sz="2400" b="1" dirty="0" smtClean="0"/>
          </a:p>
          <a:p>
            <a:pPr marL="342900" indent="-342900">
              <a:buFont typeface="Arial" panose="020B0604020202020204" pitchFamily="34" charset="0"/>
              <a:buChar char="•"/>
            </a:pPr>
            <a:r>
              <a:rPr lang="en-US" sz="2400" b="1" dirty="0" smtClean="0"/>
              <a:t>Another </a:t>
            </a:r>
            <a:r>
              <a:rPr lang="en-US" sz="2400" b="1" dirty="0"/>
              <a:t>person stands </a:t>
            </a:r>
            <a:r>
              <a:rPr lang="en-US" sz="2400" b="1" dirty="0" smtClean="0"/>
              <a:t>in the </a:t>
            </a:r>
            <a:r>
              <a:rPr lang="en-US" sz="2400" b="1" dirty="0"/>
              <a:t>middle and reads card.  This </a:t>
            </a:r>
            <a:r>
              <a:rPr lang="en-US" sz="2400" b="1" dirty="0" smtClean="0"/>
              <a:t>continues </a:t>
            </a:r>
            <a:r>
              <a:rPr lang="en-US" sz="2400" b="1" dirty="0"/>
              <a:t>until all groups are formed.</a:t>
            </a:r>
          </a:p>
          <a:p>
            <a:pPr marL="342900" indent="-342900">
              <a:buFont typeface="Arial" panose="020B0604020202020204" pitchFamily="34" charset="0"/>
              <a:buChar char="•"/>
            </a:pPr>
            <a:r>
              <a:rPr lang="en-US" sz="2400" b="1" dirty="0"/>
              <a:t>After discussing, create a </a:t>
            </a:r>
            <a:r>
              <a:rPr lang="en-US" sz="2400" b="1" dirty="0" smtClean="0"/>
              <a:t>one-sentence </a:t>
            </a:r>
            <a:r>
              <a:rPr lang="en-US" sz="2400" b="1" dirty="0"/>
              <a:t>statement on strips to share out.</a:t>
            </a:r>
            <a:endParaRPr lang="en-US" sz="2400" b="1" dirty="0"/>
          </a:p>
        </p:txBody>
      </p:sp>
      <p:grpSp>
        <p:nvGrpSpPr>
          <p:cNvPr id="7" name="Group 6"/>
          <p:cNvGrpSpPr/>
          <p:nvPr/>
        </p:nvGrpSpPr>
        <p:grpSpPr>
          <a:xfrm>
            <a:off x="8435663" y="3784272"/>
            <a:ext cx="3627548" cy="4757136"/>
            <a:chOff x="5561654" y="4086606"/>
            <a:chExt cx="3646767" cy="3646766"/>
          </a:xfrm>
        </p:grpSpPr>
        <p:pic>
          <p:nvPicPr>
            <p:cNvPr id="8" name="Picture 2" descr="http://www.staples-3p.com/s7/is/image/Staples/s0221246_sc7?$splssk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5561654" y="4086606"/>
              <a:ext cx="3646767" cy="36467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812849">
              <a:off x="5832424" y="5707456"/>
              <a:ext cx="1859927" cy="637033"/>
            </a:xfrm>
            <a:prstGeom prst="rect">
              <a:avLst/>
            </a:prstGeom>
            <a:noFill/>
          </p:spPr>
          <p:txBody>
            <a:bodyPr wrap="square" rtlCol="0">
              <a:spAutoFit/>
            </a:bodyPr>
            <a:lstStyle/>
            <a:p>
              <a:r>
                <a:rPr lang="en-US" sz="1600" b="1" dirty="0" smtClean="0">
                  <a:solidFill>
                    <a:schemeClr val="tx2"/>
                  </a:solidFill>
                  <a:latin typeface="Lucida Handwriting" panose="03010101010101010101" pitchFamily="66" charset="0"/>
                </a:rPr>
                <a:t>Centered around a Phenomenon</a:t>
              </a:r>
              <a:endParaRPr lang="en-US" sz="1600" b="1" dirty="0">
                <a:solidFill>
                  <a:schemeClr val="tx2"/>
                </a:solidFill>
                <a:latin typeface="Lucida Handwriting" panose="03010101010101010101" pitchFamily="66" charset="0"/>
              </a:endParaRPr>
            </a:p>
          </p:txBody>
        </p:sp>
      </p:grpSp>
    </p:spTree>
    <p:extLst>
      <p:ext uri="{BB962C8B-B14F-4D97-AF65-F5344CB8AC3E}">
        <p14:creationId xmlns:p14="http://schemas.microsoft.com/office/powerpoint/2010/main" val="2071066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313" y="244700"/>
            <a:ext cx="9675815" cy="769441"/>
          </a:xfrm>
          <a:prstGeom prst="rect">
            <a:avLst/>
          </a:prstGeom>
        </p:spPr>
        <p:txBody>
          <a:bodyPr wrap="square">
            <a:spAutoFit/>
          </a:bodyPr>
          <a:lstStyle/>
          <a:p>
            <a:pPr algn="ctr"/>
            <a:r>
              <a:rPr lang="en-US" sz="4400" u="sng" dirty="0" smtClean="0">
                <a:latin typeface="Calibri" panose="020F0502020204030204" pitchFamily="34" charset="0"/>
                <a:ea typeface="Calibri" panose="020F0502020204030204" pitchFamily="34" charset="0"/>
                <a:cs typeface="Times New Roman" panose="02020603050405020304" pitchFamily="18" charset="0"/>
              </a:rPr>
              <a:t>  </a:t>
            </a:r>
            <a:r>
              <a:rPr lang="en-US" sz="4400" dirty="0" smtClean="0">
                <a:latin typeface="Calibri" panose="020F0502020204030204" pitchFamily="34" charset="0"/>
                <a:ea typeface="Calibri" panose="020F0502020204030204" pitchFamily="34" charset="0"/>
                <a:cs typeface="Times New Roman" panose="02020603050405020304" pitchFamily="18" charset="0"/>
              </a:rPr>
              <a:t> </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65" y="1190584"/>
            <a:ext cx="10227319" cy="5028918"/>
          </a:xfrm>
          <a:prstGeom prst="rect">
            <a:avLst/>
          </a:prstGeom>
        </p:spPr>
      </p:pic>
      <p:sp>
        <p:nvSpPr>
          <p:cNvPr id="5" name="TextBox 4"/>
          <p:cNvSpPr txBox="1"/>
          <p:nvPr/>
        </p:nvSpPr>
        <p:spPr>
          <a:xfrm>
            <a:off x="1815921" y="2150772"/>
            <a:ext cx="8580409" cy="4401205"/>
          </a:xfrm>
          <a:prstGeom prst="rect">
            <a:avLst/>
          </a:prstGeom>
          <a:noFill/>
        </p:spPr>
        <p:txBody>
          <a:bodyPr wrap="square" rtlCol="0">
            <a:spAutoFit/>
          </a:bodyPr>
          <a:lstStyle/>
          <a:p>
            <a:pPr marL="514350" lvl="0" indent="-514350">
              <a:buAutoNum type="arabicPeriod"/>
            </a:pPr>
            <a:r>
              <a:rPr lang="en-US" sz="2800" dirty="0" smtClean="0">
                <a:latin typeface="Calibri" panose="020F0502020204030204" pitchFamily="34" charset="0"/>
              </a:rPr>
              <a:t>Start </a:t>
            </a:r>
            <a:r>
              <a:rPr lang="en-US" sz="2800" dirty="0">
                <a:latin typeface="Calibri" panose="020F0502020204030204" pitchFamily="34" charset="0"/>
              </a:rPr>
              <a:t>with </a:t>
            </a:r>
            <a:r>
              <a:rPr lang="en-US" sz="2800" dirty="0" smtClean="0">
                <a:latin typeface="Calibri" panose="020F0502020204030204" pitchFamily="34" charset="0"/>
              </a:rPr>
              <a:t>the numbered </a:t>
            </a:r>
            <a:r>
              <a:rPr lang="en-US" sz="2800" dirty="0">
                <a:latin typeface="Calibri" panose="020F0502020204030204" pitchFamily="34" charset="0"/>
              </a:rPr>
              <a:t>list of “features of good NGSS instruction &amp; assessment</a:t>
            </a:r>
            <a:r>
              <a:rPr lang="en-US" sz="2800" dirty="0" smtClean="0">
                <a:latin typeface="Calibri" panose="020F0502020204030204" pitchFamily="34" charset="0"/>
              </a:rPr>
              <a:t>”.</a:t>
            </a:r>
          </a:p>
          <a:p>
            <a:pPr lvl="0"/>
            <a:r>
              <a:rPr lang="en-US" sz="2800" b="1" dirty="0" smtClean="0">
                <a:latin typeface="Calibri" panose="020F0502020204030204" pitchFamily="34" charset="0"/>
              </a:rPr>
              <a:t>2</a:t>
            </a:r>
            <a:r>
              <a:rPr lang="en-US" sz="2800" b="1" dirty="0" smtClean="0">
                <a:latin typeface="Calibri" panose="020F0502020204030204" pitchFamily="34" charset="0"/>
              </a:rPr>
              <a:t>.</a:t>
            </a:r>
            <a:r>
              <a:rPr lang="en-US" sz="2800" b="1" u="sng" dirty="0" smtClean="0">
                <a:solidFill>
                  <a:srgbClr val="FF0000"/>
                </a:solidFill>
                <a:latin typeface="Calibri" panose="020F0502020204030204" pitchFamily="34" charset="0"/>
              </a:rPr>
              <a:t> Individually: </a:t>
            </a:r>
            <a:r>
              <a:rPr lang="en-US" sz="2800" dirty="0" smtClean="0">
                <a:latin typeface="Calibri" panose="020F0502020204030204" pitchFamily="34" charset="0"/>
              </a:rPr>
              <a:t>Notate </a:t>
            </a:r>
            <a:r>
              <a:rPr lang="en-US" sz="2800" dirty="0">
                <a:latin typeface="Calibri" panose="020F0502020204030204" pitchFamily="34" charset="0"/>
              </a:rPr>
              <a:t>on your scenario/task/student work that you brought where you find </a:t>
            </a:r>
            <a:r>
              <a:rPr lang="en-US" sz="2800" u="sng" dirty="0">
                <a:latin typeface="Calibri" panose="020F0502020204030204" pitchFamily="34" charset="0"/>
              </a:rPr>
              <a:t>EXPLICIT EVIDENCE</a:t>
            </a:r>
            <a:r>
              <a:rPr lang="en-US" sz="2800" dirty="0">
                <a:latin typeface="Calibri" panose="020F0502020204030204" pitchFamily="34" charset="0"/>
              </a:rPr>
              <a:t> of the numbered feature</a:t>
            </a:r>
            <a:r>
              <a:rPr lang="en-US" sz="2800" dirty="0" smtClean="0">
                <a:latin typeface="Calibri" panose="020F0502020204030204" pitchFamily="34" charset="0"/>
              </a:rPr>
              <a:t>.</a:t>
            </a:r>
          </a:p>
          <a:p>
            <a:pPr lvl="0"/>
            <a:r>
              <a:rPr lang="en-US" sz="2800" dirty="0" smtClean="0">
                <a:latin typeface="Calibri" panose="020F0502020204030204" pitchFamily="34" charset="0"/>
              </a:rPr>
              <a:t>3</a:t>
            </a:r>
            <a:r>
              <a:rPr lang="en-US" sz="2800" dirty="0" smtClean="0">
                <a:latin typeface="Calibri" panose="020F0502020204030204" pitchFamily="34" charset="0"/>
              </a:rPr>
              <a:t>. </a:t>
            </a:r>
            <a:r>
              <a:rPr lang="en-US" sz="2800" dirty="0">
                <a:latin typeface="Calibri" panose="020F0502020204030204" pitchFamily="34" charset="0"/>
              </a:rPr>
              <a:t>Repeat for each numbered feature</a:t>
            </a:r>
            <a:r>
              <a:rPr lang="en-US" sz="2800" dirty="0" smtClean="0">
                <a:latin typeface="Calibri" panose="020F0502020204030204" pitchFamily="34" charset="0"/>
              </a:rPr>
              <a:t>.</a:t>
            </a:r>
          </a:p>
          <a:p>
            <a:r>
              <a:rPr lang="en-US" sz="2800" dirty="0" smtClean="0">
                <a:latin typeface="Calibri" panose="020F0502020204030204" pitchFamily="34" charset="0"/>
              </a:rPr>
              <a:t>4</a:t>
            </a:r>
            <a:r>
              <a:rPr lang="en-US" sz="2800" dirty="0" smtClean="0">
                <a:latin typeface="Calibri" panose="020F0502020204030204" pitchFamily="34" charset="0"/>
              </a:rPr>
              <a:t>.   </a:t>
            </a:r>
            <a:r>
              <a:rPr lang="en-US" sz="2800" b="1" u="sng" dirty="0" smtClean="0">
                <a:solidFill>
                  <a:srgbClr val="FF0000"/>
                </a:solidFill>
                <a:latin typeface="Calibri" panose="020F0502020204030204" pitchFamily="34" charset="0"/>
              </a:rPr>
              <a:t>Pairs</a:t>
            </a:r>
            <a:r>
              <a:rPr lang="en-US" sz="2800" u="sng" dirty="0" smtClean="0">
                <a:solidFill>
                  <a:srgbClr val="FF0000"/>
                </a:solidFill>
                <a:latin typeface="Calibri" panose="020F0502020204030204" pitchFamily="34" charset="0"/>
              </a:rPr>
              <a:t>: </a:t>
            </a:r>
            <a:r>
              <a:rPr lang="en-US" sz="2800" dirty="0" smtClean="0">
                <a:latin typeface="Calibri" panose="020F0502020204030204" pitchFamily="34" charset="0"/>
              </a:rPr>
              <a:t>Share with partners</a:t>
            </a:r>
            <a:r>
              <a:rPr lang="en-US" sz="2800" i="1" dirty="0" smtClean="0">
                <a:solidFill>
                  <a:schemeClr val="bg2">
                    <a:lumMod val="10000"/>
                  </a:schemeClr>
                </a:solidFill>
                <a:latin typeface="Calibri" panose="020F0502020204030204" pitchFamily="34" charset="0"/>
              </a:rPr>
              <a:t>. </a:t>
            </a:r>
            <a:r>
              <a:rPr lang="en-US" sz="2800" i="1" dirty="0" smtClean="0">
                <a:solidFill>
                  <a:schemeClr val="bg2">
                    <a:lumMod val="10000"/>
                  </a:schemeClr>
                </a:solidFill>
              </a:rPr>
              <a:t> </a:t>
            </a:r>
            <a:r>
              <a:rPr lang="en-US" sz="2800" i="1" dirty="0">
                <a:solidFill>
                  <a:schemeClr val="bg2">
                    <a:lumMod val="10000"/>
                  </a:schemeClr>
                </a:solidFill>
                <a:latin typeface="Calibri" panose="020F0502020204030204" pitchFamily="34" charset="0"/>
              </a:rPr>
              <a:t>Partners should serve as critical friends by asking questions, probing for information, and pushing back, if necessary</a:t>
            </a:r>
            <a:r>
              <a:rPr lang="en-US" sz="2800" i="1" dirty="0"/>
              <a:t>.</a:t>
            </a:r>
          </a:p>
          <a:p>
            <a:pPr lvl="0"/>
            <a:endParaRPr lang="en-US" sz="2800" dirty="0">
              <a:latin typeface="Calibri" panose="020F0502020204030204" pitchFamily="34" charset="0"/>
            </a:endParaRPr>
          </a:p>
        </p:txBody>
      </p:sp>
      <p:sp>
        <p:nvSpPr>
          <p:cNvPr id="8" name="TextBox 7"/>
          <p:cNvSpPr txBox="1"/>
          <p:nvPr/>
        </p:nvSpPr>
        <p:spPr>
          <a:xfrm>
            <a:off x="2854208" y="1190584"/>
            <a:ext cx="6503832" cy="769441"/>
          </a:xfrm>
          <a:prstGeom prst="rect">
            <a:avLst/>
          </a:prstGeom>
          <a:noFill/>
        </p:spPr>
        <p:txBody>
          <a:bodyPr wrap="square" rtlCol="0">
            <a:spAutoFit/>
          </a:bodyPr>
          <a:lstStyle/>
          <a:p>
            <a:pPr algn="r"/>
            <a:r>
              <a:rPr lang="en-US" sz="4400" b="1" dirty="0">
                <a:solidFill>
                  <a:schemeClr val="accent1">
                    <a:lumMod val="75000"/>
                  </a:schemeClr>
                </a:solidFill>
              </a:rPr>
              <a:t>Analysis of Student Work</a:t>
            </a:r>
            <a:endParaRPr lang="en-US" sz="4400" b="1" dirty="0">
              <a:solidFill>
                <a:schemeClr val="accent1">
                  <a:lumMod val="75000"/>
                </a:schemeClr>
              </a:solidFill>
            </a:endParaRPr>
          </a:p>
        </p:txBody>
      </p:sp>
    </p:spTree>
    <p:extLst>
      <p:ext uri="{BB962C8B-B14F-4D97-AF65-F5344CB8AC3E}">
        <p14:creationId xmlns:p14="http://schemas.microsoft.com/office/powerpoint/2010/main" val="1461840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66969" y="493690"/>
            <a:ext cx="10385380" cy="1143000"/>
          </a:xfrm>
        </p:spPr>
        <p:txBody>
          <a:bodyPr>
            <a:normAutofit fontScale="90000"/>
          </a:bodyPr>
          <a:lstStyle/>
          <a:p>
            <a:r>
              <a:rPr lang="en-US" altLang="en-US" dirty="0" smtClean="0">
                <a:hlinkClick r:id="rId3"/>
              </a:rPr>
              <a:t>http://tinyurl.com/kyNGSStoolbox</a:t>
            </a:r>
            <a:r>
              <a:rPr lang="en-US" altLang="en-US" dirty="0" smtClean="0"/>
              <a:t/>
            </a:r>
            <a:br>
              <a:rPr lang="en-US" altLang="en-US" dirty="0" smtClean="0"/>
            </a:br>
            <a:endParaRPr lang="en-US" altLang="en-US" dirty="0" smtClean="0"/>
          </a:p>
        </p:txBody>
      </p:sp>
      <p:sp>
        <p:nvSpPr>
          <p:cNvPr id="5123" name="Content Placeholder 2"/>
          <p:cNvSpPr>
            <a:spLocks noGrp="1"/>
          </p:cNvSpPr>
          <p:nvPr>
            <p:ph idx="1"/>
          </p:nvPr>
        </p:nvSpPr>
        <p:spPr>
          <a:xfrm>
            <a:off x="660400" y="5181601"/>
            <a:ext cx="10972800" cy="1173163"/>
          </a:xfrm>
        </p:spPr>
        <p:txBody>
          <a:bodyPr/>
          <a:lstStyle/>
          <a:p>
            <a:pPr marL="0" indent="0" algn="ctr">
              <a:buFontTx/>
              <a:buNone/>
            </a:pPr>
            <a:r>
              <a:rPr lang="en-US" altLang="en-US" b="1" dirty="0" smtClean="0">
                <a:solidFill>
                  <a:schemeClr val="tx1"/>
                </a:solidFill>
              </a:rPr>
              <a:t>What tools and resources are in your professional toolbox?</a:t>
            </a:r>
          </a:p>
        </p:txBody>
      </p:sp>
      <p:pic>
        <p:nvPicPr>
          <p:cNvPr id="51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4113" y="1957388"/>
            <a:ext cx="5939128"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34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10366" y="270457"/>
            <a:ext cx="8551572" cy="6117464"/>
            <a:chOff x="1259681" y="894171"/>
            <a:chExt cx="6807087" cy="5106592"/>
          </a:xfrm>
        </p:grpSpPr>
        <p:pic>
          <p:nvPicPr>
            <p:cNvPr id="2" name="Picture 3" descr="carroll county logo.tif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70088" y="3611921"/>
              <a:ext cx="558404" cy="4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eminence independent.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1844" y="5507844"/>
              <a:ext cx="2574131"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cpslogo_sm.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7091" y="2234804"/>
              <a:ext cx="500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gallatin.tiff"/>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70473" y="894171"/>
              <a:ext cx="3184922"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grant .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31136" y="3576645"/>
              <a:ext cx="556022"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enry.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440662" y="4211252"/>
              <a:ext cx="664369" cy="5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oldham.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27289" y="2314413"/>
              <a:ext cx="1539479" cy="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owen.gif"/>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447809" y="2876561"/>
              <a:ext cx="559594" cy="55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shelby.tiff"/>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259681" y="1635931"/>
              <a:ext cx="1539479"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spencer.tiff"/>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297029" y="4211252"/>
              <a:ext cx="598885"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trimble.tiff"/>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870473" y="5548322"/>
              <a:ext cx="31194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anchorage.tiff"/>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515675" y="4972061"/>
              <a:ext cx="132635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bullitt.tif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024670" y="4854134"/>
              <a:ext cx="756047"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jcps logo.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72101" y="903695"/>
              <a:ext cx="1410891"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Diagram 15"/>
            <p:cNvGraphicFramePr/>
            <p:nvPr>
              <p:extLst/>
            </p:nvPr>
          </p:nvGraphicFramePr>
          <p:xfrm>
            <a:off x="1987729" y="1494073"/>
            <a:ext cx="5424497" cy="371703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17" name="Picture 22" descr="KSB_logo.png"/>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6980682" y="3109329"/>
              <a:ext cx="96083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descr="OVEC"/>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61166" y="2784884"/>
              <a:ext cx="2287190" cy="64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734277" y="4874535"/>
              <a:ext cx="3940969" cy="423915"/>
            </a:xfrm>
            <a:prstGeom prst="rect">
              <a:avLst/>
            </a:prstGeom>
            <a:noFill/>
          </p:spPr>
          <p:txBody>
            <a:bodyPr wrap="square" rtlCol="0">
              <a:spAutoFit/>
            </a:bodyPr>
            <a:lstStyle/>
            <a:p>
              <a:pPr algn="ctr"/>
              <a:r>
                <a:rPr lang="en-US" sz="1350" b="1" dirty="0" smtClean="0"/>
                <a:t>STLN</a:t>
              </a:r>
              <a:endParaRPr lang="en-US" sz="1350" b="1" dirty="0"/>
            </a:p>
            <a:p>
              <a:pPr algn="ctr"/>
              <a:r>
                <a:rPr lang="en-US" sz="1350" b="1" dirty="0"/>
                <a:t>March </a:t>
              </a:r>
              <a:r>
                <a:rPr lang="en-US" sz="1350" b="1" dirty="0" smtClean="0"/>
                <a:t>29, </a:t>
              </a:r>
              <a:r>
                <a:rPr lang="en-US" sz="1350" b="1" dirty="0"/>
                <a:t>2016</a:t>
              </a:r>
            </a:p>
          </p:txBody>
        </p:sp>
      </p:grpSp>
      <p:pic>
        <p:nvPicPr>
          <p:cNvPr id="22" name="Picture 2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207856" y="1105775"/>
            <a:ext cx="1907381" cy="600075"/>
          </a:xfrm>
          <a:prstGeom prst="rect">
            <a:avLst/>
          </a:prstGeom>
        </p:spPr>
      </p:pic>
    </p:spTree>
    <p:extLst>
      <p:ext uri="{BB962C8B-B14F-4D97-AF65-F5344CB8AC3E}">
        <p14:creationId xmlns:p14="http://schemas.microsoft.com/office/powerpoint/2010/main" val="18308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5466" y="1210615"/>
            <a:ext cx="8603086" cy="5267458"/>
          </a:xfrm>
          <a:prstGeom prst="rect">
            <a:avLst/>
          </a:prstGeom>
        </p:spPr>
      </p:pic>
      <p:sp>
        <p:nvSpPr>
          <p:cNvPr id="4" name="TextBox 3"/>
          <p:cNvSpPr txBox="1"/>
          <p:nvPr/>
        </p:nvSpPr>
        <p:spPr>
          <a:xfrm>
            <a:off x="2701495" y="682581"/>
            <a:ext cx="6305130" cy="707886"/>
          </a:xfrm>
          <a:prstGeom prst="rect">
            <a:avLst/>
          </a:prstGeom>
          <a:noFill/>
        </p:spPr>
        <p:txBody>
          <a:bodyPr wrap="square" rtlCol="0">
            <a:spAutoFit/>
          </a:bodyPr>
          <a:lstStyle/>
          <a:p>
            <a:pPr algn="ctr"/>
            <a:r>
              <a:rPr lang="en-US" sz="4000" b="1" dirty="0" smtClean="0">
                <a:solidFill>
                  <a:srgbClr val="00B0F0"/>
                </a:solidFill>
              </a:rPr>
              <a:t>Think &amp; Tweet</a:t>
            </a:r>
            <a:endParaRPr lang="en-US" sz="4000" b="1" dirty="0">
              <a:solidFill>
                <a:srgbClr val="00B0F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495" y="384607"/>
            <a:ext cx="1303834" cy="1005860"/>
          </a:xfrm>
          <a:prstGeom prst="rect">
            <a:avLst/>
          </a:prstGeom>
        </p:spPr>
      </p:pic>
    </p:spTree>
    <p:extLst>
      <p:ext uri="{BB962C8B-B14F-4D97-AF65-F5344CB8AC3E}">
        <p14:creationId xmlns:p14="http://schemas.microsoft.com/office/powerpoint/2010/main" val="352331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328" y="1124508"/>
            <a:ext cx="2466975" cy="1847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943" y="1124508"/>
            <a:ext cx="5151549" cy="4018209"/>
          </a:xfrm>
          <a:prstGeom prst="rect">
            <a:avLst/>
          </a:prstGeom>
        </p:spPr>
      </p:pic>
      <p:sp>
        <p:nvSpPr>
          <p:cNvPr id="7" name="TextBox 6"/>
          <p:cNvSpPr txBox="1"/>
          <p:nvPr/>
        </p:nvSpPr>
        <p:spPr>
          <a:xfrm>
            <a:off x="1425179" y="3322749"/>
            <a:ext cx="2584124" cy="2308324"/>
          </a:xfrm>
          <a:prstGeom prst="rect">
            <a:avLst/>
          </a:prstGeom>
          <a:noFill/>
        </p:spPr>
        <p:txBody>
          <a:bodyPr wrap="square" rtlCol="0">
            <a:spAutoFit/>
          </a:bodyPr>
          <a:lstStyle/>
          <a:p>
            <a:pPr algn="ctr"/>
            <a:r>
              <a:rPr lang="en-US" sz="4800" b="1" dirty="0" smtClean="0"/>
              <a:t>Enjoy the Cake!!</a:t>
            </a:r>
            <a:endParaRPr lang="en-US" sz="4800" b="1" dirty="0"/>
          </a:p>
        </p:txBody>
      </p:sp>
    </p:spTree>
    <p:extLst>
      <p:ext uri="{BB962C8B-B14F-4D97-AF65-F5344CB8AC3E}">
        <p14:creationId xmlns:p14="http://schemas.microsoft.com/office/powerpoint/2010/main" val="316227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599"/>
            <a:ext cx="9875520" cy="1824507"/>
          </a:xfrm>
        </p:spPr>
        <p:txBody>
          <a:bodyPr>
            <a:normAutofit/>
          </a:bodyPr>
          <a:lstStyle/>
          <a:p>
            <a:pPr algn="ctr"/>
            <a:r>
              <a:rPr lang="en-US" b="1" dirty="0" smtClean="0">
                <a:solidFill>
                  <a:schemeClr val="tx1"/>
                </a:solidFill>
              </a:rPr>
              <a:t>Science in the Field</a:t>
            </a:r>
            <a:br>
              <a:rPr lang="en-US" b="1" dirty="0" smtClean="0">
                <a:solidFill>
                  <a:schemeClr val="tx1"/>
                </a:solidFill>
              </a:rPr>
            </a:br>
            <a:r>
              <a:rPr lang="en-US" sz="3100" b="1" dirty="0">
                <a:solidFill>
                  <a:schemeClr val="tx1"/>
                </a:solidFill>
              </a:rPr>
              <a:t>Lora </a:t>
            </a:r>
            <a:r>
              <a:rPr lang="en-US" sz="3100" b="1" dirty="0" err="1">
                <a:solidFill>
                  <a:schemeClr val="tx1"/>
                </a:solidFill>
              </a:rPr>
              <a:t>Sekeres</a:t>
            </a:r>
            <a:r>
              <a:rPr lang="en-US" sz="3100" b="1" dirty="0">
                <a:solidFill>
                  <a:schemeClr val="tx1"/>
                </a:solidFill>
              </a:rPr>
              <a:t/>
            </a:r>
            <a:br>
              <a:rPr lang="en-US" sz="3100" b="1" dirty="0">
                <a:solidFill>
                  <a:schemeClr val="tx1"/>
                </a:solidFill>
              </a:rPr>
            </a:br>
            <a:r>
              <a:rPr lang="en-US" sz="3100" b="1" dirty="0">
                <a:solidFill>
                  <a:schemeClr val="tx1"/>
                </a:solidFill>
              </a:rPr>
              <a:t>Nick Price</a:t>
            </a:r>
            <a:r>
              <a:rPr lang="en-US" sz="3100" b="1" dirty="0" smtClean="0">
                <a:solidFill>
                  <a:schemeClr val="tx1"/>
                </a:solidFill>
              </a:rPr>
              <a:t> </a:t>
            </a:r>
            <a:endParaRPr lang="en-US" sz="3100" b="1"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750" y="2846230"/>
            <a:ext cx="5164428" cy="3348508"/>
          </a:xfrm>
          <a:prstGeom prst="rect">
            <a:avLst/>
          </a:prstGeom>
        </p:spPr>
      </p:pic>
    </p:spTree>
    <p:extLst>
      <p:ext uri="{BB962C8B-B14F-4D97-AF65-F5344CB8AC3E}">
        <p14:creationId xmlns:p14="http://schemas.microsoft.com/office/powerpoint/2010/main" val="3386214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chemeClr val="tx1"/>
                </a:solidFill>
              </a:rPr>
              <a:t>Am I Heading in the Right Direction?</a:t>
            </a:r>
            <a:br>
              <a:rPr lang="en-US" b="1" dirty="0" smtClean="0">
                <a:solidFill>
                  <a:schemeClr val="tx1"/>
                </a:solidFill>
              </a:rPr>
            </a:br>
            <a:r>
              <a:rPr lang="en-US" b="1" dirty="0" smtClean="0">
                <a:solidFill>
                  <a:schemeClr val="tx1"/>
                </a:solidFill>
              </a:rPr>
              <a:t>Group </a:t>
            </a:r>
            <a:r>
              <a:rPr lang="en-US" b="1" dirty="0" smtClean="0">
                <a:solidFill>
                  <a:schemeClr val="tx1"/>
                </a:solidFill>
              </a:rPr>
              <a:t>Share Out</a:t>
            </a:r>
            <a:endParaRPr lang="en-US" b="1" dirty="0">
              <a:solidFill>
                <a:schemeClr val="tx1"/>
              </a:solidFill>
            </a:endParaRPr>
          </a:p>
        </p:txBody>
      </p:sp>
      <p:sp>
        <p:nvSpPr>
          <p:cNvPr id="5" name="Content Placeholder 4"/>
          <p:cNvSpPr>
            <a:spLocks noGrp="1"/>
          </p:cNvSpPr>
          <p:nvPr>
            <p:ph idx="1"/>
          </p:nvPr>
        </p:nvSpPr>
        <p:spPr/>
        <p:txBody>
          <a:bodyPr>
            <a:normAutofit/>
          </a:bodyPr>
          <a:lstStyle/>
          <a:p>
            <a:r>
              <a:rPr lang="en-US" sz="4400" dirty="0" smtClean="0">
                <a:solidFill>
                  <a:schemeClr val="tx1"/>
                </a:solidFill>
              </a:rPr>
              <a:t>Strengths</a:t>
            </a:r>
          </a:p>
          <a:p>
            <a:r>
              <a:rPr lang="en-US" sz="4400" dirty="0" smtClean="0">
                <a:solidFill>
                  <a:schemeClr val="tx1"/>
                </a:solidFill>
              </a:rPr>
              <a:t>Areas of </a:t>
            </a:r>
            <a:r>
              <a:rPr lang="en-US" sz="4400" dirty="0" smtClean="0">
                <a:solidFill>
                  <a:schemeClr val="tx1"/>
                </a:solidFill>
              </a:rPr>
              <a:t>Growth</a:t>
            </a:r>
          </a:p>
          <a:p>
            <a:r>
              <a:rPr lang="en-US" sz="4400" dirty="0" smtClean="0">
                <a:solidFill>
                  <a:schemeClr val="tx1"/>
                </a:solidFill>
              </a:rPr>
              <a:t>Next Steps</a:t>
            </a:r>
          </a:p>
          <a:p>
            <a:r>
              <a:rPr lang="en-US" sz="4400" dirty="0" smtClean="0">
                <a:solidFill>
                  <a:schemeClr val="tx1"/>
                </a:solidFill>
              </a:rPr>
              <a:t>Needs</a:t>
            </a:r>
            <a:endParaRPr lang="en-US" sz="4400" dirty="0">
              <a:solidFill>
                <a:schemeClr val="tx1"/>
              </a:solidFill>
            </a:endParaRPr>
          </a:p>
        </p:txBody>
      </p:sp>
      <p:pic>
        <p:nvPicPr>
          <p:cNvPr id="6" name="Picture 5" descr="NA01452_"/>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983" y="2380284"/>
            <a:ext cx="2602230" cy="2689860"/>
          </a:xfrm>
          <a:prstGeom prst="rect">
            <a:avLst/>
          </a:prstGeom>
          <a:noFill/>
          <a:ln>
            <a:noFill/>
          </a:ln>
        </p:spPr>
      </p:pic>
    </p:spTree>
    <p:extLst>
      <p:ext uri="{BB962C8B-B14F-4D97-AF65-F5344CB8AC3E}">
        <p14:creationId xmlns:p14="http://schemas.microsoft.com/office/powerpoint/2010/main" val="406027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9861" y="358597"/>
            <a:ext cx="8950816" cy="6115050"/>
          </a:xfrm>
          <a:prstGeom prst="rect">
            <a:avLst/>
          </a:prstGeom>
        </p:spPr>
      </p:pic>
    </p:spTree>
    <p:extLst>
      <p:ext uri="{BB962C8B-B14F-4D97-AF65-F5344CB8AC3E}">
        <p14:creationId xmlns:p14="http://schemas.microsoft.com/office/powerpoint/2010/main" val="3453835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504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Systems as a Crosscutting Concept</a:t>
            </a:r>
            <a:endParaRPr lang="en-US" dirty="0"/>
          </a:p>
        </p:txBody>
      </p:sp>
      <p:sp>
        <p:nvSpPr>
          <p:cNvPr id="3" name="Content Placeholder 2"/>
          <p:cNvSpPr>
            <a:spLocks noGrp="1"/>
          </p:cNvSpPr>
          <p:nvPr>
            <p:ph idx="1"/>
          </p:nvPr>
        </p:nvSpPr>
        <p:spPr/>
        <p:txBody>
          <a:bodyPr/>
          <a:lstStyle/>
          <a:p>
            <a:r>
              <a:rPr lang="en-US" sz="3600" dirty="0" smtClean="0">
                <a:solidFill>
                  <a:schemeClr val="bg2">
                    <a:lumMod val="10000"/>
                  </a:schemeClr>
                </a:solidFill>
              </a:rPr>
              <a:t>Read pages 91-92 of the Framework (in handouts as well)</a:t>
            </a:r>
          </a:p>
          <a:p>
            <a:r>
              <a:rPr lang="en-US" sz="3600" dirty="0" smtClean="0">
                <a:solidFill>
                  <a:schemeClr val="bg2">
                    <a:lumMod val="10000"/>
                  </a:schemeClr>
                </a:solidFill>
              </a:rPr>
              <a:t>Brainstorm important </a:t>
            </a:r>
            <a:r>
              <a:rPr lang="en-US" sz="3600" dirty="0">
                <a:solidFill>
                  <a:schemeClr val="bg2">
                    <a:lumMod val="10000"/>
                  </a:schemeClr>
                </a:solidFill>
              </a:rPr>
              <a:t>aspects/constructs for </a:t>
            </a:r>
            <a:r>
              <a:rPr lang="en-US" sz="3600" dirty="0" smtClean="0">
                <a:solidFill>
                  <a:schemeClr val="bg2">
                    <a:lumMod val="10000"/>
                  </a:schemeClr>
                </a:solidFill>
              </a:rPr>
              <a:t>systems-thinking</a:t>
            </a:r>
            <a:r>
              <a:rPr lang="en-US" dirty="0"/>
              <a:t>.</a:t>
            </a:r>
          </a:p>
        </p:txBody>
      </p:sp>
    </p:spTree>
    <p:extLst>
      <p:ext uri="{BB962C8B-B14F-4D97-AF65-F5344CB8AC3E}">
        <p14:creationId xmlns:p14="http://schemas.microsoft.com/office/powerpoint/2010/main" val="40642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askabiologist.asu.edu/sites/default/files/image/article/2009/ecosystems_header.jpg"/>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1727" r="17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2"/>
          </p:nvPr>
        </p:nvSpPr>
        <p:spPr/>
        <p:txBody>
          <a:bodyPr/>
          <a:lstStyle/>
          <a:p>
            <a:endParaRPr lang="en-US" dirty="0"/>
          </a:p>
        </p:txBody>
      </p:sp>
      <p:sp>
        <p:nvSpPr>
          <p:cNvPr id="10" name="Text Placeholder 9"/>
          <p:cNvSpPr>
            <a:spLocks noGrp="1"/>
          </p:cNvSpPr>
          <p:nvPr>
            <p:ph type="body" sz="half" idx="19"/>
          </p:nvPr>
        </p:nvSpPr>
        <p:spPr/>
        <p:txBody>
          <a:bodyPr/>
          <a:lstStyle/>
          <a:p>
            <a:endParaRPr lang="en-US"/>
          </a:p>
        </p:txBody>
      </p:sp>
      <p:pic>
        <p:nvPicPr>
          <p:cNvPr id="27654" name="Picture 6" descr="http://www.ashlandschools.org/morgan_cottle/body/body.JPG"/>
          <p:cNvPicPr>
            <a:picLocks noGrp="1" noChangeAspect="1" noChangeArrowheads="1"/>
          </p:cNvPicPr>
          <p:nvPr>
            <p:ph type="pic" sz="quarter" idx="18"/>
          </p:nvPr>
        </p:nvPicPr>
        <p:blipFill rotWithShape="1">
          <a:blip r:embed="rId4">
            <a:extLst>
              <a:ext uri="{28A0092B-C50C-407E-A947-70E740481C1C}">
                <a14:useLocalDpi xmlns:a14="http://schemas.microsoft.com/office/drawing/2010/main" val="0"/>
              </a:ext>
            </a:extLst>
          </a:blip>
          <a:srcRect l="-5868" t="4177" r="-3488" b="1084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1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pPr algn="ctr"/>
            <a:r>
              <a:rPr lang="en-US" sz="2800" dirty="0" smtClean="0"/>
              <a:t>City Transit System</a:t>
            </a:r>
            <a:endParaRPr lang="en-US" sz="2800" dirty="0"/>
          </a:p>
        </p:txBody>
      </p:sp>
      <p:sp>
        <p:nvSpPr>
          <p:cNvPr id="5" name="Text Placeholder 4"/>
          <p:cNvSpPr>
            <a:spLocks noGrp="1"/>
          </p:cNvSpPr>
          <p:nvPr>
            <p:ph type="body" sz="half" idx="19"/>
          </p:nvPr>
        </p:nvSpPr>
        <p:spPr/>
        <p:txBody>
          <a:bodyPr>
            <a:normAutofit/>
          </a:bodyPr>
          <a:lstStyle/>
          <a:p>
            <a:pPr algn="ctr"/>
            <a:r>
              <a:rPr lang="en-US" sz="2800" dirty="0" smtClean="0"/>
              <a:t>Home Security System</a:t>
            </a:r>
            <a:endParaRPr lang="en-US" sz="2800" dirty="0"/>
          </a:p>
        </p:txBody>
      </p:sp>
      <p:pic>
        <p:nvPicPr>
          <p:cNvPr id="29698" name="Picture 2" descr="http://www.streetsblog.org/wp-content/uploads/2012/04/SingaporeExpansion.jpg"/>
          <p:cNvPicPr>
            <a:picLocks noGrp="1" noChangeAspect="1" noChangeArrowheads="1"/>
          </p:cNvPicPr>
          <p:nvPr>
            <p:ph type="pic" sz="quarter" idx="17"/>
          </p:nvPr>
        </p:nvPicPr>
        <p:blipFill rotWithShape="1">
          <a:blip r:embed="rId3">
            <a:extLst>
              <a:ext uri="{28A0092B-C50C-407E-A947-70E740481C1C}">
                <a14:useLocalDpi xmlns:a14="http://schemas.microsoft.com/office/drawing/2010/main" val="0"/>
              </a:ext>
            </a:extLst>
          </a:blip>
          <a:srcRect l="-4382" t="3451" r="-4522" b="3503"/>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integratedhomesystemsinc.com/wp-content/uploads/2015/08/security-system-5.jpg"/>
          <p:cNvPicPr>
            <a:picLocks noGrp="1" noChangeAspect="1" noChangeArrowheads="1"/>
          </p:cNvPicPr>
          <p:nvPr>
            <p:ph type="pic" sz="quarter" idx="18"/>
          </p:nvPr>
        </p:nvPicPr>
        <p:blipFill rotWithShape="1">
          <a:blip r:embed="rId4" cstate="print">
            <a:extLst>
              <a:ext uri="{28A0092B-C50C-407E-A947-70E740481C1C}">
                <a14:useLocalDpi xmlns:a14="http://schemas.microsoft.com/office/drawing/2010/main" val="0"/>
              </a:ext>
            </a:extLst>
          </a:blip>
          <a:srcRect l="-1112" t="4551" r="-2471" b="286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Assessment System</a:t>
            </a:r>
            <a:endParaRPr lang="en-US" dirty="0"/>
          </a:p>
        </p:txBody>
      </p:sp>
      <p:graphicFrame>
        <p:nvGraphicFramePr>
          <p:cNvPr id="4" name="Content Placeholder 3"/>
          <p:cNvGraphicFramePr>
            <a:graphicFrameLocks noGrp="1"/>
          </p:cNvGraphicFramePr>
          <p:nvPr>
            <p:ph idx="1"/>
            <p:extLst/>
          </p:nvPr>
        </p:nvGraphicFramePr>
        <p:xfrm>
          <a:off x="1065213" y="1752600"/>
          <a:ext cx="10058400"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07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a:t>
            </a:r>
            <a:endParaRPr lang="en-US" dirty="0"/>
          </a:p>
        </p:txBody>
      </p:sp>
      <p:sp>
        <p:nvSpPr>
          <p:cNvPr id="3" name="Subtitle 2"/>
          <p:cNvSpPr>
            <a:spLocks noGrp="1"/>
          </p:cNvSpPr>
          <p:nvPr>
            <p:ph type="subTitle" idx="1"/>
          </p:nvPr>
        </p:nvSpPr>
        <p:spPr/>
        <p:txBody>
          <a:bodyPr>
            <a:normAutofit fontScale="92500" lnSpcReduction="20000"/>
          </a:bodyPr>
          <a:lstStyle/>
          <a:p>
            <a:r>
              <a:rPr lang="en-US" sz="6000" b="1" dirty="0" smtClean="0"/>
              <a:t>STLN</a:t>
            </a:r>
          </a:p>
          <a:p>
            <a:r>
              <a:rPr lang="en-US" sz="4000" b="1" dirty="0" smtClean="0"/>
              <a:t>March 29,  2016</a:t>
            </a:r>
            <a:endParaRPr lang="en-US" sz="4000" b="1" dirty="0"/>
          </a:p>
        </p:txBody>
      </p:sp>
      <p:pic>
        <p:nvPicPr>
          <p:cNvPr id="4" name="Picture 3"/>
          <p:cNvPicPr>
            <a:picLocks noChangeAspect="1"/>
          </p:cNvPicPr>
          <p:nvPr/>
        </p:nvPicPr>
        <p:blipFill>
          <a:blip r:embed="rId2"/>
          <a:stretch>
            <a:fillRect/>
          </a:stretch>
        </p:blipFill>
        <p:spPr>
          <a:xfrm>
            <a:off x="3969519" y="1168928"/>
            <a:ext cx="3810000" cy="1066800"/>
          </a:xfrm>
          <a:prstGeom prst="rect">
            <a:avLst/>
          </a:prstGeom>
        </p:spPr>
      </p:pic>
    </p:spTree>
    <p:extLst>
      <p:ext uri="{BB962C8B-B14F-4D97-AF65-F5344CB8AC3E}">
        <p14:creationId xmlns:p14="http://schemas.microsoft.com/office/powerpoint/2010/main" val="3277098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Assessment System</a:t>
            </a:r>
            <a:endParaRPr lang="en-US" dirty="0"/>
          </a:p>
        </p:txBody>
      </p:sp>
      <p:sp>
        <p:nvSpPr>
          <p:cNvPr id="3" name="Content Placeholder 2"/>
          <p:cNvSpPr>
            <a:spLocks noGrp="1"/>
          </p:cNvSpPr>
          <p:nvPr>
            <p:ph sz="half" idx="1"/>
          </p:nvPr>
        </p:nvSpPr>
        <p:spPr>
          <a:xfrm>
            <a:off x="1065212" y="3572933"/>
            <a:ext cx="4954588" cy="2440644"/>
          </a:xfrm>
          <a:solidFill>
            <a:schemeClr val="accent6">
              <a:lumMod val="20000"/>
              <a:lumOff val="80000"/>
            </a:schemeClr>
          </a:solidFill>
        </p:spPr>
        <p:txBody>
          <a:bodyPr>
            <a:noAutofit/>
          </a:bodyPr>
          <a:lstStyle/>
          <a:p>
            <a:r>
              <a:rPr lang="en-US" b="1" dirty="0" smtClean="0"/>
              <a:t>Components, </a:t>
            </a:r>
          </a:p>
          <a:p>
            <a:r>
              <a:rPr lang="en-US" b="1" dirty="0" smtClean="0"/>
              <a:t>Interactions, </a:t>
            </a:r>
          </a:p>
          <a:p>
            <a:r>
              <a:rPr lang="en-US" b="1" dirty="0" smtClean="0"/>
              <a:t>Boundaries, </a:t>
            </a:r>
          </a:p>
          <a:p>
            <a:r>
              <a:rPr lang="en-US" b="1" dirty="0" smtClean="0"/>
              <a:t>Flows In and Out,</a:t>
            </a:r>
            <a:endParaRPr lang="en-US" b="1" dirty="0"/>
          </a:p>
        </p:txBody>
      </p:sp>
      <p:sp>
        <p:nvSpPr>
          <p:cNvPr id="5" name="Content Placeholder 4"/>
          <p:cNvSpPr>
            <a:spLocks noGrp="1"/>
          </p:cNvSpPr>
          <p:nvPr>
            <p:ph sz="half" idx="2"/>
          </p:nvPr>
        </p:nvSpPr>
        <p:spPr>
          <a:xfrm>
            <a:off x="6172200" y="3572933"/>
            <a:ext cx="4951414" cy="2440644"/>
          </a:xfrm>
          <a:solidFill>
            <a:schemeClr val="accent6">
              <a:lumMod val="20000"/>
              <a:lumOff val="80000"/>
            </a:schemeClr>
          </a:solidFill>
        </p:spPr>
        <p:txBody>
          <a:bodyPr/>
          <a:lstStyle/>
          <a:p>
            <a:r>
              <a:rPr lang="en-US" b="1" dirty="0" smtClean="0"/>
              <a:t>Independent Subsystems, </a:t>
            </a:r>
          </a:p>
          <a:p>
            <a:r>
              <a:rPr lang="en-US" b="1" dirty="0" smtClean="0"/>
              <a:t>Mutual Interdependence, </a:t>
            </a:r>
          </a:p>
          <a:p>
            <a:r>
              <a:rPr lang="en-US" b="1" dirty="0" smtClean="0"/>
              <a:t>Limitations</a:t>
            </a:r>
            <a:br>
              <a:rPr lang="en-US" b="1" dirty="0" smtClean="0"/>
            </a:br>
            <a:endParaRPr lang="en-US" b="1" dirty="0" smtClean="0"/>
          </a:p>
          <a:p>
            <a:endParaRPr lang="en-US" dirty="0"/>
          </a:p>
        </p:txBody>
      </p:sp>
      <p:sp>
        <p:nvSpPr>
          <p:cNvPr id="6" name="Rectangle 5"/>
          <p:cNvSpPr/>
          <p:nvPr/>
        </p:nvSpPr>
        <p:spPr>
          <a:xfrm>
            <a:off x="1065211" y="1883601"/>
            <a:ext cx="9822921" cy="1384995"/>
          </a:xfrm>
          <a:prstGeom prst="rect">
            <a:avLst/>
          </a:prstGeom>
        </p:spPr>
        <p:txBody>
          <a:bodyPr wrap="square">
            <a:spAutoFit/>
          </a:bodyPr>
          <a:lstStyle/>
          <a:p>
            <a:r>
              <a:rPr lang="en-US" sz="2800" b="1" dirty="0"/>
              <a:t>Create a representation of </a:t>
            </a:r>
            <a:r>
              <a:rPr lang="en-US" sz="2800" b="1" u="sng" dirty="0"/>
              <a:t>KY Assessment System</a:t>
            </a:r>
            <a:r>
              <a:rPr lang="en-US" sz="2800" b="1" dirty="0"/>
              <a:t> incorporating the following ideas from Frameworks on XCC systems:</a:t>
            </a:r>
          </a:p>
        </p:txBody>
      </p:sp>
    </p:spTree>
    <p:extLst>
      <p:ext uri="{BB962C8B-B14F-4D97-AF65-F5344CB8AC3E}">
        <p14:creationId xmlns:p14="http://schemas.microsoft.com/office/powerpoint/2010/main" val="25935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Walk</a:t>
            </a:r>
            <a:endParaRPr lang="en-US" dirty="0"/>
          </a:p>
        </p:txBody>
      </p:sp>
      <p:sp>
        <p:nvSpPr>
          <p:cNvPr id="4" name="Text Placeholder 3"/>
          <p:cNvSpPr>
            <a:spLocks noGrp="1"/>
          </p:cNvSpPr>
          <p:nvPr>
            <p:ph type="body" idx="1"/>
          </p:nvPr>
        </p:nvSpPr>
        <p:spPr/>
        <p:txBody>
          <a:bodyPr/>
          <a:lstStyle/>
          <a:p>
            <a:r>
              <a:rPr lang="en-US" dirty="0" smtClean="0"/>
              <a:t>Give feedback with sticky notes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301" y="4154520"/>
            <a:ext cx="2400300" cy="1905000"/>
          </a:xfrm>
          <a:prstGeom prst="rect">
            <a:avLst/>
          </a:prstGeom>
        </p:spPr>
      </p:pic>
    </p:spTree>
    <p:extLst>
      <p:ext uri="{BB962C8B-B14F-4D97-AF65-F5344CB8AC3E}">
        <p14:creationId xmlns:p14="http://schemas.microsoft.com/office/powerpoint/2010/main" val="120859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3195" y="901521"/>
            <a:ext cx="8281115" cy="5353385"/>
          </a:xfrm>
          <a:prstGeom prst="rect">
            <a:avLst/>
          </a:prstGeom>
        </p:spPr>
      </p:pic>
      <p:sp>
        <p:nvSpPr>
          <p:cNvPr id="3" name="TextBox 2"/>
          <p:cNvSpPr txBox="1"/>
          <p:nvPr/>
        </p:nvSpPr>
        <p:spPr>
          <a:xfrm>
            <a:off x="3155323" y="489397"/>
            <a:ext cx="5473521" cy="523220"/>
          </a:xfrm>
          <a:prstGeom prst="rect">
            <a:avLst/>
          </a:prstGeom>
          <a:noFill/>
        </p:spPr>
        <p:txBody>
          <a:bodyPr wrap="square" rtlCol="0">
            <a:spAutoFit/>
          </a:bodyPr>
          <a:lstStyle/>
          <a:p>
            <a:pPr algn="ctr"/>
            <a:r>
              <a:rPr lang="en-US" sz="2800" b="1" dirty="0" smtClean="0"/>
              <a:t>FINAL REFLECTION</a:t>
            </a:r>
            <a:endParaRPr lang="en-US" sz="2800" b="1" dirty="0"/>
          </a:p>
        </p:txBody>
      </p:sp>
    </p:spTree>
    <p:extLst>
      <p:ext uri="{BB962C8B-B14F-4D97-AF65-F5344CB8AC3E}">
        <p14:creationId xmlns:p14="http://schemas.microsoft.com/office/powerpoint/2010/main" val="1520830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DRAFT KENTUCKY SCIENCE ASSESSMENT SYSTEM </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211" y="3798193"/>
            <a:ext cx="4034039" cy="2731395"/>
          </a:xfrm>
          <a:prstGeom prst="rect">
            <a:avLst/>
          </a:prstGeom>
        </p:spPr>
      </p:pic>
    </p:spTree>
    <p:extLst>
      <p:ext uri="{BB962C8B-B14F-4D97-AF65-F5344CB8AC3E}">
        <p14:creationId xmlns:p14="http://schemas.microsoft.com/office/powerpoint/2010/main" val="119247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r>
              <a:rPr lang="en-US" sz="3200" b="1" dirty="0" smtClean="0">
                <a:solidFill>
                  <a:schemeClr val="accent4">
                    <a:lumMod val="75000"/>
                  </a:schemeClr>
                </a:solidFill>
              </a:rPr>
              <a:t>10-15 minutes</a:t>
            </a:r>
          </a:p>
          <a:p>
            <a:r>
              <a:rPr lang="en-US" sz="3200" b="1" dirty="0" smtClean="0">
                <a:solidFill>
                  <a:schemeClr val="accent4">
                    <a:lumMod val="75000"/>
                  </a:schemeClr>
                </a:solidFill>
              </a:rPr>
              <a:t>Annotate </a:t>
            </a:r>
          </a:p>
          <a:p>
            <a:r>
              <a:rPr lang="en-US" sz="3200" b="1" dirty="0" smtClean="0">
                <a:solidFill>
                  <a:schemeClr val="accent4">
                    <a:lumMod val="75000"/>
                  </a:schemeClr>
                </a:solidFill>
              </a:rPr>
              <a:t>Pay particular attention to your role in the system</a:t>
            </a:r>
            <a:endParaRPr lang="en-US" b="1" dirty="0" smtClean="0">
              <a:solidFill>
                <a:schemeClr val="accent4">
                  <a:lumMod val="75000"/>
                </a:schemeClr>
              </a:solidFill>
            </a:endParaRPr>
          </a:p>
          <a:p>
            <a:endParaRPr lang="en-US" dirty="0"/>
          </a:p>
        </p:txBody>
      </p:sp>
      <p:sp>
        <p:nvSpPr>
          <p:cNvPr id="5" name="Text Box 3"/>
          <p:cNvSpPr txBox="1"/>
          <p:nvPr/>
        </p:nvSpPr>
        <p:spPr>
          <a:xfrm>
            <a:off x="2430517" y="365125"/>
            <a:ext cx="7330966" cy="2364828"/>
          </a:xfrm>
          <a:prstGeom prst="wedgeRectCallout">
            <a:avLst/>
          </a:prstGeom>
          <a:gradFill flip="none" rotWithShape="1">
            <a:gsLst>
              <a:gs pos="25000">
                <a:schemeClr val="accent1">
                  <a:lumMod val="60000"/>
                  <a:lumOff val="40000"/>
                </a:schemeClr>
              </a:gs>
              <a:gs pos="57000">
                <a:schemeClr val="accent1">
                  <a:lumMod val="40000"/>
                  <a:lumOff val="60000"/>
                </a:schemeClr>
              </a:gs>
              <a:gs pos="100000">
                <a:schemeClr val="accent1">
                  <a:lumMod val="20000"/>
                  <a:lumOff val="80000"/>
                </a:schemeClr>
              </a:gs>
            </a:gsLst>
            <a:lin ang="16200000" scaled="1"/>
            <a:tileRect/>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4000" b="1" u="sng" dirty="0">
                <a:solidFill>
                  <a:srgbClr val="76923C"/>
                </a:solidFill>
                <a:effectLst/>
                <a:latin typeface="Lucida Console" panose="020B0609040504020204" pitchFamily="49" charset="0"/>
                <a:ea typeface="Calibri" panose="020F0502020204030204" pitchFamily="34" charset="0"/>
                <a:cs typeface="Times New Roman" panose="02020603050405020304" pitchFamily="18" charset="0"/>
              </a:rPr>
              <a:t>What?</a:t>
            </a:r>
            <a:endParaRPr lang="en-US" sz="24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2800" b="1" dirty="0">
                <a:effectLst/>
                <a:latin typeface="Tw Cen MT Condensed Extra Bold" panose="020B0803020202020204" pitchFamily="34" charset="0"/>
                <a:ea typeface="Calibri" panose="020F0502020204030204" pitchFamily="34" charset="0"/>
                <a:cs typeface="Times New Roman" panose="02020603050405020304" pitchFamily="18" charset="0"/>
              </a:rPr>
              <a:t>Take time to read over the </a:t>
            </a:r>
            <a:br>
              <a:rPr lang="en-US" sz="2800" b="1" dirty="0">
                <a:effectLst/>
                <a:latin typeface="Tw Cen MT Condensed Extra Bold" panose="020B0803020202020204" pitchFamily="34" charset="0"/>
                <a:ea typeface="Calibri" panose="020F0502020204030204" pitchFamily="34" charset="0"/>
                <a:cs typeface="Times New Roman" panose="02020603050405020304" pitchFamily="18" charset="0"/>
              </a:rPr>
            </a:br>
            <a:r>
              <a:rPr lang="en-US" sz="2800" b="1" dirty="0">
                <a:effectLst/>
                <a:latin typeface="Tw Cen MT Condensed Extra Bold" panose="020B0803020202020204" pitchFamily="34" charset="0"/>
                <a:ea typeface="Calibri" panose="020F0502020204030204" pitchFamily="34" charset="0"/>
                <a:cs typeface="Times New Roman" panose="02020603050405020304" pitchFamily="18" charset="0"/>
              </a:rPr>
              <a:t>Draft New Science Assessment System.</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862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5214" y="1752599"/>
            <a:ext cx="10058400" cy="4529667"/>
          </a:xfrm>
        </p:spPr>
        <p:txBody>
          <a:bodyPr>
            <a:normAutofit/>
          </a:bodyPr>
          <a:lstStyle/>
          <a:p>
            <a:endParaRPr lang="en-US" dirty="0" smtClean="0"/>
          </a:p>
          <a:p>
            <a:endParaRPr lang="en-US" dirty="0"/>
          </a:p>
          <a:p>
            <a:endParaRPr lang="en-US" dirty="0" smtClean="0"/>
          </a:p>
          <a:p>
            <a:pPr marL="0" indent="0">
              <a:buNone/>
            </a:pPr>
            <a:endParaRPr lang="en-US" dirty="0" smtClean="0"/>
          </a:p>
          <a:p>
            <a:pPr marL="0" indent="0">
              <a:buNone/>
            </a:pPr>
            <a:r>
              <a:rPr lang="en-US" sz="2800" b="1" dirty="0" smtClean="0">
                <a:solidFill>
                  <a:schemeClr val="accent4">
                    <a:lumMod val="75000"/>
                  </a:schemeClr>
                </a:solidFill>
              </a:rPr>
              <a:t>Reflect over the work from the last three years of the Science Content Network.  How </a:t>
            </a:r>
            <a:r>
              <a:rPr lang="en-US" sz="2800" b="1" dirty="0">
                <a:solidFill>
                  <a:schemeClr val="accent4">
                    <a:lumMod val="75000"/>
                  </a:schemeClr>
                </a:solidFill>
              </a:rPr>
              <a:t>has this work and other initiatives implemented in your school/district changed classroom practice to support the new Science Assessment System? </a:t>
            </a:r>
          </a:p>
          <a:p>
            <a:endParaRPr lang="en-US" dirty="0"/>
          </a:p>
        </p:txBody>
      </p:sp>
      <p:sp>
        <p:nvSpPr>
          <p:cNvPr id="4" name="Text Box 2"/>
          <p:cNvSpPr txBox="1"/>
          <p:nvPr/>
        </p:nvSpPr>
        <p:spPr>
          <a:xfrm>
            <a:off x="2301765" y="658976"/>
            <a:ext cx="7189076" cy="2333297"/>
          </a:xfrm>
          <a:prstGeom prst="wedgeRectCallou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4000" b="1" u="sng" dirty="0">
                <a:solidFill>
                  <a:srgbClr val="E36C0A"/>
                </a:solidFill>
                <a:effectLst/>
                <a:latin typeface="Lucida Console" panose="020B0609040504020204" pitchFamily="49" charset="0"/>
                <a:ea typeface="Calibri" panose="020F0502020204030204" pitchFamily="34" charset="0"/>
                <a:cs typeface="Times New Roman" panose="02020603050405020304" pitchFamily="18" charset="0"/>
              </a:rPr>
              <a:t>So What?</a:t>
            </a:r>
            <a:endParaRPr lang="en-US" sz="24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2800" b="1" dirty="0">
                <a:effectLst/>
                <a:latin typeface="Tw Cen MT Condensed Extra Bold" panose="020B0803020202020204" pitchFamily="34" charset="0"/>
                <a:ea typeface="Calibri" panose="020F0502020204030204" pitchFamily="34" charset="0"/>
                <a:cs typeface="Times New Roman" panose="02020603050405020304" pitchFamily="18" charset="0"/>
              </a:rPr>
              <a:t>What do we already have in place in preparation for this balanced assessment system?</a:t>
            </a:r>
            <a:endParaRPr lang="en-US" sz="24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7306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sz="3200" b="1" dirty="0" smtClean="0">
                <a:solidFill>
                  <a:schemeClr val="accent4">
                    <a:lumMod val="75000"/>
                  </a:schemeClr>
                </a:solidFill>
              </a:rPr>
              <a:t>Discuss next steps with your district team.</a:t>
            </a:r>
          </a:p>
          <a:p>
            <a:pPr>
              <a:buFont typeface="Wingdings" panose="05000000000000000000" pitchFamily="2" charset="2"/>
              <a:buChar char="Ø"/>
            </a:pPr>
            <a:r>
              <a:rPr lang="en-US" sz="3200" b="1" dirty="0" smtClean="0">
                <a:solidFill>
                  <a:schemeClr val="accent4">
                    <a:lumMod val="75000"/>
                  </a:schemeClr>
                </a:solidFill>
              </a:rPr>
              <a:t>What will be your first priority to be prepared for the Science Assessment System?</a:t>
            </a:r>
          </a:p>
          <a:p>
            <a:pPr>
              <a:buFont typeface="Wingdings" panose="05000000000000000000" pitchFamily="2" charset="2"/>
              <a:buChar char="Ø"/>
            </a:pPr>
            <a:r>
              <a:rPr lang="en-US" sz="3200" b="1" dirty="0" smtClean="0">
                <a:solidFill>
                  <a:schemeClr val="accent4">
                    <a:lumMod val="75000"/>
                  </a:schemeClr>
                </a:solidFill>
              </a:rPr>
              <a:t> How will your team support ALL teachers in Assessment Literacy?</a:t>
            </a:r>
          </a:p>
          <a:p>
            <a:pPr>
              <a:buFont typeface="Wingdings" panose="05000000000000000000" pitchFamily="2" charset="2"/>
              <a:buChar char="Ø"/>
            </a:pPr>
            <a:endParaRPr lang="en-US" dirty="0"/>
          </a:p>
        </p:txBody>
      </p:sp>
      <p:sp>
        <p:nvSpPr>
          <p:cNvPr id="4" name="Text Box 4"/>
          <p:cNvSpPr txBox="1"/>
          <p:nvPr/>
        </p:nvSpPr>
        <p:spPr>
          <a:xfrm>
            <a:off x="2829547" y="419418"/>
            <a:ext cx="6428128" cy="1718442"/>
          </a:xfrm>
          <a:prstGeom prst="wedgeRectCallout">
            <a:avLst/>
          </a:prstGeom>
          <a:solidFill>
            <a:schemeClr val="accent2">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4400" b="1" u="sng" dirty="0">
                <a:solidFill>
                  <a:srgbClr val="31849B"/>
                </a:solidFill>
                <a:effectLst/>
                <a:latin typeface="Lucida Console" panose="020B0609040504020204" pitchFamily="49" charset="0"/>
                <a:ea typeface="Calibri" panose="020F0502020204030204" pitchFamily="34" charset="0"/>
                <a:cs typeface="Times New Roman" panose="02020603050405020304" pitchFamily="18" charset="0"/>
              </a:rPr>
              <a:t>Now What?</a:t>
            </a:r>
            <a:endParaRPr lang="en-US" sz="28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3600" b="1" dirty="0">
                <a:effectLst/>
                <a:latin typeface="Tw Cen MT Condensed Extra Bold" panose="020B0803020202020204" pitchFamily="34" charset="0"/>
                <a:ea typeface="Calibri" panose="020F0502020204030204" pitchFamily="34" charset="0"/>
                <a:cs typeface="Times New Roman" panose="02020603050405020304" pitchFamily="18" charset="0"/>
              </a:rPr>
              <a:t>Next Steps</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087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MOONSHOT THINKING</a:t>
            </a:r>
            <a:endParaRPr lang="en-US" dirty="0"/>
          </a:p>
        </p:txBody>
      </p:sp>
      <p:pic>
        <p:nvPicPr>
          <p:cNvPr id="7" name="0uaquGZKx_0"/>
          <p:cNvPicPr>
            <a:picLocks noGrp="1" noRot="1" noChangeAspect="1"/>
          </p:cNvPicPr>
          <p:nvPr>
            <p:ph idx="1"/>
            <a:videoFile r:link="rId1"/>
          </p:nvPr>
        </p:nvPicPr>
        <p:blipFill>
          <a:blip r:embed="rId3"/>
          <a:stretch>
            <a:fillRect/>
          </a:stretch>
        </p:blipFill>
        <p:spPr>
          <a:xfrm>
            <a:off x="489397" y="1519707"/>
            <a:ext cx="10529123" cy="4829578"/>
          </a:xfrm>
          <a:prstGeom prst="rect">
            <a:avLst/>
          </a:prstGeom>
        </p:spPr>
      </p:pic>
    </p:spTree>
    <p:extLst>
      <p:ext uri="{BB962C8B-B14F-4D97-AF65-F5344CB8AC3E}">
        <p14:creationId xmlns:p14="http://schemas.microsoft.com/office/powerpoint/2010/main" val="1337030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224" y="1031195"/>
            <a:ext cx="3840480" cy="1435334"/>
          </a:xfrm>
        </p:spPr>
        <p:txBody>
          <a:bodyPr>
            <a:normAutofit/>
          </a:bodyPr>
          <a:lstStyle/>
          <a:p>
            <a:pPr algn="ctr"/>
            <a:r>
              <a:rPr lang="en-US" sz="4400" b="1" dirty="0" smtClean="0">
                <a:latin typeface="Bangla MN"/>
                <a:cs typeface="Bangla MN"/>
                <a:hlinkClick r:id="rId3"/>
              </a:rPr>
              <a:t>Moonshot Thinking</a:t>
            </a:r>
            <a:endParaRPr lang="en-US" sz="4400" b="1" dirty="0">
              <a:latin typeface="Bangla MN"/>
              <a:cs typeface="Bangla MN"/>
            </a:endParaRPr>
          </a:p>
        </p:txBody>
      </p:sp>
      <p:sp>
        <p:nvSpPr>
          <p:cNvPr id="3" name="Subtitle 2"/>
          <p:cNvSpPr>
            <a:spLocks noGrp="1"/>
          </p:cNvSpPr>
          <p:nvPr>
            <p:ph type="body" sz="half" idx="2"/>
          </p:nvPr>
        </p:nvSpPr>
        <p:spPr>
          <a:xfrm>
            <a:off x="7398064" y="2808624"/>
            <a:ext cx="4368800" cy="2794571"/>
          </a:xfrm>
        </p:spPr>
        <p:txBody>
          <a:bodyPr>
            <a:noAutofit/>
          </a:bodyPr>
          <a:lstStyle/>
          <a:p>
            <a:pPr marL="45720" indent="0" algn="ctr">
              <a:buNone/>
            </a:pPr>
            <a:r>
              <a:rPr lang="en-US" sz="2400" b="1" dirty="0" smtClean="0">
                <a:latin typeface="Bangla MN"/>
                <a:cs typeface="Bangla MN"/>
              </a:rPr>
              <a:t>Speed Share:</a:t>
            </a:r>
          </a:p>
          <a:p>
            <a:pPr lvl="0" fontAlgn="base"/>
            <a:r>
              <a:rPr lang="en-US" sz="2400" b="1" dirty="0" smtClean="0"/>
              <a:t>1. Identify </a:t>
            </a:r>
            <a:r>
              <a:rPr lang="en-US" sz="2400" b="1" dirty="0"/>
              <a:t>a practice or strategy that is really working for me and my students</a:t>
            </a:r>
          </a:p>
          <a:p>
            <a:pPr lvl="0" fontAlgn="base"/>
            <a:r>
              <a:rPr lang="en-US" sz="2400" b="1" dirty="0" smtClean="0"/>
              <a:t>2. How </a:t>
            </a:r>
            <a:r>
              <a:rPr lang="en-US" sz="2400" b="1" dirty="0"/>
              <a:t>and what I am currently learning as a professional</a:t>
            </a:r>
            <a:r>
              <a:rPr lang="en-US" sz="2400" b="1" dirty="0" smtClean="0"/>
              <a:t>.</a:t>
            </a:r>
            <a:endParaRPr lang="en-US" sz="1400" b="1" dirty="0">
              <a:solidFill>
                <a:schemeClr val="accent3"/>
              </a:solidFill>
              <a:latin typeface="Bangla MN"/>
              <a:cs typeface="Bangla MN"/>
            </a:endParaRPr>
          </a:p>
        </p:txBody>
      </p:sp>
      <p:pic>
        <p:nvPicPr>
          <p:cNvPr id="30724" name="Picture 4" descr="http://www.wpswarm.com/wp-content/uploads/2015/02/Moonshoot-Thinking-11.jpg"/>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4119" b="4119"/>
          <a:stretch>
            <a:fillRect/>
          </a:stretch>
        </p:blipFill>
        <p:spPr bwMode="auto">
          <a:xfrm>
            <a:off x="622307" y="1224393"/>
            <a:ext cx="609904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3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5400" b="1" dirty="0" smtClean="0">
                <a:solidFill>
                  <a:schemeClr val="tx1"/>
                </a:solidFill>
              </a:rPr>
              <a:t>Celebration</a:t>
            </a:r>
            <a:endParaRPr lang="en-US" sz="5400" b="1" dirty="0">
              <a:solidFill>
                <a:schemeClr val="tx1"/>
              </a:solidFill>
            </a:endParaRPr>
          </a:p>
        </p:txBody>
      </p:sp>
      <p:pic>
        <p:nvPicPr>
          <p:cNvPr id="31746" name="Picture 2" descr="moonshot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095" y="2286000"/>
            <a:ext cx="8903173" cy="331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5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3240" y="274638"/>
            <a:ext cx="10972800" cy="1143000"/>
          </a:xfrm>
        </p:spPr>
        <p:txBody>
          <a:bodyPr/>
          <a:lstStyle/>
          <a:p>
            <a:pPr eaLnBrk="1" hangingPunct="1"/>
            <a:r>
              <a:rPr lang="en-US" altLang="en-US" dirty="0" smtClean="0"/>
              <a:t>Today’s Facilitators</a:t>
            </a:r>
          </a:p>
        </p:txBody>
      </p:sp>
      <p:sp>
        <p:nvSpPr>
          <p:cNvPr id="52227" name="Rectangle 3"/>
          <p:cNvSpPr>
            <a:spLocks noGrp="1" noChangeArrowheads="1"/>
          </p:cNvSpPr>
          <p:nvPr>
            <p:ph type="body" sz="half" idx="1"/>
          </p:nvPr>
        </p:nvSpPr>
        <p:spPr>
          <a:xfrm>
            <a:off x="1137634" y="2115353"/>
            <a:ext cx="4635487" cy="3113469"/>
          </a:xfrm>
        </p:spPr>
        <p:txBody>
          <a:bodyPr>
            <a:normAutofit/>
          </a:bodyPr>
          <a:lstStyle/>
          <a:p>
            <a:pPr marL="0" indent="0" eaLnBrk="1" hangingPunct="1">
              <a:lnSpc>
                <a:spcPct val="80000"/>
              </a:lnSpc>
              <a:buFontTx/>
              <a:buNone/>
              <a:defRPr/>
            </a:pPr>
            <a:r>
              <a:rPr lang="en-US" altLang="en-US" dirty="0" smtClean="0">
                <a:solidFill>
                  <a:schemeClr val="tx1"/>
                </a:solidFill>
              </a:rPr>
              <a:t>Dr. Tom </a:t>
            </a:r>
            <a:r>
              <a:rPr lang="en-US" altLang="en-US" dirty="0" err="1" smtClean="0">
                <a:solidFill>
                  <a:schemeClr val="tx1"/>
                </a:solidFill>
              </a:rPr>
              <a:t>Tretter</a:t>
            </a:r>
            <a:r>
              <a:rPr lang="en-US" altLang="en-US" dirty="0" smtClean="0">
                <a:solidFill>
                  <a:schemeClr val="tx1"/>
                </a:solidFill>
              </a:rPr>
              <a:t>, University of Louisville</a:t>
            </a:r>
          </a:p>
          <a:p>
            <a:pPr marL="0" indent="0" eaLnBrk="1" hangingPunct="1">
              <a:lnSpc>
                <a:spcPct val="80000"/>
              </a:lnSpc>
              <a:buFontTx/>
              <a:buNone/>
              <a:defRPr/>
            </a:pPr>
            <a:r>
              <a:rPr lang="en-US" altLang="en-US" dirty="0" err="1" smtClean="0">
                <a:solidFill>
                  <a:schemeClr val="tx1"/>
                </a:solidFill>
              </a:rPr>
              <a:t>Nikkol</a:t>
            </a:r>
            <a:r>
              <a:rPr lang="en-US" altLang="en-US" dirty="0" smtClean="0">
                <a:solidFill>
                  <a:schemeClr val="tx1"/>
                </a:solidFill>
              </a:rPr>
              <a:t> Bauer, Henry County</a:t>
            </a:r>
          </a:p>
          <a:p>
            <a:pPr marL="0" indent="0" eaLnBrk="1" hangingPunct="1">
              <a:lnSpc>
                <a:spcPct val="80000"/>
              </a:lnSpc>
              <a:buFontTx/>
              <a:buNone/>
              <a:defRPr/>
            </a:pPr>
            <a:r>
              <a:rPr lang="en-US" altLang="en-US" dirty="0" smtClean="0">
                <a:solidFill>
                  <a:schemeClr val="tx1"/>
                </a:solidFill>
              </a:rPr>
              <a:t>Christine Duke, KDE, Science Consultant</a:t>
            </a:r>
          </a:p>
          <a:p>
            <a:pPr marL="0" indent="0">
              <a:lnSpc>
                <a:spcPct val="80000"/>
              </a:lnSpc>
              <a:buNone/>
              <a:defRPr/>
            </a:pPr>
            <a:r>
              <a:rPr lang="en-US" altLang="en-US" dirty="0" smtClean="0">
                <a:solidFill>
                  <a:schemeClr val="tx1"/>
                </a:solidFill>
              </a:rPr>
              <a:t>Candi Rumsey</a:t>
            </a:r>
            <a:r>
              <a:rPr lang="en-US" altLang="en-US" dirty="0">
                <a:solidFill>
                  <a:schemeClr val="tx1"/>
                </a:solidFill>
              </a:rPr>
              <a:t>, </a:t>
            </a:r>
            <a:r>
              <a:rPr lang="en-US" altLang="en-US" dirty="0" smtClean="0">
                <a:solidFill>
                  <a:schemeClr val="tx1"/>
                </a:solidFill>
              </a:rPr>
              <a:t>KDE/OVEC,</a:t>
            </a:r>
            <a:endParaRPr lang="en-US" altLang="en-US" dirty="0">
              <a:solidFill>
                <a:schemeClr val="tx1"/>
              </a:solidFill>
            </a:endParaRPr>
          </a:p>
          <a:p>
            <a:pPr marL="0" indent="0" eaLnBrk="1" hangingPunct="1">
              <a:lnSpc>
                <a:spcPct val="80000"/>
              </a:lnSpc>
              <a:buFontTx/>
              <a:buNone/>
              <a:defRPr/>
            </a:pPr>
            <a:r>
              <a:rPr lang="en-US" altLang="en-US" dirty="0" smtClean="0">
                <a:solidFill>
                  <a:schemeClr val="tx1"/>
                </a:solidFill>
              </a:rPr>
              <a:t> </a:t>
            </a:r>
            <a:r>
              <a:rPr lang="en-US" altLang="en-US" dirty="0" smtClean="0">
                <a:solidFill>
                  <a:schemeClr val="tx1"/>
                </a:solidFill>
              </a:rPr>
              <a:t>Instructional Specialist</a:t>
            </a:r>
          </a:p>
          <a:p>
            <a:pPr marL="0" indent="0" eaLnBrk="1" hangingPunct="1">
              <a:lnSpc>
                <a:spcPct val="80000"/>
              </a:lnSpc>
              <a:buFontTx/>
              <a:buNone/>
              <a:defRPr/>
            </a:pPr>
            <a:r>
              <a:rPr lang="en-US" altLang="en-US" sz="1800" dirty="0" smtClean="0"/>
              <a:t>     </a:t>
            </a:r>
          </a:p>
          <a:p>
            <a:pPr marL="0" indent="0" eaLnBrk="1" hangingPunct="1">
              <a:lnSpc>
                <a:spcPct val="80000"/>
              </a:lnSpc>
              <a:buNone/>
              <a:defRPr/>
            </a:pPr>
            <a:endParaRPr lang="en-US" altLang="en-US" sz="1800" dirty="0" smtClean="0"/>
          </a:p>
        </p:txBody>
      </p:sp>
      <p:sp>
        <p:nvSpPr>
          <p:cNvPr id="2" name="Content Placeholder 1"/>
          <p:cNvSpPr>
            <a:spLocks noGrp="1"/>
          </p:cNvSpPr>
          <p:nvPr>
            <p:ph sz="half" idx="2"/>
          </p:nvPr>
        </p:nvSpPr>
        <p:spPr/>
        <p:txBody>
          <a:bodyPr/>
          <a:lstStyle/>
          <a:p>
            <a:endParaRPr lang="en-US"/>
          </a:p>
        </p:txBody>
      </p:sp>
      <p:pic>
        <p:nvPicPr>
          <p:cNvPr id="4098" name="Picture 2" descr="http://masterfulfacilitation.com/admin/userfiles/images/inspired-M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121" y="1402923"/>
            <a:ext cx="5796598" cy="457287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482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wantist.com/wp-content/uploads/2011/10/chalk-thank-you-640x4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85" y="199735"/>
            <a:ext cx="8675618" cy="651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1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792">
            <a:off x="1100667" y="1752600"/>
            <a:ext cx="4995333" cy="4559300"/>
          </a:xfrm>
          <a:prstGeom prst="rect">
            <a:avLst/>
          </a:prstGeom>
          <a:solidFill>
            <a:schemeClr val="bg1"/>
          </a:solidFill>
          <a:ln w="9525">
            <a:solidFill>
              <a:schemeClr val="tx1"/>
            </a:solidFill>
            <a:miter lim="800000"/>
            <a:headEnd/>
            <a:tailEnd/>
          </a:ln>
        </p:spPr>
      </p:pic>
      <p:sp>
        <p:nvSpPr>
          <p:cNvPr id="41987" name="Title 1"/>
          <p:cNvSpPr>
            <a:spLocks noGrp="1"/>
          </p:cNvSpPr>
          <p:nvPr>
            <p:ph type="title"/>
          </p:nvPr>
        </p:nvSpPr>
        <p:spPr/>
        <p:txBody>
          <a:bodyPr/>
          <a:lstStyle/>
          <a:p>
            <a:pPr eaLnBrk="1" hangingPunct="1"/>
            <a:r>
              <a:rPr lang="en-US" altLang="en-US" smtClean="0"/>
              <a:t>Please Complete Evaluation </a:t>
            </a:r>
          </a:p>
        </p:txBody>
      </p:sp>
      <p:pic>
        <p:nvPicPr>
          <p:cNvPr id="419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61394">
            <a:off x="6942668" y="2001838"/>
            <a:ext cx="4017433"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TextBox 1"/>
          <p:cNvSpPr txBox="1">
            <a:spLocks noChangeArrowheads="1"/>
          </p:cNvSpPr>
          <p:nvPr/>
        </p:nvSpPr>
        <p:spPr bwMode="auto">
          <a:xfrm>
            <a:off x="6868584" y="5546725"/>
            <a:ext cx="416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b="1"/>
              <a:t>Thank You!</a:t>
            </a:r>
          </a:p>
        </p:txBody>
      </p:sp>
    </p:spTree>
    <p:extLst>
      <p:ext uri="{BB962C8B-B14F-4D97-AF65-F5344CB8AC3E}">
        <p14:creationId xmlns:p14="http://schemas.microsoft.com/office/powerpoint/2010/main" val="647680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lstStyle/>
          <a:p>
            <a:r>
              <a:rPr lang="en-US" sz="3200" b="1" dirty="0" smtClean="0">
                <a:solidFill>
                  <a:schemeClr val="bg2">
                    <a:lumMod val="10000"/>
                  </a:schemeClr>
                </a:solidFill>
              </a:rPr>
              <a:t>Newport Aquarium</a:t>
            </a:r>
          </a:p>
          <a:p>
            <a:r>
              <a:rPr lang="en-US" sz="3200" b="1" dirty="0" smtClean="0">
                <a:solidFill>
                  <a:schemeClr val="bg2">
                    <a:lumMod val="10000"/>
                  </a:schemeClr>
                </a:solidFill>
              </a:rPr>
              <a:t>Environmental Education</a:t>
            </a:r>
          </a:p>
          <a:p>
            <a:endParaRPr lang="en-US" dirty="0"/>
          </a:p>
        </p:txBody>
      </p:sp>
    </p:spTree>
    <p:extLst>
      <p:ext uri="{BB962C8B-B14F-4D97-AF65-F5344CB8AC3E}">
        <p14:creationId xmlns:p14="http://schemas.microsoft.com/office/powerpoint/2010/main" val="335785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219200" y="223122"/>
            <a:ext cx="6121758" cy="1143000"/>
          </a:xfrm>
        </p:spPr>
        <p:txBody>
          <a:bodyPr/>
          <a:lstStyle/>
          <a:p>
            <a:pPr eaLnBrk="1" hangingPunct="1"/>
            <a:r>
              <a:rPr lang="en-US" altLang="en-US" b="1" dirty="0" smtClean="0">
                <a:solidFill>
                  <a:schemeClr val="tx1"/>
                </a:solidFill>
              </a:rPr>
              <a:t>STLN Site Norms</a:t>
            </a:r>
          </a:p>
        </p:txBody>
      </p:sp>
      <p:sp>
        <p:nvSpPr>
          <p:cNvPr id="7171" name="Content Placeholder 2"/>
          <p:cNvSpPr>
            <a:spLocks noGrp="1"/>
          </p:cNvSpPr>
          <p:nvPr>
            <p:ph sz="half" idx="4294967295"/>
          </p:nvPr>
        </p:nvSpPr>
        <p:spPr>
          <a:xfrm>
            <a:off x="1023154" y="1590139"/>
            <a:ext cx="5480677" cy="4192588"/>
          </a:xfrm>
        </p:spPr>
        <p:txBody>
          <a:bodyPr>
            <a:noAutofit/>
          </a:bodyPr>
          <a:lstStyle/>
          <a:p>
            <a:pPr lvl="1">
              <a:lnSpc>
                <a:spcPct val="150000"/>
              </a:lnSpc>
              <a:spcBef>
                <a:spcPts val="0"/>
              </a:spcBef>
              <a:spcAft>
                <a:spcPts val="600"/>
              </a:spcAft>
            </a:pPr>
            <a:r>
              <a:rPr lang="en-US" altLang="en-US" sz="1800" b="1" dirty="0" smtClean="0">
                <a:solidFill>
                  <a:schemeClr val="accent1">
                    <a:lumMod val="50000"/>
                  </a:schemeClr>
                </a:solidFill>
              </a:rPr>
              <a:t>Start and end on time</a:t>
            </a:r>
          </a:p>
          <a:p>
            <a:pPr lvl="1">
              <a:lnSpc>
                <a:spcPct val="150000"/>
              </a:lnSpc>
              <a:spcBef>
                <a:spcPts val="0"/>
              </a:spcBef>
              <a:spcAft>
                <a:spcPts val="600"/>
              </a:spcAft>
            </a:pPr>
            <a:r>
              <a:rPr lang="en-US" altLang="en-US" sz="1800" b="1" dirty="0" smtClean="0">
                <a:solidFill>
                  <a:schemeClr val="accent1">
                    <a:lumMod val="50000"/>
                  </a:schemeClr>
                </a:solidFill>
              </a:rPr>
              <a:t>Cell phones on vibrate</a:t>
            </a:r>
          </a:p>
          <a:p>
            <a:pPr lvl="1">
              <a:lnSpc>
                <a:spcPct val="150000"/>
              </a:lnSpc>
              <a:spcBef>
                <a:spcPts val="0"/>
              </a:spcBef>
              <a:spcAft>
                <a:spcPts val="600"/>
              </a:spcAft>
            </a:pPr>
            <a:r>
              <a:rPr lang="en-US" altLang="en-US" sz="1800" b="1" dirty="0" smtClean="0">
                <a:solidFill>
                  <a:schemeClr val="accent1">
                    <a:lumMod val="50000"/>
                  </a:schemeClr>
                </a:solidFill>
              </a:rPr>
              <a:t>Rule of two feet </a:t>
            </a:r>
          </a:p>
          <a:p>
            <a:pPr lvl="1">
              <a:lnSpc>
                <a:spcPct val="150000"/>
              </a:lnSpc>
              <a:spcBef>
                <a:spcPts val="0"/>
              </a:spcBef>
              <a:spcAft>
                <a:spcPts val="600"/>
              </a:spcAft>
            </a:pPr>
            <a:r>
              <a:rPr lang="en-US" altLang="en-US" sz="1800" b="1" dirty="0" smtClean="0">
                <a:solidFill>
                  <a:schemeClr val="accent1">
                    <a:lumMod val="50000"/>
                  </a:schemeClr>
                </a:solidFill>
              </a:rPr>
              <a:t>Calls (phone and nature)</a:t>
            </a:r>
          </a:p>
          <a:p>
            <a:pPr lvl="1">
              <a:lnSpc>
                <a:spcPct val="150000"/>
              </a:lnSpc>
              <a:spcBef>
                <a:spcPts val="0"/>
              </a:spcBef>
              <a:spcAft>
                <a:spcPts val="600"/>
              </a:spcAft>
            </a:pPr>
            <a:r>
              <a:rPr lang="en-US" altLang="en-US" sz="1800" b="1" dirty="0" smtClean="0">
                <a:solidFill>
                  <a:schemeClr val="accent1">
                    <a:lumMod val="50000"/>
                  </a:schemeClr>
                </a:solidFill>
              </a:rPr>
              <a:t>Respect those sharing.</a:t>
            </a:r>
          </a:p>
          <a:p>
            <a:pPr lvl="1">
              <a:lnSpc>
                <a:spcPct val="150000"/>
              </a:lnSpc>
              <a:spcBef>
                <a:spcPts val="0"/>
              </a:spcBef>
              <a:spcAft>
                <a:spcPts val="600"/>
              </a:spcAft>
            </a:pPr>
            <a:r>
              <a:rPr lang="en-US" altLang="en-US" sz="1800" b="1" dirty="0" smtClean="0">
                <a:solidFill>
                  <a:schemeClr val="accent1">
                    <a:lumMod val="50000"/>
                  </a:schemeClr>
                </a:solidFill>
              </a:rPr>
              <a:t>Engage-minds on! </a:t>
            </a:r>
          </a:p>
          <a:p>
            <a:pPr lvl="1">
              <a:lnSpc>
                <a:spcPct val="150000"/>
              </a:lnSpc>
              <a:spcBef>
                <a:spcPts val="0"/>
              </a:spcBef>
              <a:spcAft>
                <a:spcPts val="600"/>
              </a:spcAft>
            </a:pPr>
            <a:r>
              <a:rPr lang="en-US" altLang="en-US" sz="1800" b="1" dirty="0" smtClean="0">
                <a:solidFill>
                  <a:schemeClr val="accent1">
                    <a:lumMod val="50000"/>
                  </a:schemeClr>
                </a:solidFill>
              </a:rPr>
              <a:t>Pick up around your area when we are finished</a:t>
            </a:r>
          </a:p>
          <a:p>
            <a:pPr lvl="1">
              <a:lnSpc>
                <a:spcPct val="150000"/>
              </a:lnSpc>
              <a:spcBef>
                <a:spcPts val="0"/>
              </a:spcBef>
              <a:spcAft>
                <a:spcPts val="600"/>
              </a:spcAft>
            </a:pPr>
            <a:r>
              <a:rPr lang="en-US" altLang="en-US" sz="1800" b="1" dirty="0" smtClean="0">
                <a:solidFill>
                  <a:schemeClr val="accent1">
                    <a:lumMod val="50000"/>
                  </a:schemeClr>
                </a:solidFill>
              </a:rPr>
              <a:t>Others?</a:t>
            </a:r>
          </a:p>
        </p:txBody>
      </p:sp>
      <p:pic>
        <p:nvPicPr>
          <p:cNvPr id="4100" name="Content Placeholder 4" descr="keep-calm-and-follow-the-norms-3.png"/>
          <p:cNvPicPr>
            <a:picLocks noGrp="1" noChangeAspect="1"/>
          </p:cNvPicPr>
          <p:nvPr>
            <p:ph sz="half" idx="4294967295"/>
          </p:nvPr>
        </p:nvPicPr>
        <p:blipFill>
          <a:blip r:embed="rId2">
            <a:duotone>
              <a:schemeClr val="accent6">
                <a:shade val="45000"/>
                <a:satMod val="135000"/>
              </a:schemeClr>
              <a:prstClr val="white"/>
            </a:duotone>
          </a:blip>
          <a:srcRect/>
          <a:stretch>
            <a:fillRect/>
          </a:stretch>
        </p:blipFill>
        <p:spPr>
          <a:xfrm>
            <a:off x="6503831" y="1165136"/>
            <a:ext cx="4881094" cy="4268679"/>
          </a:xfrm>
          <a:solidFill>
            <a:schemeClr val="accent2">
              <a:lumMod val="60000"/>
              <a:lumOff val="40000"/>
            </a:schemeClr>
          </a:solidFill>
          <a:ln w="38100">
            <a:solidFill>
              <a:schemeClr val="tx2"/>
            </a:solidFill>
          </a:ln>
        </p:spPr>
      </p:pic>
      <p:pic>
        <p:nvPicPr>
          <p:cNvPr id="71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928" y="2577733"/>
            <a:ext cx="69215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77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618" y="271582"/>
            <a:ext cx="6890198" cy="6740307"/>
          </a:xfrm>
          <a:prstGeom prst="rect">
            <a:avLst/>
          </a:prstGeom>
          <a:noFill/>
        </p:spPr>
        <p:txBody>
          <a:bodyPr wrap="square" rtlCol="0">
            <a:spAutoFit/>
          </a:bodyPr>
          <a:lstStyle/>
          <a:p>
            <a:pPr algn="ctr"/>
            <a:r>
              <a:rPr lang="en-US" sz="3200" b="1" dirty="0" smtClean="0"/>
              <a:t>Agenda</a:t>
            </a:r>
          </a:p>
          <a:p>
            <a:r>
              <a:rPr lang="en-US" sz="2800" b="1" dirty="0" smtClean="0"/>
              <a:t>Welcome</a:t>
            </a:r>
          </a:p>
          <a:p>
            <a:pPr marL="457200" indent="-457200">
              <a:buFont typeface="Courier New" panose="02070309020205020404" pitchFamily="49" charset="0"/>
              <a:buChar char="o"/>
            </a:pPr>
            <a:r>
              <a:rPr lang="en-US" sz="2800" b="1" dirty="0" smtClean="0"/>
              <a:t>Our Role as Teacher Leaders</a:t>
            </a:r>
          </a:p>
          <a:p>
            <a:pPr marL="457200" indent="-457200">
              <a:buFont typeface="Courier New" panose="02070309020205020404" pitchFamily="49" charset="0"/>
              <a:buChar char="o"/>
            </a:pPr>
            <a:r>
              <a:rPr lang="en-US" sz="2800" b="1" dirty="0" smtClean="0"/>
              <a:t>Revisiting the Network</a:t>
            </a:r>
          </a:p>
          <a:p>
            <a:pPr marL="457200" indent="-457200">
              <a:buFont typeface="Courier New" panose="02070309020205020404" pitchFamily="49" charset="0"/>
              <a:buChar char="o"/>
            </a:pPr>
            <a:r>
              <a:rPr lang="en-US" sz="2800" b="1" dirty="0" smtClean="0"/>
              <a:t>Reflecting on the Network</a:t>
            </a:r>
          </a:p>
          <a:p>
            <a:pPr marL="457200" indent="-457200">
              <a:buFont typeface="Courier New" panose="02070309020205020404" pitchFamily="49" charset="0"/>
              <a:buChar char="o"/>
            </a:pPr>
            <a:r>
              <a:rPr lang="en-US" sz="2800" b="1" dirty="0" smtClean="0"/>
              <a:t>Professional Learning Groups to look at our student’s work</a:t>
            </a:r>
            <a:endParaRPr lang="en-US" sz="2800" b="1" dirty="0"/>
          </a:p>
          <a:p>
            <a:r>
              <a:rPr lang="en-US" sz="2800" b="1" dirty="0" smtClean="0"/>
              <a:t>Lunch</a:t>
            </a:r>
          </a:p>
          <a:p>
            <a:pPr marL="457200" indent="-457200">
              <a:buFont typeface="Courier New" panose="02070309020205020404" pitchFamily="49" charset="0"/>
              <a:buChar char="o"/>
            </a:pPr>
            <a:r>
              <a:rPr lang="en-US" sz="2800" b="1" dirty="0" smtClean="0"/>
              <a:t>E.P. Sawyer Park  Representatives</a:t>
            </a:r>
          </a:p>
          <a:p>
            <a:pPr marL="457200" indent="-457200">
              <a:buFont typeface="Courier New" panose="02070309020205020404" pitchFamily="49" charset="0"/>
              <a:buChar char="o"/>
            </a:pPr>
            <a:r>
              <a:rPr lang="en-US" sz="2800" b="1" dirty="0" smtClean="0"/>
              <a:t>Am I Headed in the Right Direction?</a:t>
            </a:r>
          </a:p>
          <a:p>
            <a:pPr marL="457200" indent="-457200">
              <a:buFont typeface="Courier New" panose="02070309020205020404" pitchFamily="49" charset="0"/>
              <a:buChar char="o"/>
            </a:pPr>
            <a:r>
              <a:rPr lang="en-US" sz="2800" b="1" dirty="0" smtClean="0"/>
              <a:t>Reflections</a:t>
            </a:r>
          </a:p>
          <a:p>
            <a:pPr marL="457200" indent="-457200">
              <a:buFont typeface="Courier New" panose="02070309020205020404" pitchFamily="49" charset="0"/>
              <a:buChar char="o"/>
            </a:pPr>
            <a:r>
              <a:rPr lang="en-US" sz="2800" b="1" dirty="0"/>
              <a:t>KY Assessment System for </a:t>
            </a:r>
            <a:r>
              <a:rPr lang="en-US" sz="2800" b="1" dirty="0" smtClean="0"/>
              <a:t>Science</a:t>
            </a:r>
            <a:endParaRPr lang="en-US" sz="2800" b="1" dirty="0" smtClean="0"/>
          </a:p>
          <a:p>
            <a:pPr marL="457200" indent="-457200">
              <a:buFont typeface="Courier New" panose="02070309020205020404" pitchFamily="49" charset="0"/>
              <a:buChar char="o"/>
            </a:pPr>
            <a:r>
              <a:rPr lang="en-US" sz="2800" b="1" dirty="0" smtClean="0"/>
              <a:t>Next Steps</a:t>
            </a:r>
          </a:p>
          <a:p>
            <a:pPr marL="457200" indent="-457200">
              <a:buFont typeface="Courier New" panose="02070309020205020404" pitchFamily="49" charset="0"/>
              <a:buChar char="o"/>
            </a:pPr>
            <a:r>
              <a:rPr lang="en-US" sz="2800" b="1" dirty="0" smtClean="0"/>
              <a:t>Evaluations/Celebrations</a:t>
            </a:r>
          </a:p>
          <a:p>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16" y="596185"/>
            <a:ext cx="2400300" cy="1905000"/>
          </a:xfrm>
          <a:prstGeom prst="rect">
            <a:avLst/>
          </a:prstGeom>
        </p:spPr>
      </p:pic>
    </p:spTree>
    <p:extLst>
      <p:ext uri="{BB962C8B-B14F-4D97-AF65-F5344CB8AC3E}">
        <p14:creationId xmlns:p14="http://schemas.microsoft.com/office/powerpoint/2010/main" val="3003914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026017"/>
          </a:xfrm>
        </p:spPr>
        <p:txBody>
          <a:bodyPr/>
          <a:lstStyle/>
          <a:p>
            <a:pPr algn="ctr"/>
            <a:r>
              <a:rPr lang="en-US" b="1" dirty="0" smtClean="0"/>
              <a:t>Looking Back to Move </a:t>
            </a:r>
            <a:r>
              <a:rPr lang="en-US" b="1" dirty="0"/>
              <a:t>A</a:t>
            </a:r>
            <a:r>
              <a:rPr lang="en-US" b="1" dirty="0" smtClean="0"/>
              <a:t>head</a:t>
            </a:r>
            <a:endParaRPr lang="en-US" b="1" dirty="0"/>
          </a:p>
        </p:txBody>
      </p:sp>
      <p:sp>
        <p:nvSpPr>
          <p:cNvPr id="3" name="Content Placeholder 2"/>
          <p:cNvSpPr>
            <a:spLocks noGrp="1"/>
          </p:cNvSpPr>
          <p:nvPr>
            <p:ph sz="half" idx="1"/>
          </p:nvPr>
        </p:nvSpPr>
        <p:spPr>
          <a:xfrm>
            <a:off x="450760" y="1777285"/>
            <a:ext cx="7058371" cy="4443211"/>
          </a:xfrm>
        </p:spPr>
        <p:txBody>
          <a:bodyPr>
            <a:normAutofit/>
          </a:bodyPr>
          <a:lstStyle/>
          <a:p>
            <a:pPr marL="45720" indent="0" algn="ctr">
              <a:buNone/>
            </a:pPr>
            <a:r>
              <a:rPr lang="en-US" sz="4000" b="1" i="1" dirty="0" smtClean="0">
                <a:solidFill>
                  <a:schemeClr val="tx1"/>
                </a:solidFill>
              </a:rPr>
              <a:t>Network Vision</a:t>
            </a:r>
          </a:p>
          <a:p>
            <a:pPr marL="45720" indent="0">
              <a:buNone/>
            </a:pPr>
            <a:r>
              <a:rPr lang="en-US" sz="2800" b="1" i="1" dirty="0" smtClean="0">
                <a:solidFill>
                  <a:schemeClr val="accent1">
                    <a:lumMod val="75000"/>
                  </a:schemeClr>
                </a:solidFill>
              </a:rPr>
              <a:t>“</a:t>
            </a:r>
            <a:r>
              <a:rPr lang="en-US" sz="2800" b="1" i="1" dirty="0" smtClean="0">
                <a:solidFill>
                  <a:schemeClr val="accent1">
                    <a:lumMod val="50000"/>
                  </a:schemeClr>
                </a:solidFill>
              </a:rPr>
              <a:t>Every </a:t>
            </a:r>
            <a:r>
              <a:rPr lang="en-US" sz="2800" b="1" i="1" dirty="0">
                <a:solidFill>
                  <a:schemeClr val="accent1">
                    <a:lumMod val="50000"/>
                  </a:schemeClr>
                </a:solidFill>
              </a:rPr>
              <a:t>school district in the Commonwealth of Kentucky has a knowledgeable and cohesive leadership team that guides the professional learning and practice of all administrators, teachers, and staff so that every student experiences highly effective teaching, learning, and assessment practices in every classroom, every day.”</a:t>
            </a:r>
            <a:endParaRPr lang="en-US" sz="2800" b="1" dirty="0">
              <a:solidFill>
                <a:schemeClr val="accent1">
                  <a:lumMod val="50000"/>
                </a:schemeClr>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09132" y="1777285"/>
            <a:ext cx="4022725" cy="4022725"/>
          </a:xfrm>
        </p:spPr>
      </p:pic>
    </p:spTree>
    <p:extLst>
      <p:ext uri="{BB962C8B-B14F-4D97-AF65-F5344CB8AC3E}">
        <p14:creationId xmlns:p14="http://schemas.microsoft.com/office/powerpoint/2010/main" val="103100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94"/>
          <p:cNvPicPr preferRelativeResize="0"/>
          <p:nvPr/>
        </p:nvPicPr>
        <p:blipFill rotWithShape="1">
          <a:blip r:embed="rId2">
            <a:alphaModFix/>
            <a:duotone>
              <a:prstClr val="black"/>
              <a:schemeClr val="accent1">
                <a:tint val="45000"/>
                <a:satMod val="400000"/>
              </a:schemeClr>
            </a:duotone>
          </a:blip>
          <a:srcRect/>
          <a:stretch/>
        </p:blipFill>
        <p:spPr>
          <a:xfrm>
            <a:off x="2000518" y="1107131"/>
            <a:ext cx="8229600" cy="4417906"/>
          </a:xfrm>
          <a:prstGeom prst="rect">
            <a:avLst/>
          </a:prstGeom>
          <a:noFill/>
          <a:ln>
            <a:noFill/>
          </a:ln>
          <a:scene3d>
            <a:camera prst="orthographicFront"/>
            <a:lightRig rig="threePt" dir="t"/>
          </a:scene3d>
          <a:sp3d>
            <a:bevelT/>
          </a:sp3d>
        </p:spPr>
      </p:pic>
      <p:sp>
        <p:nvSpPr>
          <p:cNvPr id="4" name="TextBox 3"/>
          <p:cNvSpPr txBox="1"/>
          <p:nvPr/>
        </p:nvSpPr>
        <p:spPr>
          <a:xfrm>
            <a:off x="3790003" y="90152"/>
            <a:ext cx="3662349" cy="707886"/>
          </a:xfrm>
          <a:prstGeom prst="rect">
            <a:avLst/>
          </a:prstGeom>
          <a:noFill/>
        </p:spPr>
        <p:txBody>
          <a:bodyPr wrap="none" rtlCol="0">
            <a:spAutoFit/>
          </a:bodyPr>
          <a:lstStyle/>
          <a:p>
            <a:r>
              <a:rPr lang="en-US" sz="4000" dirty="0"/>
              <a:t>Year at a Glance </a:t>
            </a:r>
          </a:p>
        </p:txBody>
      </p:sp>
      <p:sp>
        <p:nvSpPr>
          <p:cNvPr id="5" name="Right Arrow 4"/>
          <p:cNvSpPr/>
          <p:nvPr/>
        </p:nvSpPr>
        <p:spPr>
          <a:xfrm>
            <a:off x="2245218" y="2227820"/>
            <a:ext cx="6568226" cy="217652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09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1018316"/>
            <a:ext cx="3840480" cy="2922619"/>
          </a:xfrm>
        </p:spPr>
        <p:txBody>
          <a:bodyPr>
            <a:normAutofit/>
          </a:bodyPr>
          <a:lstStyle/>
          <a:p>
            <a:pPr algn="ctr"/>
            <a:r>
              <a:rPr lang="en-US" b="1" dirty="0" smtClean="0">
                <a:solidFill>
                  <a:schemeClr val="accent1">
                    <a:lumMod val="75000"/>
                  </a:schemeClr>
                </a:solidFill>
              </a:rPr>
              <a:t>THEME of the DAY </a:t>
            </a:r>
            <a:r>
              <a:rPr lang="en-US" dirty="0" smtClean="0"/>
              <a:t/>
            </a:r>
            <a:br>
              <a:rPr lang="en-US" dirty="0" smtClean="0"/>
            </a:br>
            <a:r>
              <a:rPr lang="en-US" b="1" dirty="0" smtClean="0">
                <a:solidFill>
                  <a:schemeClr val="tx1"/>
                </a:solidFill>
              </a:rPr>
              <a:t>Systems </a:t>
            </a:r>
            <a:r>
              <a:rPr lang="en-US" b="1" dirty="0">
                <a:solidFill>
                  <a:schemeClr val="tx1"/>
                </a:solidFill>
              </a:rPr>
              <a:t>of Continuous </a:t>
            </a:r>
            <a:r>
              <a:rPr lang="en-US" b="1" dirty="0" smtClean="0">
                <a:solidFill>
                  <a:schemeClr val="tx1"/>
                </a:solidFill>
              </a:rPr>
              <a:t>Improvement</a:t>
            </a:r>
            <a:endParaRPr lang="en-US" b="1" dirty="0">
              <a:solidFill>
                <a:schemeClr val="tx1"/>
              </a:solidFill>
            </a:endParaRPr>
          </a:p>
        </p:txBody>
      </p:sp>
      <p:sp>
        <p:nvSpPr>
          <p:cNvPr id="4" name="Text Placeholder 3"/>
          <p:cNvSpPr>
            <a:spLocks noGrp="1"/>
          </p:cNvSpPr>
          <p:nvPr>
            <p:ph type="body" sz="half" idx="2"/>
          </p:nvPr>
        </p:nvSpPr>
        <p:spPr>
          <a:xfrm>
            <a:off x="7492891" y="4058682"/>
            <a:ext cx="3840480" cy="1531634"/>
          </a:xfrm>
        </p:spPr>
        <p:txBody>
          <a:bodyPr>
            <a:normAutofit/>
          </a:bodyPr>
          <a:lstStyle/>
          <a:p>
            <a:r>
              <a:rPr lang="en-US" sz="2400" dirty="0" smtClean="0">
                <a:solidFill>
                  <a:schemeClr val="tx1"/>
                </a:solidFill>
              </a:rPr>
              <a:t>Reference the two systems reflection prompts throughout the day.  </a:t>
            </a:r>
            <a:endParaRPr lang="en-US" sz="2400" dirty="0">
              <a:solidFill>
                <a:schemeClr val="tx1"/>
              </a:solidFill>
            </a:endParaRPr>
          </a:p>
        </p:txBody>
      </p:sp>
      <p:pic>
        <p:nvPicPr>
          <p:cNvPr id="23554" name="Picture 2" descr="http://www.quotehd.com/imagequotes/authors4/orison-swett-marden-writer-quote-a-good-system-shortens-the-road-to.jpg"/>
          <p:cNvPicPr>
            <a:picLocks noGrp="1" noChangeAspect="1" noChangeArrowheads="1"/>
          </p:cNvPicPr>
          <p:nvPr>
            <p:ph type="pic" idx="1"/>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434" t="270" r="434" b="22806"/>
          <a:stretch/>
        </p:blipFill>
        <p:spPr bwMode="auto">
          <a:xfrm>
            <a:off x="849492" y="1018316"/>
            <a:ext cx="59436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57466" t="21405" b="49401"/>
          <a:stretch/>
        </p:blipFill>
        <p:spPr>
          <a:xfrm>
            <a:off x="4937572" y="5345617"/>
            <a:ext cx="1855520" cy="244699"/>
          </a:xfrm>
          <a:prstGeom prst="rect">
            <a:avLst/>
          </a:prstGeom>
        </p:spPr>
      </p:pic>
    </p:spTree>
    <p:extLst>
      <p:ext uri="{BB962C8B-B14F-4D97-AF65-F5344CB8AC3E}">
        <p14:creationId xmlns:p14="http://schemas.microsoft.com/office/powerpoint/2010/main" val="259156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615</TotalTime>
  <Words>880</Words>
  <Application>Microsoft Office PowerPoint</Application>
  <PresentationFormat>Widescreen</PresentationFormat>
  <Paragraphs>161</Paragraphs>
  <Slides>42</Slides>
  <Notes>9</Notes>
  <HiddenSlides>1</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Bangla MN</vt:lpstr>
      <vt:lpstr>Calibri</vt:lpstr>
      <vt:lpstr>Corbel</vt:lpstr>
      <vt:lpstr>Courier New</vt:lpstr>
      <vt:lpstr>Lucida Console</vt:lpstr>
      <vt:lpstr>Lucida Handwriting</vt:lpstr>
      <vt:lpstr>Times New Roman</vt:lpstr>
      <vt:lpstr>Tw Cen MT Condensed Extra Bold</vt:lpstr>
      <vt:lpstr>Verdana</vt:lpstr>
      <vt:lpstr>Wingdings</vt:lpstr>
      <vt:lpstr>Basis</vt:lpstr>
      <vt:lpstr>Leadership</vt:lpstr>
      <vt:lpstr>PowerPoint Presentation</vt:lpstr>
      <vt:lpstr>Welcome </vt:lpstr>
      <vt:lpstr>Today’s Facilitators</vt:lpstr>
      <vt:lpstr>STLN Site Norms</vt:lpstr>
      <vt:lpstr>PowerPoint Presentation</vt:lpstr>
      <vt:lpstr>Looking Back to Move Ahead</vt:lpstr>
      <vt:lpstr>PowerPoint Presentation</vt:lpstr>
      <vt:lpstr>THEME of the DAY  Systems of Continuous Improvement</vt:lpstr>
      <vt:lpstr>Four Pillars of Our Work</vt:lpstr>
      <vt:lpstr>Roles and Responsibilities of a Network Participant</vt:lpstr>
      <vt:lpstr>PowerPoint Presentation</vt:lpstr>
      <vt:lpstr>PowerPoint Presentation</vt:lpstr>
      <vt:lpstr>PowerPoint Presentation</vt:lpstr>
      <vt:lpstr>PowerPoint Presentation</vt:lpstr>
      <vt:lpstr>10 Minute BREAK</vt:lpstr>
      <vt:lpstr>PowerPoint Presentation</vt:lpstr>
      <vt:lpstr>PowerPoint Presentation</vt:lpstr>
      <vt:lpstr>http://tinyurl.com/kyNGSStoolbox </vt:lpstr>
      <vt:lpstr>PowerPoint Presentation</vt:lpstr>
      <vt:lpstr>PowerPoint Presentation</vt:lpstr>
      <vt:lpstr>Science in the Field Lora Sekeres Nick Price </vt:lpstr>
      <vt:lpstr>Am I Heading in the Right Direction? Group Share Out</vt:lpstr>
      <vt:lpstr>PowerPoint Presentation</vt:lpstr>
      <vt:lpstr>SYSTEM</vt:lpstr>
      <vt:lpstr>Systems as a Crosscutting Concept</vt:lpstr>
      <vt:lpstr>PowerPoint Presentation</vt:lpstr>
      <vt:lpstr>PowerPoint Presentation</vt:lpstr>
      <vt:lpstr>Science Assessment System</vt:lpstr>
      <vt:lpstr>Science Assessment System</vt:lpstr>
      <vt:lpstr>Gallery Walk</vt:lpstr>
      <vt:lpstr>PowerPoint Presentation</vt:lpstr>
      <vt:lpstr>DRAFT KENTUCKY SCIENCE ASSESSMENT SYSTEM </vt:lpstr>
      <vt:lpstr>PowerPoint Presentation</vt:lpstr>
      <vt:lpstr>PowerPoint Presentation</vt:lpstr>
      <vt:lpstr>PowerPoint Presentation</vt:lpstr>
      <vt:lpstr>MOONSHOT THINKING</vt:lpstr>
      <vt:lpstr>Moonshot Thinking</vt:lpstr>
      <vt:lpstr>Celebration</vt:lpstr>
      <vt:lpstr>PowerPoint Presentation</vt:lpstr>
      <vt:lpstr>Please Complete Evaluation </vt:lpstr>
      <vt:lpstr>Opportunities</vt:lpstr>
    </vt:vector>
  </TitlesOfParts>
  <Company>KDE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Rumsey, Candance - Division of Program Standards</dc:creator>
  <cp:lastModifiedBy>Rumsey, Candance - Division of Program Standards</cp:lastModifiedBy>
  <cp:revision>43</cp:revision>
  <dcterms:created xsi:type="dcterms:W3CDTF">2016-03-22T00:02:15Z</dcterms:created>
  <dcterms:modified xsi:type="dcterms:W3CDTF">2016-03-29T03:15:43Z</dcterms:modified>
</cp:coreProperties>
</file>