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41"/>
  </p:notesMasterIdLst>
  <p:sldIdLst>
    <p:sldId id="256" r:id="rId2"/>
    <p:sldId id="319" r:id="rId3"/>
    <p:sldId id="260" r:id="rId4"/>
    <p:sldId id="320" r:id="rId5"/>
    <p:sldId id="300" r:id="rId6"/>
    <p:sldId id="296" r:id="rId7"/>
    <p:sldId id="297" r:id="rId8"/>
    <p:sldId id="267" r:id="rId9"/>
    <p:sldId id="259" r:id="rId10"/>
    <p:sldId id="322" r:id="rId11"/>
    <p:sldId id="323" r:id="rId12"/>
    <p:sldId id="264" r:id="rId13"/>
    <p:sldId id="299" r:id="rId14"/>
    <p:sldId id="265" r:id="rId15"/>
    <p:sldId id="266" r:id="rId16"/>
    <p:sldId id="329" r:id="rId17"/>
    <p:sldId id="313" r:id="rId18"/>
    <p:sldId id="301" r:id="rId19"/>
    <p:sldId id="303" r:id="rId20"/>
    <p:sldId id="302" r:id="rId21"/>
    <p:sldId id="304" r:id="rId22"/>
    <p:sldId id="306" r:id="rId23"/>
    <p:sldId id="283" r:id="rId24"/>
    <p:sldId id="308" r:id="rId25"/>
    <p:sldId id="309" r:id="rId26"/>
    <p:sldId id="310" r:id="rId27"/>
    <p:sldId id="311" r:id="rId28"/>
    <p:sldId id="318" r:id="rId29"/>
    <p:sldId id="270" r:id="rId30"/>
    <p:sldId id="324" r:id="rId31"/>
    <p:sldId id="325" r:id="rId32"/>
    <p:sldId id="327" r:id="rId33"/>
    <p:sldId id="268" r:id="rId34"/>
    <p:sldId id="290" r:id="rId35"/>
    <p:sldId id="291" r:id="rId36"/>
    <p:sldId id="292" r:id="rId37"/>
    <p:sldId id="293" r:id="rId38"/>
    <p:sldId id="328" r:id="rId39"/>
    <p:sldId id="29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4" d="100"/>
          <a:sy n="74" d="100"/>
        </p:scale>
        <p:origin x="45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C798DB-BA0D-4452-9AA8-3779FC252BCB}" type="datetimeFigureOut">
              <a:rPr lang="en-US" smtClean="0"/>
              <a:t>2/28/2016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ACB946-8310-4411-A319-7FDF151BB9AD}" type="slidenum">
              <a:rPr lang="en-US" smtClean="0"/>
              <a:t>‹#›</a:t>
            </a:fld>
            <a:endParaRPr lang="en-US"/>
          </a:p>
        </p:txBody>
      </p:sp>
    </p:spTree>
    <p:extLst>
      <p:ext uri="{BB962C8B-B14F-4D97-AF65-F5344CB8AC3E}">
        <p14:creationId xmlns:p14="http://schemas.microsoft.com/office/powerpoint/2010/main" val="518551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wea.org/blog/2012/dylan-wiliam-the-5-formative-assessment-strategies-to-improve-student-learning/#sthash.j4R1pucu.dpu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0924E-4DBE-4ECB-8377-71CC79B22088}" type="slidenum">
              <a:rPr lang="en-US" smtClean="0"/>
              <a:t>2</a:t>
            </a:fld>
            <a:endParaRPr lang="en-US"/>
          </a:p>
        </p:txBody>
      </p:sp>
    </p:spTree>
    <p:extLst>
      <p:ext uri="{BB962C8B-B14F-4D97-AF65-F5344CB8AC3E}">
        <p14:creationId xmlns:p14="http://schemas.microsoft.com/office/powerpoint/2010/main" val="682804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Shape 659"/>
          <p:cNvSpPr txBox="1">
            <a:spLocks noGrp="1"/>
          </p:cNvSpPr>
          <p:nvPr>
            <p:ph type="body" idx="1"/>
          </p:nvPr>
        </p:nvSpPr>
        <p:spPr>
          <a:xfrm>
            <a:off x="685800" y="4344024"/>
            <a:ext cx="5486399" cy="41145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660" name="Shape 6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7959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Then consider</a:t>
            </a:r>
          </a:p>
          <a:p>
            <a:endParaRPr lang="en-US" altLang="en-US" dirty="0" smtClean="0"/>
          </a:p>
          <a:p>
            <a:r>
              <a:rPr lang="en-US" altLang="en-US" dirty="0" smtClean="0"/>
              <a:t>What resources do you have to help ensure congruence?</a:t>
            </a:r>
          </a:p>
          <a:p>
            <a:endParaRPr lang="en-US" altLang="en-US" dirty="0" smtClean="0"/>
          </a:p>
          <a:p>
            <a:r>
              <a:rPr lang="en-US" altLang="en-US" dirty="0" smtClean="0"/>
              <a:t>Content Network teachers</a:t>
            </a:r>
          </a:p>
          <a:p>
            <a:r>
              <a:rPr lang="en-US" altLang="en-US" dirty="0" smtClean="0"/>
              <a:t>Effective teachers in your building or district</a:t>
            </a:r>
          </a:p>
          <a:p>
            <a:r>
              <a:rPr lang="en-US" altLang="en-US" dirty="0" smtClean="0"/>
              <a:t>Professional Learning groups/content area learning groups in your building</a:t>
            </a:r>
          </a:p>
          <a:p>
            <a:r>
              <a:rPr lang="en-US" altLang="en-US" dirty="0" smtClean="0"/>
              <a:t>Instructional Rounds</a:t>
            </a:r>
          </a:p>
          <a:p>
            <a:r>
              <a:rPr lang="en-US" altLang="en-US" dirty="0" smtClean="0"/>
              <a:t>KCAS</a:t>
            </a:r>
          </a:p>
          <a:p>
            <a:r>
              <a:rPr lang="en-US" altLang="en-US" dirty="0" smtClean="0"/>
              <a:t>Observations</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A6EBA7-73DC-47DB-A2DD-5682BD203287}" type="slidenum">
              <a:rPr lang="en-US" altLang="en-US"/>
              <a:pPr>
                <a:spcBef>
                  <a:spcPct val="0"/>
                </a:spcBef>
              </a:pPr>
              <a:t>28</a:t>
            </a:fld>
            <a:endParaRPr lang="en-US" altLang="en-US"/>
          </a:p>
        </p:txBody>
      </p:sp>
    </p:spTree>
    <p:extLst>
      <p:ext uri="{BB962C8B-B14F-4D97-AF65-F5344CB8AC3E}">
        <p14:creationId xmlns:p14="http://schemas.microsoft.com/office/powerpoint/2010/main" val="4143358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838200" y="131445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5" name="Shape 40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Ryan</a:t>
            </a:r>
          </a:p>
        </p:txBody>
      </p:sp>
      <p:sp>
        <p:nvSpPr>
          <p:cNvPr id="406" name="Shape 40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36</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7617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r>
              <a:rPr lang="en-US" altLang="en-US" smtClean="0">
                <a:latin typeface="Arial" charset="0"/>
                <a:cs typeface="Arial" charset="0"/>
              </a:rPr>
              <a:t>Plan for between now and February meeting</a:t>
            </a:r>
          </a:p>
          <a:p>
            <a:r>
              <a:rPr lang="en-US" altLang="en-US" smtClean="0">
                <a:latin typeface="Arial" charset="0"/>
                <a:cs typeface="Arial" charset="0"/>
              </a:rPr>
              <a:t>TL will have doc that shows plan and to do list prior to next meeting</a:t>
            </a:r>
          </a:p>
          <a:p>
            <a:endParaRPr lang="en-US" altLang="en-US" smtClean="0">
              <a:latin typeface="Arial" charset="0"/>
              <a:cs typeface="Arial" charset="0"/>
            </a:endParaRPr>
          </a:p>
        </p:txBody>
      </p:sp>
      <p:sp>
        <p:nvSpPr>
          <p:cNvPr id="71684"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2AE6F99-CAD4-4634-8444-A1C742938DFC}" type="slidenum">
              <a:rPr lang="en-US" altLang="en-US" smtClean="0"/>
              <a:pPr eaLnBrk="1" hangingPunct="1"/>
              <a:t>37</a:t>
            </a:fld>
            <a:endParaRPr lang="en-US" altLang="en-US" smtClean="0"/>
          </a:p>
        </p:txBody>
      </p:sp>
    </p:spTree>
    <p:extLst>
      <p:ext uri="{BB962C8B-B14F-4D97-AF65-F5344CB8AC3E}">
        <p14:creationId xmlns:p14="http://schemas.microsoft.com/office/powerpoint/2010/main" val="1781230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
        <p:nvSpPr>
          <p:cNvPr id="727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145FD0C-6834-4CE1-B3E9-759E9875533A}" type="slidenum">
              <a:rPr lang="en-US" altLang="en-US" smtClean="0">
                <a:latin typeface="Verdana" pitchFamily="34" charset="0"/>
              </a:rPr>
              <a:pPr eaLnBrk="1" hangingPunct="1">
                <a:spcBef>
                  <a:spcPct val="0"/>
                </a:spcBef>
              </a:pPr>
              <a:t>39</a:t>
            </a:fld>
            <a:endParaRPr lang="en-US" altLang="en-US" smtClean="0">
              <a:latin typeface="Verdana" pitchFamily="34" charset="0"/>
            </a:endParaRPr>
          </a:p>
        </p:txBody>
      </p:sp>
    </p:spTree>
    <p:extLst>
      <p:ext uri="{BB962C8B-B14F-4D97-AF65-F5344CB8AC3E}">
        <p14:creationId xmlns:p14="http://schemas.microsoft.com/office/powerpoint/2010/main" val="538849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ACB946-8310-4411-A319-7FDF151BB9AD}" type="slidenum">
              <a:rPr lang="en-US" smtClean="0"/>
              <a:t>4</a:t>
            </a:fld>
            <a:endParaRPr lang="en-US"/>
          </a:p>
        </p:txBody>
      </p:sp>
    </p:spTree>
    <p:extLst>
      <p:ext uri="{BB962C8B-B14F-4D97-AF65-F5344CB8AC3E}">
        <p14:creationId xmlns:p14="http://schemas.microsoft.com/office/powerpoint/2010/main" val="809455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altLang="en-US" smtClean="0">
                <a:latin typeface="Arial" charset="0"/>
                <a:cs typeface="Arial" charset="0"/>
              </a:rPr>
              <a:t>To post url on chartpaper rather than spend time now…</a:t>
            </a:r>
          </a:p>
        </p:txBody>
      </p:sp>
      <p:sp>
        <p:nvSpPr>
          <p:cNvPr id="46084"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5D59291-561C-4B49-840E-7E5B51FBDCC8}" type="slidenum">
              <a:rPr lang="en-US" altLang="en-US" smtClean="0"/>
              <a:pPr eaLnBrk="1" hangingPunct="1"/>
              <a:t>9</a:t>
            </a:fld>
            <a:endParaRPr lang="en-US" altLang="en-US" smtClean="0"/>
          </a:p>
        </p:txBody>
      </p:sp>
    </p:spTree>
    <p:extLst>
      <p:ext uri="{BB962C8B-B14F-4D97-AF65-F5344CB8AC3E}">
        <p14:creationId xmlns:p14="http://schemas.microsoft.com/office/powerpoint/2010/main" val="2342391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r>
              <a:rPr lang="en-US" altLang="en-US" smtClean="0">
                <a:latin typeface="Arial" charset="0"/>
                <a:cs typeface="Arial" charset="0"/>
              </a:rPr>
              <a:t>Talk about fundamental phenomena that is imbedded in each PE? Now, what connections can you make to the fundamental phenomenon that is relevant to your grade level?</a:t>
            </a:r>
          </a:p>
          <a:p>
            <a:endParaRPr lang="en-US" altLang="en-US" smtClean="0">
              <a:latin typeface="Arial" charset="0"/>
              <a:cs typeface="Arial" charset="0"/>
            </a:endParaRPr>
          </a:p>
          <a:p>
            <a:r>
              <a:rPr lang="en-US" altLang="en-US" smtClean="0">
                <a:latin typeface="Arial" charset="0"/>
                <a:cs typeface="Arial" charset="0"/>
              </a:rPr>
              <a:t>https://www.teachingchannel.org/blog/ausl/2014/09/22/transitioning-to-the-ngss-tips-and-resources-for-planning-science-units-around-puzzling-phenomena/   </a:t>
            </a:r>
          </a:p>
        </p:txBody>
      </p:sp>
      <p:sp>
        <p:nvSpPr>
          <p:cNvPr id="501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B2A8353-1C48-41DC-AA3D-D49D20C69934}" type="slidenum">
              <a:rPr lang="en-US" altLang="en-US" smtClean="0"/>
              <a:pPr eaLnBrk="1" hangingPunct="1">
                <a:spcBef>
                  <a:spcPct val="0"/>
                </a:spcBef>
              </a:pPr>
              <a:t>12</a:t>
            </a:fld>
            <a:endParaRPr lang="en-US" altLang="en-US" smtClean="0"/>
          </a:p>
        </p:txBody>
      </p:sp>
    </p:spTree>
    <p:extLst>
      <p:ext uri="{BB962C8B-B14F-4D97-AF65-F5344CB8AC3E}">
        <p14:creationId xmlns:p14="http://schemas.microsoft.com/office/powerpoint/2010/main" val="3883101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if I will use this </a:t>
            </a:r>
            <a:endParaRPr lang="en-US" dirty="0"/>
          </a:p>
        </p:txBody>
      </p:sp>
      <p:sp>
        <p:nvSpPr>
          <p:cNvPr id="4" name="Slide Number Placeholder 3"/>
          <p:cNvSpPr>
            <a:spLocks noGrp="1"/>
          </p:cNvSpPr>
          <p:nvPr>
            <p:ph type="sldNum" sz="quarter" idx="10"/>
          </p:nvPr>
        </p:nvSpPr>
        <p:spPr/>
        <p:txBody>
          <a:bodyPr/>
          <a:lstStyle/>
          <a:p>
            <a:fld id="{9320924E-4DBE-4ECB-8377-71CC79B22088}" type="slidenum">
              <a:rPr lang="en-US" smtClean="0"/>
              <a:t>17</a:t>
            </a:fld>
            <a:endParaRPr lang="en-US"/>
          </a:p>
        </p:txBody>
      </p:sp>
    </p:spTree>
    <p:extLst>
      <p:ext uri="{BB962C8B-B14F-4D97-AF65-F5344CB8AC3E}">
        <p14:creationId xmlns:p14="http://schemas.microsoft.com/office/powerpoint/2010/main" val="2375959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txBox="1">
            <a:spLocks noGrp="1"/>
          </p:cNvSpPr>
          <p:nvPr>
            <p:ph type="body" idx="1"/>
          </p:nvPr>
        </p:nvSpPr>
        <p:spPr>
          <a:xfrm>
            <a:off x="685800" y="4344024"/>
            <a:ext cx="5486399" cy="41145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592" name="Shape 5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0391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Shape 6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94" name="Shape 694"/>
          <p:cNvSpPr txBox="1">
            <a:spLocks noGrp="1"/>
          </p:cNvSpPr>
          <p:nvPr>
            <p:ph type="body" idx="1"/>
          </p:nvPr>
        </p:nvSpPr>
        <p:spPr>
          <a:xfrm>
            <a:off x="685800" y="4344024"/>
            <a:ext cx="5486399" cy="41145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a:t>Have someone write the definition of congruency on the board as we review and add ideas. </a:t>
            </a:r>
          </a:p>
        </p:txBody>
      </p:sp>
      <p:sp>
        <p:nvSpPr>
          <p:cNvPr id="695" name="Shape 695"/>
          <p:cNvSpPr txBox="1"/>
          <p:nvPr/>
        </p:nvSpPr>
        <p:spPr>
          <a:xfrm>
            <a:off x="3884612" y="8684926"/>
            <a:ext cx="2971799" cy="4575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800" b="0" i="0" u="none">
                <a:solidFill>
                  <a:srgbClr val="000000"/>
                </a:solidFill>
                <a:latin typeface="Calibri"/>
                <a:ea typeface="Calibri"/>
                <a:cs typeface="Calibri"/>
                <a:sym typeface="Calibri"/>
              </a:rPr>
              <a:t>20</a:t>
            </a:fld>
            <a:endParaRPr lang="en-US" sz="1800" b="0" i="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94945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Close this thinking/learning opportunity with a wrap around discussion - small group then large group (always nice to chart responses to allow participants hear and see – and reflect) </a:t>
            </a:r>
          </a:p>
          <a:p>
            <a:r>
              <a:rPr lang="en-US" sz="1200" kern="1200" dirty="0" smtClean="0">
                <a:solidFill>
                  <a:schemeClr val="tx1"/>
                </a:solidFill>
                <a:effectLst/>
                <a:latin typeface="+mn-lt"/>
                <a:ea typeface="+mn-ea"/>
                <a:cs typeface="+mn-cs"/>
              </a:rPr>
              <a:t>Which of these is the </a:t>
            </a:r>
            <a:r>
              <a:rPr lang="en-US" sz="1200" b="1" kern="1200" dirty="0" smtClean="0">
                <a:solidFill>
                  <a:schemeClr val="tx1"/>
                </a:solidFill>
                <a:effectLst/>
                <a:latin typeface="+mn-lt"/>
                <a:ea typeface="+mn-ea"/>
                <a:cs typeface="+mn-cs"/>
              </a:rPr>
              <a:t>most likely </a:t>
            </a:r>
            <a:r>
              <a:rPr lang="en-US" sz="1200" kern="1200" dirty="0" smtClean="0">
                <a:solidFill>
                  <a:schemeClr val="tx1"/>
                </a:solidFill>
                <a:effectLst/>
                <a:latin typeface="+mn-lt"/>
                <a:ea typeface="+mn-ea"/>
                <a:cs typeface="+mn-cs"/>
              </a:rPr>
              <a:t>culprit impeding congruency in your school? And what evidence tells you this? </a:t>
            </a:r>
          </a:p>
          <a:p>
            <a:r>
              <a:rPr lang="en-US" sz="1200" kern="1200" dirty="0" smtClean="0">
                <a:solidFill>
                  <a:schemeClr val="tx1"/>
                </a:solidFill>
                <a:effectLst/>
                <a:latin typeface="+mn-lt"/>
                <a:ea typeface="+mn-ea"/>
                <a:cs typeface="+mn-cs"/>
              </a:rPr>
              <a:t>How does this discussion or this learning relate to student engagement and opportunity for demonstration of learning? </a:t>
            </a:r>
          </a:p>
          <a:p>
            <a:r>
              <a:rPr lang="en-US" sz="1200" kern="1200" dirty="0" smtClean="0">
                <a:solidFill>
                  <a:schemeClr val="tx1"/>
                </a:solidFill>
                <a:effectLst/>
                <a:latin typeface="+mn-lt"/>
                <a:ea typeface="+mn-ea"/>
                <a:cs typeface="+mn-cs"/>
              </a:rPr>
              <a:t>As you are facilitating this learning experience model the 5 strategies for formative assessment where possible.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Dylan </a:t>
            </a:r>
            <a:r>
              <a:rPr lang="en-US" sz="1200" kern="1200" dirty="0" err="1" smtClean="0">
                <a:solidFill>
                  <a:schemeClr val="tx1"/>
                </a:solidFill>
                <a:effectLst/>
                <a:latin typeface="+mn-lt"/>
                <a:ea typeface="+mn-ea"/>
                <a:cs typeface="+mn-cs"/>
              </a:rPr>
              <a:t>Wiliam’s</a:t>
            </a:r>
            <a:r>
              <a:rPr lang="en-US" sz="1200" kern="1200" dirty="0" smtClean="0">
                <a:solidFill>
                  <a:schemeClr val="tx1"/>
                </a:solidFill>
                <a:effectLst/>
                <a:latin typeface="+mn-lt"/>
                <a:ea typeface="+mn-ea"/>
                <a:cs typeface="+mn-cs"/>
              </a:rPr>
              <a:t> book </a:t>
            </a:r>
            <a:r>
              <a:rPr lang="en-US" sz="1200" u="sng" kern="1200" dirty="0" smtClean="0">
                <a:solidFill>
                  <a:schemeClr val="tx1"/>
                </a:solidFill>
                <a:effectLst/>
                <a:latin typeface="+mn-lt"/>
                <a:ea typeface="+mn-ea"/>
                <a:cs typeface="+mn-cs"/>
              </a:rPr>
              <a:t>Embedded Formative Assessment</a:t>
            </a:r>
            <a:r>
              <a:rPr lang="en-US" sz="1200" kern="1200" dirty="0" smtClean="0">
                <a:solidFill>
                  <a:schemeClr val="tx1"/>
                </a:solidFill>
                <a:effectLst/>
                <a:latin typeface="+mn-lt"/>
                <a:ea typeface="+mn-ea"/>
                <a:cs typeface="+mn-cs"/>
              </a:rPr>
              <a:t>, he provides 5 strategies that he has come to believe through his 35 years of experience and research, are core to successful formative assessment practice in the classroom: </a:t>
            </a:r>
          </a:p>
          <a:p>
            <a:r>
              <a:rPr lang="en-US" sz="1200" kern="1200" dirty="0" smtClean="0">
                <a:solidFill>
                  <a:schemeClr val="tx1"/>
                </a:solidFill>
                <a:effectLst/>
                <a:latin typeface="+mn-lt"/>
                <a:ea typeface="+mn-ea"/>
                <a:cs typeface="+mn-cs"/>
              </a:rPr>
              <a:t>1. Clarifying, sharing, and understanding learning intentions and criteria for success – getting the students to really understand what their classroom experience will be and how their success will be measured. </a:t>
            </a:r>
          </a:p>
          <a:p>
            <a:r>
              <a:rPr lang="en-US" sz="1200" kern="1200" dirty="0" smtClean="0">
                <a:solidFill>
                  <a:schemeClr val="tx1"/>
                </a:solidFill>
                <a:effectLst/>
                <a:latin typeface="+mn-lt"/>
                <a:ea typeface="+mn-ea"/>
                <a:cs typeface="+mn-cs"/>
              </a:rPr>
              <a:t>2. Engineering effective classroom discussions, activities, and learning tasks that elicit evidence of learning – developing effective classroom instructional strategies that allow for the measurement of success. </a:t>
            </a:r>
          </a:p>
          <a:p>
            <a:r>
              <a:rPr lang="en-US" sz="1200" kern="1200" dirty="0" smtClean="0">
                <a:solidFill>
                  <a:schemeClr val="tx1"/>
                </a:solidFill>
                <a:effectLst/>
                <a:latin typeface="+mn-lt"/>
                <a:ea typeface="+mn-ea"/>
                <a:cs typeface="+mn-cs"/>
              </a:rPr>
              <a:t>3. Providing feedback that moves learning forward – working with students to provide them the information they need to better understand problems and solutions. </a:t>
            </a:r>
          </a:p>
          <a:p>
            <a:r>
              <a:rPr lang="en-US" sz="1200" kern="1200" dirty="0" smtClean="0">
                <a:solidFill>
                  <a:schemeClr val="tx1"/>
                </a:solidFill>
                <a:effectLst/>
                <a:latin typeface="+mn-lt"/>
                <a:ea typeface="+mn-ea"/>
                <a:cs typeface="+mn-cs"/>
              </a:rPr>
              <a:t>4. Activating learners as instructional resources for one another – getting students involved with each other in discussions and working groups can help improve student learning. </a:t>
            </a:r>
          </a:p>
          <a:p>
            <a:r>
              <a:rPr lang="en-US" sz="1200" kern="1200" dirty="0" smtClean="0">
                <a:solidFill>
                  <a:schemeClr val="tx1"/>
                </a:solidFill>
                <a:effectLst/>
                <a:latin typeface="+mn-lt"/>
                <a:ea typeface="+mn-ea"/>
                <a:cs typeface="+mn-cs"/>
              </a:rPr>
              <a:t>5. Activating learners as owners of their own learning – We wrote a recent blog on this topic: self-regulation of learning leads to student performance improvement. - See more at: </a:t>
            </a:r>
            <a:r>
              <a:rPr lang="en-US" sz="1200" u="sng" kern="1200" dirty="0" smtClean="0">
                <a:solidFill>
                  <a:schemeClr val="tx1"/>
                </a:solidFill>
                <a:effectLst/>
                <a:latin typeface="+mn-lt"/>
                <a:ea typeface="+mn-ea"/>
                <a:cs typeface="+mn-cs"/>
                <a:hlinkClick r:id="rId3"/>
              </a:rPr>
              <a:t>https://www.nwea.org/blog/2012/dylan-wiliam-the-5-formative-assessment-strategies-to-improve-student-learning/#sthash.j4R1pucu.dpuf</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320924E-4DBE-4ECB-8377-71CC79B22088}" type="slidenum">
              <a:rPr lang="en-US" smtClean="0"/>
              <a:t>21</a:t>
            </a:fld>
            <a:endParaRPr lang="en-US"/>
          </a:p>
        </p:txBody>
      </p:sp>
    </p:spTree>
    <p:extLst>
      <p:ext uri="{BB962C8B-B14F-4D97-AF65-F5344CB8AC3E}">
        <p14:creationId xmlns:p14="http://schemas.microsoft.com/office/powerpoint/2010/main" val="3392554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3" name="Shape 3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66394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2/28/2016</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34731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10593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169560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FF206AD-44F4-4C3C-B799-0C9D4BCE3DC0}" type="slidenum">
              <a:rPr lang="en-US" altLang="en-US"/>
              <a:pPr>
                <a:defRPr/>
              </a:pPr>
              <a:t>‹#›</a:t>
            </a:fld>
            <a:endParaRPr lang="en-US" altLang="en-US"/>
          </a:p>
        </p:txBody>
      </p:sp>
    </p:spTree>
    <p:extLst>
      <p:ext uri="{BB962C8B-B14F-4D97-AF65-F5344CB8AC3E}">
        <p14:creationId xmlns:p14="http://schemas.microsoft.com/office/powerpoint/2010/main" val="2574425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76414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2/28/2016</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68754895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2/28/2016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79170665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2/28/2016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84213515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2/28/2016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10464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2/28/2016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29219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2/28/2016</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40753223"/>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2/28/2016</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083096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2/28/2016</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775062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hyperlink" Target="http://www.edweek.org/tm/contributors/liana%20.heitin.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ted.com/talks/dan_meyer_math_curriculum_makeover?language=en"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youtu.be/_4EMeywsH3s"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courier-journal.com/story/opinion/2016/02/26/new-professionalism-teachers/8084969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tinyurl.com/kyNGSStoolbo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8523" y="866569"/>
            <a:ext cx="10318418" cy="4394988"/>
          </a:xfrm>
        </p:spPr>
        <p:txBody>
          <a:bodyPr/>
          <a:lstStyle/>
          <a:p>
            <a:r>
              <a:rPr lang="en-US" sz="6000" dirty="0" smtClean="0"/>
              <a:t>OVEC/JCPS/KSB</a:t>
            </a:r>
            <a:br>
              <a:rPr lang="en-US" sz="6000" dirty="0" smtClean="0"/>
            </a:br>
            <a:r>
              <a:rPr lang="en-US" sz="7200" dirty="0" smtClean="0"/>
              <a:t>science</a:t>
            </a:r>
            <a:br>
              <a:rPr lang="en-US" sz="7200" dirty="0" smtClean="0"/>
            </a:br>
            <a:r>
              <a:rPr lang="en-US" sz="7200" dirty="0" smtClean="0"/>
              <a:t>network</a:t>
            </a:r>
            <a:endParaRPr lang="en-US" dirty="0"/>
          </a:p>
        </p:txBody>
      </p:sp>
      <p:sp>
        <p:nvSpPr>
          <p:cNvPr id="3" name="Subtitle 2"/>
          <p:cNvSpPr>
            <a:spLocks noGrp="1"/>
          </p:cNvSpPr>
          <p:nvPr>
            <p:ph type="subTitle" idx="1"/>
          </p:nvPr>
        </p:nvSpPr>
        <p:spPr/>
        <p:txBody>
          <a:bodyPr/>
          <a:lstStyle/>
          <a:p>
            <a:r>
              <a:rPr lang="en-US" dirty="0" smtClean="0"/>
              <a:t>February 29, 2016</a:t>
            </a:r>
            <a:endParaRPr lang="en-US" dirty="0"/>
          </a:p>
        </p:txBody>
      </p:sp>
    </p:spTree>
    <p:extLst>
      <p:ext uri="{BB962C8B-B14F-4D97-AF65-F5344CB8AC3E}">
        <p14:creationId xmlns:p14="http://schemas.microsoft.com/office/powerpoint/2010/main" val="3501849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5318" y="2678805"/>
            <a:ext cx="6903076" cy="4216539"/>
          </a:xfrm>
          <a:prstGeom prst="rect">
            <a:avLst/>
          </a:prstGeom>
          <a:noFill/>
        </p:spPr>
        <p:txBody>
          <a:bodyPr wrap="square" rtlCol="0">
            <a:spAutoFit/>
          </a:bodyPr>
          <a:lstStyle/>
          <a:p>
            <a:pPr marL="457200" indent="-457200">
              <a:buFont typeface="Courier New" panose="02070309020205020404" pitchFamily="49" charset="0"/>
              <a:buChar char="o"/>
            </a:pPr>
            <a:r>
              <a:rPr lang="en-US" sz="2800" b="1" dirty="0" smtClean="0">
                <a:latin typeface="Calibri" panose="020F0502020204030204" pitchFamily="34" charset="0"/>
              </a:rPr>
              <a:t>Work with a partner</a:t>
            </a:r>
          </a:p>
          <a:p>
            <a:pPr marL="457200" indent="-457200">
              <a:buFont typeface="Courier New" panose="02070309020205020404" pitchFamily="49" charset="0"/>
              <a:buChar char="o"/>
            </a:pPr>
            <a:r>
              <a:rPr lang="en-US" sz="2800" b="1" dirty="0" smtClean="0">
                <a:latin typeface="Calibri" panose="020F0502020204030204" pitchFamily="34" charset="0"/>
              </a:rPr>
              <a:t>Trade tasks and student work</a:t>
            </a:r>
          </a:p>
          <a:p>
            <a:pPr marL="457200" indent="-457200">
              <a:buFont typeface="Courier New" panose="02070309020205020404" pitchFamily="49" charset="0"/>
              <a:buChar char="o"/>
            </a:pPr>
            <a:r>
              <a:rPr lang="en-US" sz="2800" b="1" dirty="0" smtClean="0">
                <a:latin typeface="Calibri" panose="020F0502020204030204" pitchFamily="34" charset="0"/>
              </a:rPr>
              <a:t>Document evidence using tools of your choice</a:t>
            </a:r>
          </a:p>
          <a:p>
            <a:pPr marL="457200" indent="-457200">
              <a:buFont typeface="Courier New" panose="02070309020205020404" pitchFamily="49" charset="0"/>
              <a:buChar char="o"/>
            </a:pPr>
            <a:r>
              <a:rPr lang="en-US" sz="2800" b="1" dirty="0" smtClean="0">
                <a:latin typeface="Calibri" panose="020F0502020204030204" pitchFamily="34" charset="0"/>
              </a:rPr>
              <a:t>Complete the feedback sheet to return to  the teacher </a:t>
            </a:r>
          </a:p>
          <a:p>
            <a:pPr marL="457200" indent="-457200">
              <a:buFont typeface="Courier New" panose="02070309020205020404" pitchFamily="49" charset="0"/>
              <a:buChar char="o"/>
            </a:pPr>
            <a:r>
              <a:rPr lang="en-US" sz="2800" b="1" dirty="0" smtClean="0">
                <a:latin typeface="Calibri" panose="020F0502020204030204" pitchFamily="34" charset="0"/>
              </a:rPr>
              <a:t>Turn in tasks and student work</a:t>
            </a:r>
          </a:p>
          <a:p>
            <a:endParaRPr lang="en-US" dirty="0"/>
          </a:p>
          <a:p>
            <a:endParaRPr lang="en-US" dirty="0" smtClean="0"/>
          </a:p>
          <a:p>
            <a:r>
              <a:rPr lang="en-US" dirty="0" smtClean="0"/>
              <a:t> </a:t>
            </a:r>
          </a:p>
          <a:p>
            <a:endParaRPr lang="en-US" dirty="0" smtClean="0"/>
          </a:p>
        </p:txBody>
      </p:sp>
      <p:sp>
        <p:nvSpPr>
          <p:cNvPr id="4" name="TextBox 3"/>
          <p:cNvSpPr txBox="1"/>
          <p:nvPr/>
        </p:nvSpPr>
        <p:spPr>
          <a:xfrm>
            <a:off x="3953814" y="927279"/>
            <a:ext cx="5756856" cy="707886"/>
          </a:xfrm>
          <a:prstGeom prst="rect">
            <a:avLst/>
          </a:prstGeom>
          <a:noFill/>
        </p:spPr>
        <p:txBody>
          <a:bodyPr wrap="square" rtlCol="0">
            <a:spAutoFit/>
          </a:bodyPr>
          <a:lstStyle/>
          <a:p>
            <a:pPr algn="ctr"/>
            <a:r>
              <a:rPr lang="en-US" sz="4000" b="1" dirty="0" smtClean="0"/>
              <a:t>Taking a Closer Look</a:t>
            </a:r>
            <a:endParaRPr lang="en-US" sz="4000"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687" y="248455"/>
            <a:ext cx="29718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5660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3505" y="365974"/>
            <a:ext cx="6305815" cy="642655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380" y="469005"/>
            <a:ext cx="2143125" cy="2133600"/>
          </a:xfrm>
          <a:prstGeom prst="rect">
            <a:avLst/>
          </a:prstGeom>
        </p:spPr>
      </p:pic>
    </p:spTree>
    <p:extLst>
      <p:ext uri="{BB962C8B-B14F-4D97-AF65-F5344CB8AC3E}">
        <p14:creationId xmlns:p14="http://schemas.microsoft.com/office/powerpoint/2010/main" val="1907146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2910416" y="1232451"/>
            <a:ext cx="9281584" cy="2743959"/>
          </a:xfrm>
          <a:noFill/>
          <a:ln w="57150">
            <a:noFill/>
          </a:ln>
        </p:spPr>
        <p:txBody>
          <a:bodyPr>
            <a:normAutofit/>
          </a:bodyPr>
          <a:lstStyle/>
          <a:p>
            <a:pPr fontAlgn="auto">
              <a:spcAft>
                <a:spcPts val="0"/>
              </a:spcAft>
              <a:defRPr/>
            </a:pPr>
            <a:r>
              <a:rPr lang="en-US" altLang="en-US" sz="7200" dirty="0" smtClean="0">
                <a:solidFill>
                  <a:schemeClr val="accent1">
                    <a:lumMod val="75000"/>
                  </a:schemeClr>
                </a:solidFill>
                <a:effectLst>
                  <a:outerShdw blurRad="38100" dist="38100" dir="2700000" algn="tl">
                    <a:srgbClr val="000000">
                      <a:alpha val="43137"/>
                    </a:srgbClr>
                  </a:outerShdw>
                </a:effectLst>
              </a:rPr>
              <a:t>Puzzling phenomena</a:t>
            </a:r>
          </a:p>
        </p:txBody>
      </p:sp>
      <p:sp>
        <p:nvSpPr>
          <p:cNvPr id="2" name="Text Placeholder 1"/>
          <p:cNvSpPr>
            <a:spLocks noGrp="1"/>
          </p:cNvSpPr>
          <p:nvPr>
            <p:ph type="body" idx="1"/>
          </p:nvPr>
        </p:nvSpPr>
        <p:spPr>
          <a:xfrm>
            <a:off x="2956376" y="4242839"/>
            <a:ext cx="9052983" cy="1533525"/>
          </a:xfrm>
        </p:spPr>
        <p:txBody>
          <a:bodyPr rtlCol="0">
            <a:normAutofit/>
          </a:bodyPr>
          <a:lstStyle/>
          <a:p>
            <a:pPr fontAlgn="auto">
              <a:spcAft>
                <a:spcPts val="0"/>
              </a:spcAft>
              <a:buClr>
                <a:schemeClr val="accent1">
                  <a:lumMod val="75000"/>
                </a:schemeClr>
              </a:buClr>
              <a:defRPr/>
            </a:pPr>
            <a:r>
              <a:rPr lang="en-US" b="1" dirty="0" smtClean="0">
                <a:solidFill>
                  <a:schemeClr val="bg2">
                    <a:lumMod val="10000"/>
                    <a:lumOff val="90000"/>
                  </a:schemeClr>
                </a:solidFill>
              </a:rPr>
              <a:t>Shifting from learnin</a:t>
            </a:r>
            <a:r>
              <a:rPr lang="en-US" dirty="0" smtClean="0">
                <a:solidFill>
                  <a:schemeClr val="bg2">
                    <a:lumMod val="10000"/>
                    <a:lumOff val="90000"/>
                  </a:schemeClr>
                </a:solidFill>
              </a:rPr>
              <a:t>g about it to figuring it out</a:t>
            </a:r>
            <a:endParaRPr lang="en-US" b="1" dirty="0">
              <a:solidFill>
                <a:schemeClr val="bg2">
                  <a:lumMod val="10000"/>
                  <a:lumOff val="90000"/>
                </a:schemeClr>
              </a:solidFill>
            </a:endParaRPr>
          </a:p>
        </p:txBody>
      </p:sp>
    </p:spTree>
    <p:extLst>
      <p:ext uri="{BB962C8B-B14F-4D97-AF65-F5344CB8AC3E}">
        <p14:creationId xmlns:p14="http://schemas.microsoft.com/office/powerpoint/2010/main" val="4022221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75000"/>
                  </a:schemeClr>
                </a:solidFill>
              </a:rPr>
              <a:t>		     Compelling or not?</a:t>
            </a:r>
            <a:br>
              <a:rPr lang="en-US" dirty="0" smtClean="0">
                <a:solidFill>
                  <a:schemeClr val="accent1">
                    <a:lumMod val="75000"/>
                  </a:schemeClr>
                </a:solidFill>
              </a:rPr>
            </a:br>
            <a:r>
              <a:rPr lang="en-US" dirty="0" smtClean="0">
                <a:solidFill>
                  <a:schemeClr val="accent1">
                    <a:lumMod val="75000"/>
                  </a:schemeClr>
                </a:solidFill>
              </a:rPr>
              <a:t>		</a:t>
            </a:r>
            <a:r>
              <a:rPr lang="en-US" dirty="0">
                <a:solidFill>
                  <a:schemeClr val="accent1">
                    <a:lumMod val="75000"/>
                  </a:schemeClr>
                </a:solidFill>
              </a:rPr>
              <a:t> </a:t>
            </a:r>
            <a:r>
              <a:rPr lang="en-US" dirty="0" smtClean="0">
                <a:solidFill>
                  <a:schemeClr val="accent1">
                    <a:lumMod val="75000"/>
                  </a:schemeClr>
                </a:solidFill>
              </a:rPr>
              <a:t>   That is the Question</a:t>
            </a:r>
            <a:r>
              <a:rPr lang="en-US" dirty="0"/>
              <a:t/>
            </a:r>
            <a:br>
              <a:rPr lang="en-US" dirty="0"/>
            </a:br>
            <a:r>
              <a:rPr lang="en-US" dirty="0" smtClean="0"/>
              <a:t/>
            </a:r>
            <a:br>
              <a:rPr lang="en-US" dirty="0" smtClean="0"/>
            </a:br>
            <a:r>
              <a:rPr lang="en-US" sz="3100" dirty="0" smtClean="0">
                <a:latin typeface="Comic Sans MS" panose="030F0702030302020204" pitchFamily="66" charset="0"/>
              </a:rPr>
              <a:t>How </a:t>
            </a:r>
            <a:r>
              <a:rPr lang="en-US" sz="3100" dirty="0">
                <a:latin typeface="Comic Sans MS" panose="030F0702030302020204" pitchFamily="66" charset="0"/>
              </a:rPr>
              <a:t>do constellations move across the sky? </a:t>
            </a:r>
            <a:br>
              <a:rPr lang="en-US" sz="3100" dirty="0">
                <a:latin typeface="Comic Sans MS" panose="030F0702030302020204" pitchFamily="66" charset="0"/>
              </a:rPr>
            </a:br>
            <a:r>
              <a:rPr lang="en-US" sz="3100" dirty="0" smtClean="0">
                <a:latin typeface="Comic Sans MS" panose="030F0702030302020204" pitchFamily="66" charset="0"/>
              </a:rPr>
              <a:t/>
            </a:r>
            <a:br>
              <a:rPr lang="en-US" sz="3100" dirty="0" smtClean="0">
                <a:latin typeface="Comic Sans MS" panose="030F0702030302020204" pitchFamily="66" charset="0"/>
              </a:rPr>
            </a:br>
            <a:r>
              <a:rPr lang="en-US" sz="3100" dirty="0" smtClean="0">
                <a:latin typeface="Comic Sans MS" panose="030F0702030302020204" pitchFamily="66" charset="0"/>
              </a:rPr>
              <a:t>How </a:t>
            </a:r>
            <a:r>
              <a:rPr lang="en-US" sz="3100" dirty="0">
                <a:latin typeface="Comic Sans MS" panose="030F0702030302020204" pitchFamily="66" charset="0"/>
              </a:rPr>
              <a:t>did ancient cultures use objects in the sky to know when to plant crops</a:t>
            </a:r>
            <a:r>
              <a:rPr lang="en-US" sz="3100" dirty="0" smtClean="0">
                <a:latin typeface="Comic Sans MS" panose="030F0702030302020204" pitchFamily="66" charset="0"/>
              </a:rPr>
              <a:t>?</a:t>
            </a:r>
            <a:br>
              <a:rPr lang="en-US" sz="3100" dirty="0" smtClean="0">
                <a:latin typeface="Comic Sans MS" panose="030F0702030302020204" pitchFamily="66" charset="0"/>
              </a:rPr>
            </a:br>
            <a:r>
              <a:rPr lang="en-US" sz="3100" dirty="0">
                <a:latin typeface="Comic Sans MS" panose="030F0702030302020204" pitchFamily="66" charset="0"/>
              </a:rPr>
              <a:t/>
            </a:r>
            <a:br>
              <a:rPr lang="en-US" sz="3100" dirty="0">
                <a:latin typeface="Comic Sans MS" panose="030F0702030302020204" pitchFamily="66" charset="0"/>
              </a:rPr>
            </a:br>
            <a:r>
              <a:rPr lang="en-US" sz="3100" dirty="0" smtClean="0">
                <a:latin typeface="Comic Sans MS" panose="030F0702030302020204" pitchFamily="66" charset="0"/>
              </a:rPr>
              <a:t>How </a:t>
            </a:r>
            <a:r>
              <a:rPr lang="en-US" sz="3100" dirty="0">
                <a:latin typeface="Comic Sans MS" panose="030F0702030302020204" pitchFamily="66" charset="0"/>
              </a:rPr>
              <a:t>can a bucket of water cool down a hot room in the desert? </a:t>
            </a:r>
            <a:r>
              <a:rPr lang="en-US" sz="3100" dirty="0" smtClean="0">
                <a:latin typeface="Comic Sans MS" panose="030F0702030302020204" pitchFamily="66" charset="0"/>
              </a:rPr>
              <a:t/>
            </a:r>
            <a:br>
              <a:rPr lang="en-US" sz="3100" dirty="0" smtClean="0">
                <a:latin typeface="Comic Sans MS" panose="030F0702030302020204" pitchFamily="66" charset="0"/>
              </a:rPr>
            </a:br>
            <a:r>
              <a:rPr lang="en-US" sz="3100" dirty="0">
                <a:latin typeface="Comic Sans MS" panose="030F0702030302020204" pitchFamily="66" charset="0"/>
              </a:rPr>
              <a:t/>
            </a:r>
            <a:br>
              <a:rPr lang="en-US" sz="3100" dirty="0">
                <a:latin typeface="Comic Sans MS" panose="030F0702030302020204" pitchFamily="66" charset="0"/>
              </a:rPr>
            </a:br>
            <a:r>
              <a:rPr lang="en-US" sz="3100" dirty="0" smtClean="0">
                <a:latin typeface="Comic Sans MS" panose="030F0702030302020204" pitchFamily="66" charset="0"/>
              </a:rPr>
              <a:t> </a:t>
            </a:r>
            <a:r>
              <a:rPr lang="en-US" sz="3100" dirty="0">
                <a:latin typeface="Comic Sans MS" panose="030F0702030302020204" pitchFamily="66" charset="0"/>
              </a:rPr>
              <a:t>Does an empty balloon and a full balloon weigh the same?</a:t>
            </a:r>
            <a:br>
              <a:rPr lang="en-US" sz="3100" dirty="0">
                <a:latin typeface="Comic Sans MS" panose="030F0702030302020204" pitchFamily="66" charset="0"/>
              </a:rPr>
            </a:br>
            <a:endParaRPr lang="en-US" sz="3100" dirty="0">
              <a:latin typeface="Comic Sans MS" panose="030F0702030302020204" pitchFamily="66" charset="0"/>
            </a:endParaRPr>
          </a:p>
        </p:txBody>
      </p:sp>
    </p:spTree>
    <p:extLst>
      <p:ext uri="{BB962C8B-B14F-4D97-AF65-F5344CB8AC3E}">
        <p14:creationId xmlns:p14="http://schemas.microsoft.com/office/powerpoint/2010/main" val="1180305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9848" y="484632"/>
            <a:ext cx="10058400" cy="1609344"/>
          </a:xfrm>
        </p:spPr>
        <p:txBody>
          <a:bodyPr/>
          <a:lstStyle/>
          <a:p>
            <a:pPr fontAlgn="auto">
              <a:spcAft>
                <a:spcPts val="0"/>
              </a:spcAft>
              <a:defRPr/>
            </a:pPr>
            <a:r>
              <a:rPr lang="en-US" dirty="0" smtClean="0"/>
              <a:t>Puzzling Phenomena</a:t>
            </a:r>
            <a:endParaRPr lang="en-US" dirty="0"/>
          </a:p>
        </p:txBody>
      </p:sp>
      <p:sp>
        <p:nvSpPr>
          <p:cNvPr id="14339" name="Content Placeholder 5"/>
          <p:cNvSpPr>
            <a:spLocks noGrp="1"/>
          </p:cNvSpPr>
          <p:nvPr>
            <p:ph idx="1"/>
          </p:nvPr>
        </p:nvSpPr>
        <p:spPr>
          <a:xfrm>
            <a:off x="1251678" y="1959052"/>
            <a:ext cx="10178322" cy="4424279"/>
          </a:xfrm>
        </p:spPr>
        <p:txBody>
          <a:bodyPr>
            <a:normAutofit fontScale="92500" lnSpcReduction="10000"/>
          </a:bodyPr>
          <a:lstStyle/>
          <a:p>
            <a:r>
              <a:rPr lang="en-US" altLang="en-US" sz="2800" dirty="0" smtClean="0"/>
              <a:t>Read the blog post by Alyssa Berg from Teaching Channel.</a:t>
            </a:r>
          </a:p>
          <a:p>
            <a:endParaRPr lang="en-US" altLang="en-US" sz="2800" dirty="0"/>
          </a:p>
          <a:p>
            <a:r>
              <a:rPr lang="en-US" altLang="en-US" sz="2800" dirty="0" smtClean="0"/>
              <a:t>As you read:</a:t>
            </a:r>
          </a:p>
          <a:p>
            <a:pPr lvl="1"/>
            <a:r>
              <a:rPr lang="en-US" altLang="en-US" sz="2600" dirty="0" smtClean="0"/>
              <a:t>Be ready to share one word, phrase </a:t>
            </a:r>
          </a:p>
          <a:p>
            <a:pPr marL="457200" lvl="1" indent="0">
              <a:buNone/>
            </a:pPr>
            <a:r>
              <a:rPr lang="en-US" altLang="en-US" sz="2600" dirty="0" smtClean="0"/>
              <a:t>and sentence that resonated with </a:t>
            </a:r>
          </a:p>
          <a:p>
            <a:pPr marL="457200" lvl="1" indent="0">
              <a:buNone/>
            </a:pPr>
            <a:r>
              <a:rPr lang="en-US" altLang="en-US" sz="2600" dirty="0" smtClean="0"/>
              <a:t>you as you read.</a:t>
            </a:r>
          </a:p>
          <a:p>
            <a:endParaRPr lang="en-US" altLang="en-US" sz="2800" dirty="0" smtClean="0"/>
          </a:p>
          <a:p>
            <a:r>
              <a:rPr lang="en-US" altLang="en-US" sz="2800" dirty="0" smtClean="0"/>
              <a:t>Take turns sharing your words, phrases, and sentences. Do not discuss them until everyone has shared!</a:t>
            </a:r>
          </a:p>
        </p:txBody>
      </p:sp>
      <p:sp>
        <p:nvSpPr>
          <p:cNvPr id="2" name="TextBox 1"/>
          <p:cNvSpPr txBox="1"/>
          <p:nvPr/>
        </p:nvSpPr>
        <p:spPr>
          <a:xfrm>
            <a:off x="7199290" y="3000777"/>
            <a:ext cx="2537138" cy="1569660"/>
          </a:xfrm>
          <a:prstGeom prst="rect">
            <a:avLst/>
          </a:prstGeom>
          <a:solidFill>
            <a:schemeClr val="accent5">
              <a:lumMod val="75000"/>
            </a:schemeClr>
          </a:solidFill>
        </p:spPr>
        <p:txBody>
          <a:bodyPr wrap="square" rtlCol="0">
            <a:spAutoFit/>
          </a:bodyPr>
          <a:lstStyle/>
          <a:p>
            <a:r>
              <a:rPr lang="en-US" sz="3200" dirty="0" smtClean="0">
                <a:latin typeface="Arial Rounded MT Bold" panose="020F0704030504030204" pitchFamily="34" charset="0"/>
              </a:rPr>
              <a:t>WORD</a:t>
            </a:r>
          </a:p>
          <a:p>
            <a:r>
              <a:rPr lang="en-US" sz="3200" dirty="0" smtClean="0">
                <a:latin typeface="Arial Rounded MT Bold" panose="020F0704030504030204" pitchFamily="34" charset="0"/>
              </a:rPr>
              <a:t>PHRASE</a:t>
            </a:r>
          </a:p>
          <a:p>
            <a:r>
              <a:rPr lang="en-US" sz="3200" dirty="0" smtClean="0">
                <a:latin typeface="Arial Rounded MT Bold" panose="020F0704030504030204" pitchFamily="34" charset="0"/>
              </a:rPr>
              <a:t>SENTENCE</a:t>
            </a:r>
            <a:endParaRPr lang="en-US" sz="3200" dirty="0">
              <a:latin typeface="Arial Rounded MT Bold" panose="020F0704030504030204" pitchFamily="34" charset="0"/>
            </a:endParaRPr>
          </a:p>
        </p:txBody>
      </p:sp>
    </p:spTree>
    <p:extLst>
      <p:ext uri="{BB962C8B-B14F-4D97-AF65-F5344CB8AC3E}">
        <p14:creationId xmlns:p14="http://schemas.microsoft.com/office/powerpoint/2010/main" val="214302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9848" y="484632"/>
            <a:ext cx="4326400" cy="1609344"/>
          </a:xfrm>
        </p:spPr>
        <p:txBody>
          <a:bodyPr/>
          <a:lstStyle/>
          <a:p>
            <a:pPr fontAlgn="auto">
              <a:spcAft>
                <a:spcPts val="0"/>
              </a:spcAft>
              <a:defRPr/>
            </a:pPr>
            <a:r>
              <a:rPr lang="en-US" dirty="0" smtClean="0"/>
              <a:t>Puzzling Phenomena</a:t>
            </a:r>
            <a:endParaRPr lang="en-US" dirty="0"/>
          </a:p>
        </p:txBody>
      </p:sp>
      <p:sp>
        <p:nvSpPr>
          <p:cNvPr id="6" name="Content Placeholder 5"/>
          <p:cNvSpPr>
            <a:spLocks noGrp="1"/>
          </p:cNvSpPr>
          <p:nvPr>
            <p:ph idx="1"/>
          </p:nvPr>
        </p:nvSpPr>
        <p:spPr>
          <a:xfrm>
            <a:off x="1068917" y="2802228"/>
            <a:ext cx="10411883" cy="3903372"/>
          </a:xfrm>
        </p:spPr>
        <p:txBody>
          <a:bodyPr rtlCol="0">
            <a:normAutofit/>
          </a:bodyPr>
          <a:lstStyle/>
          <a:p>
            <a:pPr marL="182880" indent="-182880" fontAlgn="auto">
              <a:spcAft>
                <a:spcPts val="0"/>
              </a:spcAft>
              <a:buClr>
                <a:schemeClr val="accent1">
                  <a:lumMod val="75000"/>
                </a:schemeClr>
              </a:buClr>
              <a:defRPr/>
            </a:pPr>
            <a:r>
              <a:rPr lang="en-US" sz="2800" dirty="0" smtClean="0"/>
              <a:t>How did your thinking change about phenomena after reading the blog post?</a:t>
            </a:r>
          </a:p>
          <a:p>
            <a:pPr marL="182880" indent="-182880" fontAlgn="auto">
              <a:spcAft>
                <a:spcPts val="0"/>
              </a:spcAft>
              <a:buClr>
                <a:schemeClr val="accent1">
                  <a:lumMod val="75000"/>
                </a:schemeClr>
              </a:buClr>
              <a:defRPr/>
            </a:pPr>
            <a:endParaRPr lang="en-US" sz="2800" dirty="0"/>
          </a:p>
          <a:p>
            <a:pPr lvl="1" indent="-182880" fontAlgn="auto">
              <a:buClr>
                <a:schemeClr val="accent1">
                  <a:lumMod val="75000"/>
                </a:schemeClr>
              </a:buClr>
              <a:defRPr/>
            </a:pPr>
            <a:r>
              <a:rPr lang="en-US" sz="2600" b="1" dirty="0" smtClean="0"/>
              <a:t>I used to think ____________ but now I know __________ is important when anchoring units with phenomena.</a:t>
            </a:r>
          </a:p>
        </p:txBody>
      </p:sp>
    </p:spTree>
    <p:extLst>
      <p:ext uri="{BB962C8B-B14F-4D97-AF65-F5344CB8AC3E}">
        <p14:creationId xmlns:p14="http://schemas.microsoft.com/office/powerpoint/2010/main" val="205883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latin typeface="Calisto MT" pitchFamily="18" charset="0"/>
              </a:rPr>
              <a:t>Think, Write, Pair, Share</a:t>
            </a:r>
            <a:endParaRPr lang="en-US" dirty="0"/>
          </a:p>
        </p:txBody>
      </p:sp>
      <p:sp>
        <p:nvSpPr>
          <p:cNvPr id="3" name="Content Placeholder 2"/>
          <p:cNvSpPr>
            <a:spLocks noGrp="1"/>
          </p:cNvSpPr>
          <p:nvPr>
            <p:ph idx="1"/>
          </p:nvPr>
        </p:nvSpPr>
        <p:spPr/>
        <p:txBody>
          <a:bodyPr/>
          <a:lstStyle/>
          <a:p>
            <a:pPr marL="914400" indent="-914400">
              <a:buFont typeface="Wingdings 2"/>
              <a:buAutoNum type="arabicPeriod"/>
              <a:defRPr/>
            </a:pPr>
            <a:r>
              <a:rPr lang="en-US" sz="4800" b="1" dirty="0">
                <a:solidFill>
                  <a:schemeClr val="tx1"/>
                </a:solidFill>
              </a:rPr>
              <a:t>What is a task?</a:t>
            </a:r>
          </a:p>
          <a:p>
            <a:pPr marL="914400" indent="-914400">
              <a:buFont typeface="Wingdings 2"/>
              <a:buAutoNum type="arabicPeriod"/>
              <a:defRPr/>
            </a:pPr>
            <a:r>
              <a:rPr lang="en-US" sz="4800" b="1" dirty="0">
                <a:solidFill>
                  <a:schemeClr val="tx1"/>
                </a:solidFill>
              </a:rPr>
              <a:t>What makes a </a:t>
            </a:r>
            <a:r>
              <a:rPr lang="en-US" sz="4800" b="1" dirty="0" smtClean="0">
                <a:solidFill>
                  <a:schemeClr val="tx1"/>
                </a:solidFill>
              </a:rPr>
              <a:t>task a high </a:t>
            </a:r>
            <a:r>
              <a:rPr lang="en-US" sz="4800" b="1" dirty="0">
                <a:solidFill>
                  <a:schemeClr val="tx1"/>
                </a:solidFill>
              </a:rPr>
              <a:t>quality task?</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416" y="382385"/>
            <a:ext cx="2895600" cy="1356263"/>
          </a:xfrm>
          <a:prstGeom prst="rect">
            <a:avLst/>
          </a:prstGeom>
        </p:spPr>
      </p:pic>
    </p:spTree>
    <p:extLst>
      <p:ext uri="{BB962C8B-B14F-4D97-AF65-F5344CB8AC3E}">
        <p14:creationId xmlns:p14="http://schemas.microsoft.com/office/powerpoint/2010/main" val="2403232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88937"/>
            <a:ext cx="9144000" cy="6130396"/>
          </a:xfrm>
          <a:prstGeom prst="rect">
            <a:avLst/>
          </a:prstGeom>
        </p:spPr>
      </p:pic>
    </p:spTree>
    <p:extLst>
      <p:ext uri="{BB962C8B-B14F-4D97-AF65-F5344CB8AC3E}">
        <p14:creationId xmlns:p14="http://schemas.microsoft.com/office/powerpoint/2010/main" val="1944892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p:nvPr/>
        </p:nvSpPr>
        <p:spPr>
          <a:xfrm>
            <a:off x="2057401" y="685801"/>
            <a:ext cx="4038599" cy="5262599"/>
          </a:xfrm>
          <a:prstGeom prst="rect">
            <a:avLst/>
          </a:prstGeom>
          <a:noFill/>
          <a:ln>
            <a:noFill/>
          </a:ln>
        </p:spPr>
        <p:txBody>
          <a:bodyPr lIns="91425" tIns="45700" rIns="91425" bIns="45700" anchor="t" anchorCtr="0">
            <a:noAutofit/>
          </a:bodyPr>
          <a:lstStyle/>
          <a:p>
            <a:pPr>
              <a:buClr>
                <a:srgbClr val="000000"/>
              </a:buClr>
              <a:buSzPct val="25000"/>
            </a:pPr>
            <a:r>
              <a:rPr lang="en-US" sz="1600" b="1" dirty="0">
                <a:latin typeface="Verdana"/>
                <a:ea typeface="Verdana"/>
                <a:cs typeface="Verdana"/>
                <a:sym typeface="Verdana"/>
              </a:rPr>
              <a:t>Mrs. Brown’s class will raise rabbits for their spring science fair. They have 24 feet of fencing with which to build a rectangular rabbit pen to keep rabbits.</a:t>
            </a:r>
          </a:p>
          <a:p>
            <a:pPr>
              <a:buClr>
                <a:srgbClr val="000000"/>
              </a:buClr>
              <a:buSzPct val="25000"/>
            </a:pPr>
            <a:r>
              <a:rPr lang="en-US" sz="1600" b="1" dirty="0">
                <a:latin typeface="Verdana"/>
                <a:ea typeface="Verdana"/>
                <a:cs typeface="Verdana"/>
                <a:sym typeface="Verdana"/>
              </a:rPr>
              <a:t/>
            </a:r>
            <a:br>
              <a:rPr lang="en-US" sz="1600" b="1" dirty="0">
                <a:latin typeface="Verdana"/>
                <a:ea typeface="Verdana"/>
                <a:cs typeface="Verdana"/>
                <a:sym typeface="Verdana"/>
              </a:rPr>
            </a:br>
            <a:r>
              <a:rPr lang="en-US" sz="1600" b="1" dirty="0">
                <a:latin typeface="Verdana"/>
                <a:ea typeface="Verdana"/>
                <a:cs typeface="Verdana"/>
                <a:sym typeface="Verdana"/>
              </a:rPr>
              <a:t>• If Ms. Brown’s students want their rabbits to have as much room as possible how long would each of the sides of the pen be?</a:t>
            </a:r>
          </a:p>
          <a:p>
            <a:pPr>
              <a:buClr>
                <a:srgbClr val="000000"/>
              </a:buClr>
              <a:buSzPct val="25000"/>
            </a:pPr>
            <a:r>
              <a:rPr lang="en-US" sz="1600" b="1" dirty="0">
                <a:latin typeface="Verdana"/>
                <a:ea typeface="Verdana"/>
                <a:cs typeface="Verdana"/>
                <a:sym typeface="Verdana"/>
              </a:rPr>
              <a:t/>
            </a:r>
            <a:br>
              <a:rPr lang="en-US" sz="1600" b="1" dirty="0">
                <a:latin typeface="Verdana"/>
                <a:ea typeface="Verdana"/>
                <a:cs typeface="Verdana"/>
                <a:sym typeface="Verdana"/>
              </a:rPr>
            </a:br>
            <a:r>
              <a:rPr lang="en-US" sz="1600" b="1" dirty="0">
                <a:latin typeface="Verdana"/>
                <a:ea typeface="Verdana"/>
                <a:cs typeface="Verdana"/>
                <a:sym typeface="Verdana"/>
              </a:rPr>
              <a:t>• How long would each of the sides of the pen be if they had only 16 feet of fencing?</a:t>
            </a:r>
          </a:p>
          <a:p>
            <a:pPr>
              <a:buClr>
                <a:srgbClr val="000000"/>
              </a:buClr>
              <a:buSzPct val="25000"/>
            </a:pPr>
            <a:r>
              <a:rPr lang="en-US" sz="1600" b="1" dirty="0">
                <a:latin typeface="Verdana"/>
                <a:ea typeface="Verdana"/>
                <a:cs typeface="Verdana"/>
                <a:sym typeface="Verdana"/>
              </a:rPr>
              <a:t/>
            </a:r>
            <a:br>
              <a:rPr lang="en-US" sz="1600" b="1" dirty="0">
                <a:latin typeface="Verdana"/>
                <a:ea typeface="Verdana"/>
                <a:cs typeface="Verdana"/>
                <a:sym typeface="Verdana"/>
              </a:rPr>
            </a:br>
            <a:r>
              <a:rPr lang="en-US" sz="1600" b="1" dirty="0">
                <a:latin typeface="Verdana"/>
                <a:ea typeface="Verdana"/>
                <a:cs typeface="Verdana"/>
                <a:sym typeface="Verdana"/>
              </a:rPr>
              <a:t>• How would you go about determining the pen with the most room for any amount of fencing? Organize your work so that someone else who reads it will understand it.</a:t>
            </a:r>
          </a:p>
        </p:txBody>
      </p:sp>
      <p:grpSp>
        <p:nvGrpSpPr>
          <p:cNvPr id="595" name="Shape 595"/>
          <p:cNvGrpSpPr/>
          <p:nvPr/>
        </p:nvGrpSpPr>
        <p:grpSpPr>
          <a:xfrm>
            <a:off x="6401900" y="3544576"/>
            <a:ext cx="3324300" cy="3059199"/>
            <a:chOff x="0" y="0"/>
            <a:chExt cx="2147483647" cy="2147483647"/>
          </a:xfrm>
        </p:grpSpPr>
        <p:grpSp>
          <p:nvGrpSpPr>
            <p:cNvPr id="596" name="Shape 596"/>
            <p:cNvGrpSpPr/>
            <p:nvPr/>
          </p:nvGrpSpPr>
          <p:grpSpPr>
            <a:xfrm>
              <a:off x="0" y="0"/>
              <a:ext cx="2147483647" cy="2147483647"/>
              <a:chOff x="0" y="0"/>
              <a:chExt cx="2147483647" cy="2147483647"/>
            </a:xfrm>
          </p:grpSpPr>
          <p:sp>
            <p:nvSpPr>
              <p:cNvPr id="597" name="Shape 597"/>
              <p:cNvSpPr/>
              <p:nvPr/>
            </p:nvSpPr>
            <p:spPr>
              <a:xfrm>
                <a:off x="0" y="0"/>
                <a:ext cx="2147483647" cy="2147483647"/>
              </a:xfrm>
              <a:prstGeom prst="ellipse">
                <a:avLst/>
              </a:prstGeom>
              <a:solidFill>
                <a:srgbClr val="66FF33"/>
              </a:solidFill>
              <a:ln w="42500" cap="flat" cmpd="sng">
                <a:solidFill>
                  <a:srgbClr val="B05C05"/>
                </a:solidFill>
                <a:prstDash val="solid"/>
                <a:miter/>
                <a:headEnd type="none" w="med" len="med"/>
                <a:tailEnd type="none" w="med" len="med"/>
              </a:ln>
            </p:spPr>
            <p:txBody>
              <a:bodyPr lIns="91425" tIns="45700" rIns="91425" bIns="45700" anchor="ctr" anchorCtr="0">
                <a:noAutofit/>
              </a:bodyPr>
              <a:lstStyle/>
              <a:p>
                <a:endParaRPr>
                  <a:solidFill>
                    <a:schemeClr val="dk1"/>
                  </a:solidFill>
                  <a:latin typeface="Calibri"/>
                  <a:ea typeface="Calibri"/>
                  <a:cs typeface="Calibri"/>
                  <a:sym typeface="Calibri"/>
                </a:endParaRPr>
              </a:p>
            </p:txBody>
          </p:sp>
          <p:grpSp>
            <p:nvGrpSpPr>
              <p:cNvPr id="598" name="Shape 598"/>
              <p:cNvGrpSpPr/>
              <p:nvPr/>
            </p:nvGrpSpPr>
            <p:grpSpPr>
              <a:xfrm>
                <a:off x="534797059" y="349320595"/>
                <a:ext cx="1109375347" cy="600293809"/>
                <a:chOff x="0" y="0"/>
                <a:chExt cx="2147483647" cy="2147483647"/>
              </a:xfrm>
            </p:grpSpPr>
            <p:sp>
              <p:nvSpPr>
                <p:cNvPr id="599" name="Shape 599"/>
                <p:cNvSpPr/>
                <p:nvPr/>
              </p:nvSpPr>
              <p:spPr>
                <a:xfrm>
                  <a:off x="0" y="686005653"/>
                  <a:ext cx="1815589620" cy="1461477993"/>
                </a:xfrm>
                <a:prstGeom prst="rect">
                  <a:avLst/>
                </a:prstGeom>
                <a:noFill/>
                <a:ln>
                  <a:noFill/>
                </a:ln>
              </p:spPr>
              <p:txBody>
                <a:bodyPr lIns="91425" tIns="45700" rIns="91425" bIns="45700" anchor="t" anchorCtr="0">
                  <a:noAutofit/>
                </a:bodyPr>
                <a:lstStyle/>
                <a:p>
                  <a:pPr algn="ctr">
                    <a:buClr>
                      <a:srgbClr val="165607"/>
                    </a:buClr>
                    <a:buSzPct val="25000"/>
                  </a:pPr>
                  <a:r>
                    <a:rPr lang="en-US" sz="2000" b="1">
                      <a:solidFill>
                        <a:srgbClr val="165607"/>
                      </a:solidFill>
                      <a:latin typeface="Arial"/>
                      <a:ea typeface="Arial"/>
                      <a:cs typeface="Arial"/>
                      <a:sym typeface="Arial"/>
                    </a:rPr>
                    <a:t>RIGOR</a:t>
                  </a:r>
                </a:p>
              </p:txBody>
            </p:sp>
            <p:sp>
              <p:nvSpPr>
                <p:cNvPr id="600" name="Shape 600"/>
                <p:cNvSpPr txBox="1"/>
                <p:nvPr/>
              </p:nvSpPr>
              <p:spPr>
                <a:xfrm>
                  <a:off x="287845406" y="0"/>
                  <a:ext cx="1859638240" cy="1102433656"/>
                </a:xfrm>
                <a:prstGeom prst="rect">
                  <a:avLst/>
                </a:prstGeom>
                <a:noFill/>
                <a:ln>
                  <a:noFill/>
                </a:ln>
              </p:spPr>
              <p:txBody>
                <a:bodyPr lIns="91425" tIns="45700" rIns="91425" bIns="45700" anchor="t" anchorCtr="0">
                  <a:noAutofit/>
                </a:bodyPr>
                <a:lstStyle/>
                <a:p>
                  <a:endParaRPr>
                    <a:solidFill>
                      <a:schemeClr val="dk1"/>
                    </a:solidFill>
                    <a:latin typeface="Calibri"/>
                    <a:ea typeface="Calibri"/>
                    <a:cs typeface="Calibri"/>
                    <a:sym typeface="Calibri"/>
                  </a:endParaRPr>
                </a:p>
              </p:txBody>
            </p:sp>
          </p:grpSp>
        </p:grpSp>
        <p:grpSp>
          <p:nvGrpSpPr>
            <p:cNvPr id="601" name="Shape 601"/>
            <p:cNvGrpSpPr/>
            <p:nvPr/>
          </p:nvGrpSpPr>
          <p:grpSpPr>
            <a:xfrm>
              <a:off x="202915504" y="848570230"/>
              <a:ext cx="1172777392" cy="1213823405"/>
              <a:chOff x="0" y="0"/>
              <a:chExt cx="2147483647" cy="2147483647"/>
            </a:xfrm>
          </p:grpSpPr>
          <p:sp>
            <p:nvSpPr>
              <p:cNvPr id="602" name="Shape 602"/>
              <p:cNvSpPr/>
              <p:nvPr/>
            </p:nvSpPr>
            <p:spPr>
              <a:xfrm>
                <a:off x="0" y="0"/>
                <a:ext cx="2147483647" cy="2147483647"/>
              </a:xfrm>
              <a:prstGeom prst="ellipse">
                <a:avLst/>
              </a:prstGeom>
              <a:solidFill>
                <a:srgbClr val="FFFF00"/>
              </a:solidFill>
              <a:ln w="42500" cap="flat" cmpd="sng">
                <a:solidFill>
                  <a:srgbClr val="B05C05"/>
                </a:solidFill>
                <a:prstDash val="solid"/>
                <a:miter/>
                <a:headEnd type="none" w="med" len="med"/>
                <a:tailEnd type="none" w="med" len="med"/>
              </a:ln>
            </p:spPr>
            <p:txBody>
              <a:bodyPr lIns="91425" tIns="45700" rIns="91425" bIns="45700" anchor="ctr" anchorCtr="0">
                <a:noAutofit/>
              </a:bodyPr>
              <a:lstStyle/>
              <a:p>
                <a:endParaRPr>
                  <a:solidFill>
                    <a:schemeClr val="dk1"/>
                  </a:solidFill>
                  <a:latin typeface="Calibri"/>
                  <a:ea typeface="Calibri"/>
                  <a:cs typeface="Calibri"/>
                  <a:sym typeface="Calibri"/>
                </a:endParaRPr>
              </a:p>
            </p:txBody>
          </p:sp>
          <p:sp>
            <p:nvSpPr>
              <p:cNvPr id="603" name="Shape 603"/>
              <p:cNvSpPr/>
              <p:nvPr/>
            </p:nvSpPr>
            <p:spPr>
              <a:xfrm>
                <a:off x="183245399" y="570812849"/>
                <a:ext cx="1850511207" cy="775521757"/>
              </a:xfrm>
              <a:prstGeom prst="rect">
                <a:avLst/>
              </a:prstGeom>
              <a:noFill/>
              <a:ln>
                <a:noFill/>
              </a:ln>
            </p:spPr>
            <p:txBody>
              <a:bodyPr lIns="91425" tIns="45700" rIns="91425" bIns="45700" anchor="t" anchorCtr="0">
                <a:noAutofit/>
              </a:bodyPr>
              <a:lstStyle/>
              <a:p>
                <a:pPr algn="ctr">
                  <a:buClr>
                    <a:srgbClr val="165607"/>
                  </a:buClr>
                  <a:buSzPct val="25000"/>
                </a:pPr>
                <a:r>
                  <a:rPr lang="en-US" sz="2000" b="1">
                    <a:solidFill>
                      <a:srgbClr val="165607"/>
                    </a:solidFill>
                    <a:latin typeface="Arial"/>
                    <a:ea typeface="Arial"/>
                    <a:cs typeface="Arial"/>
                    <a:sym typeface="Arial"/>
                  </a:rPr>
                  <a:t>CONTENT</a:t>
                </a:r>
              </a:p>
            </p:txBody>
          </p:sp>
          <p:sp>
            <p:nvSpPr>
              <p:cNvPr id="604" name="Shape 604"/>
              <p:cNvSpPr txBox="1"/>
              <p:nvPr/>
            </p:nvSpPr>
            <p:spPr>
              <a:xfrm>
                <a:off x="121179720" y="801124027"/>
                <a:ext cx="1974656659" cy="545196606"/>
              </a:xfrm>
              <a:prstGeom prst="rect">
                <a:avLst/>
              </a:prstGeom>
              <a:noFill/>
              <a:ln>
                <a:noFill/>
              </a:ln>
            </p:spPr>
            <p:txBody>
              <a:bodyPr lIns="91425" tIns="45700" rIns="91425" bIns="45700" anchor="t" anchorCtr="0">
                <a:noAutofit/>
              </a:bodyPr>
              <a:lstStyle/>
              <a:p>
                <a:endParaRPr>
                  <a:solidFill>
                    <a:schemeClr val="dk1"/>
                  </a:solidFill>
                  <a:latin typeface="Calibri"/>
                  <a:ea typeface="Calibri"/>
                  <a:cs typeface="Calibri"/>
                  <a:sym typeface="Calibri"/>
                </a:endParaRPr>
              </a:p>
            </p:txBody>
          </p:sp>
        </p:grpSp>
      </p:grpSp>
      <p:pic>
        <p:nvPicPr>
          <p:cNvPr id="605" name="Shape 605"/>
          <p:cNvPicPr preferRelativeResize="0"/>
          <p:nvPr/>
        </p:nvPicPr>
        <p:blipFill rotWithShape="1">
          <a:blip r:embed="rId3">
            <a:alphaModFix/>
          </a:blip>
          <a:srcRect/>
          <a:stretch/>
        </p:blipFill>
        <p:spPr>
          <a:xfrm>
            <a:off x="6020625" y="524826"/>
            <a:ext cx="4459500" cy="2600099"/>
          </a:xfrm>
          <a:prstGeom prst="rect">
            <a:avLst/>
          </a:prstGeom>
          <a:noFill/>
          <a:ln>
            <a:noFill/>
          </a:ln>
        </p:spPr>
      </p:pic>
    </p:spTree>
    <p:extLst>
      <p:ext uri="{BB962C8B-B14F-4D97-AF65-F5344CB8AC3E}">
        <p14:creationId xmlns:p14="http://schemas.microsoft.com/office/powerpoint/2010/main" val="1352924175"/>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3994" y="1574308"/>
            <a:ext cx="8652252" cy="4993917"/>
          </a:xfrm>
          <a:prstGeom prst="rect">
            <a:avLst/>
          </a:prstGeom>
        </p:spPr>
      </p:pic>
      <p:sp>
        <p:nvSpPr>
          <p:cNvPr id="3" name="Title 1"/>
          <p:cNvSpPr txBox="1">
            <a:spLocks/>
          </p:cNvSpPr>
          <p:nvPr/>
        </p:nvSpPr>
        <p:spPr>
          <a:xfrm>
            <a:off x="2469792" y="903215"/>
            <a:ext cx="7200900" cy="1069940"/>
          </a:xfrm>
          <a:prstGeom prst="rect">
            <a:avLst/>
          </a:prstGeom>
        </p:spPr>
        <p:txBody>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r>
              <a:rPr lang="en-US" dirty="0"/>
              <a:t>The Rabbit Task  </a:t>
            </a:r>
          </a:p>
        </p:txBody>
      </p:sp>
    </p:spTree>
    <p:extLst>
      <p:ext uri="{BB962C8B-B14F-4D97-AF65-F5344CB8AC3E}">
        <p14:creationId xmlns:p14="http://schemas.microsoft.com/office/powerpoint/2010/main" val="276115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08050"/>
            <a:ext cx="8229600" cy="1651000"/>
          </a:xfrm>
        </p:spPr>
        <p:txBody>
          <a:bodyPr>
            <a:noAutofit/>
          </a:bodyPr>
          <a:lstStyle/>
          <a:p>
            <a:r>
              <a:rPr lang="en-US" sz="5400" b="1" dirty="0"/>
              <a:t/>
            </a:r>
            <a:br>
              <a:rPr lang="en-US" sz="5400" b="1" dirty="0"/>
            </a:br>
            <a:r>
              <a:rPr lang="en-US" sz="1800" b="1" dirty="0"/>
              <a:t/>
            </a:r>
            <a:br>
              <a:rPr lang="en-US" sz="1800" b="1" dirty="0"/>
            </a:br>
            <a:endParaRPr lang="en-US" sz="5400" b="1" dirty="0"/>
          </a:p>
        </p:txBody>
      </p:sp>
      <p:sp>
        <p:nvSpPr>
          <p:cNvPr id="3" name="Slide Number Placeholder 2"/>
          <p:cNvSpPr>
            <a:spLocks noGrp="1"/>
          </p:cNvSpPr>
          <p:nvPr>
            <p:ph type="sldNum" sz="quarter" idx="12"/>
          </p:nvPr>
        </p:nvSpPr>
        <p:spPr/>
        <p:txBody>
          <a:bodyPr/>
          <a:lstStyle/>
          <a:p>
            <a:fld id="{F606E238-233C-4D11-B668-9759072F4BE2}" type="slidenum">
              <a:rPr lang="en-US" smtClean="0">
                <a:solidFill>
                  <a:prstClr val="black">
                    <a:tint val="75000"/>
                  </a:prstClr>
                </a:solidFill>
              </a:rPr>
              <a:pPr/>
              <a:t>2</a:t>
            </a:fld>
            <a:endParaRPr lang="en-US">
              <a:solidFill>
                <a:prstClr val="black">
                  <a:tint val="75000"/>
                </a:prstClr>
              </a:solidFill>
            </a:endParaRPr>
          </a:p>
        </p:txBody>
      </p:sp>
      <p:sp>
        <p:nvSpPr>
          <p:cNvPr id="6" name="TextBox 5"/>
          <p:cNvSpPr txBox="1"/>
          <p:nvPr/>
        </p:nvSpPr>
        <p:spPr>
          <a:xfrm>
            <a:off x="3826932" y="779443"/>
            <a:ext cx="5317068" cy="584775"/>
          </a:xfrm>
          <a:prstGeom prst="rect">
            <a:avLst/>
          </a:prstGeom>
          <a:noFill/>
        </p:spPr>
        <p:txBody>
          <a:bodyPr wrap="square" rtlCol="0">
            <a:spAutoFit/>
          </a:bodyPr>
          <a:lstStyle/>
          <a:p>
            <a:pPr algn="ctr"/>
            <a:r>
              <a:rPr lang="en-US" sz="3200" b="1" dirty="0">
                <a:latin typeface="Arial Black" panose="020B0A04020102020204" pitchFamily="34" charset="0"/>
              </a:rPr>
              <a:t>Welcome</a:t>
            </a:r>
            <a:r>
              <a:rPr lang="en-US" sz="3200" b="1" dirty="0" smtClean="0">
                <a:latin typeface="Arial Black" panose="020B0A04020102020204" pitchFamily="34" charset="0"/>
              </a:rPr>
              <a:t>!</a:t>
            </a:r>
            <a:endParaRPr lang="en-US" sz="3200" b="1" dirty="0">
              <a:latin typeface="Arial Black" panose="020B0A040201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2268" y="3507662"/>
            <a:ext cx="2602017" cy="284870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6763" y="1856662"/>
            <a:ext cx="3667125" cy="12477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7555" y="1244609"/>
            <a:ext cx="2173022" cy="206437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1178" y="312240"/>
            <a:ext cx="1966913" cy="186473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3071" y="2631774"/>
            <a:ext cx="2143125" cy="2143125"/>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0415" y="3865213"/>
            <a:ext cx="2133600" cy="2133600"/>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72537" y="5229696"/>
            <a:ext cx="1502933" cy="1451833"/>
          </a:xfrm>
          <a:prstGeom prst="rect">
            <a:avLst/>
          </a:prstGeom>
        </p:spPr>
      </p:pic>
    </p:spTree>
    <p:extLst>
      <p:ext uri="{BB962C8B-B14F-4D97-AF65-F5344CB8AC3E}">
        <p14:creationId xmlns:p14="http://schemas.microsoft.com/office/powerpoint/2010/main" val="1808626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Shape 697"/>
          <p:cNvSpPr txBox="1">
            <a:spLocks noGrp="1"/>
          </p:cNvSpPr>
          <p:nvPr>
            <p:ph type="body" idx="1"/>
          </p:nvPr>
        </p:nvSpPr>
        <p:spPr>
          <a:xfrm>
            <a:off x="6151562" y="473076"/>
            <a:ext cx="3932100" cy="4389299"/>
          </a:xfrm>
          <a:prstGeom prst="rect">
            <a:avLst/>
          </a:prstGeom>
          <a:noFill/>
          <a:ln>
            <a:noFill/>
          </a:ln>
        </p:spPr>
        <p:txBody>
          <a:bodyPr vert="horz" lIns="182875" tIns="91425" rIns="91425" bIns="45700" rtlCol="0" anchor="t" anchorCtr="0">
            <a:noAutofit/>
          </a:bodyPr>
          <a:lstStyle/>
          <a:p>
            <a:pPr marL="265112" indent="-265112">
              <a:spcBef>
                <a:spcPts val="0"/>
              </a:spcBef>
              <a:buClr>
                <a:schemeClr val="accent1"/>
              </a:buClr>
              <a:buSzPct val="80000"/>
              <a:buNone/>
            </a:pPr>
            <a:endParaRPr sz="2800">
              <a:solidFill>
                <a:schemeClr val="dk1"/>
              </a:solidFill>
              <a:latin typeface="Verdana"/>
              <a:ea typeface="Verdana"/>
              <a:cs typeface="Verdana"/>
              <a:sym typeface="Verdana"/>
            </a:endParaRPr>
          </a:p>
        </p:txBody>
      </p:sp>
      <p:sp>
        <p:nvSpPr>
          <p:cNvPr id="698" name="Shape 698"/>
          <p:cNvSpPr txBox="1"/>
          <p:nvPr/>
        </p:nvSpPr>
        <p:spPr>
          <a:xfrm>
            <a:off x="1893888" y="1092201"/>
            <a:ext cx="4267199" cy="4400699"/>
          </a:xfrm>
          <a:prstGeom prst="rect">
            <a:avLst/>
          </a:prstGeom>
          <a:noFill/>
          <a:ln>
            <a:noFill/>
          </a:ln>
        </p:spPr>
        <p:txBody>
          <a:bodyPr lIns="91425" tIns="45700" rIns="91425" bIns="45700" anchor="t" anchorCtr="0">
            <a:noAutofit/>
          </a:bodyPr>
          <a:lstStyle/>
          <a:p>
            <a:pPr marL="285750" indent="-285750">
              <a:buClr>
                <a:srgbClr val="000000"/>
              </a:buClr>
              <a:buSzPct val="100000"/>
              <a:buFont typeface="Arial"/>
              <a:buChar char="•"/>
            </a:pPr>
            <a:r>
              <a:rPr lang="en-US" sz="2000" b="1" dirty="0">
                <a:latin typeface="Verdana"/>
                <a:ea typeface="Verdana"/>
                <a:cs typeface="Verdana"/>
                <a:sym typeface="Verdana"/>
              </a:rPr>
              <a:t>Find the letter (A, B, C, D) from the center of your table.</a:t>
            </a:r>
          </a:p>
          <a:p>
            <a:pPr marL="285750" indent="-285750">
              <a:buClr>
                <a:srgbClr val="000000"/>
              </a:buClr>
              <a:buSzPct val="100000"/>
              <a:buFont typeface="Arial"/>
              <a:buChar char="•"/>
            </a:pPr>
            <a:r>
              <a:rPr lang="en-US" sz="2000" b="1" dirty="0">
                <a:latin typeface="Verdana"/>
                <a:ea typeface="Verdana"/>
                <a:cs typeface="Verdana"/>
                <a:sym typeface="Verdana"/>
              </a:rPr>
              <a:t>Take your scenario recording sheet with you to your poster that matches your letter.</a:t>
            </a:r>
          </a:p>
          <a:p>
            <a:pPr marL="285750" indent="-285750">
              <a:buClr>
                <a:srgbClr val="000000"/>
              </a:buClr>
              <a:buSzPct val="100000"/>
              <a:buFont typeface="Arial"/>
              <a:buChar char="•"/>
            </a:pPr>
            <a:r>
              <a:rPr lang="en-US" sz="2000" b="1" dirty="0">
                <a:latin typeface="Verdana"/>
                <a:ea typeface="Verdana"/>
                <a:cs typeface="Verdana"/>
                <a:sym typeface="Verdana"/>
              </a:rPr>
              <a:t>You will have 5 minutes at each station to read the scenario and record your thoughts.</a:t>
            </a:r>
          </a:p>
          <a:p>
            <a:pPr marL="285750" indent="-285750">
              <a:buClr>
                <a:srgbClr val="000000"/>
              </a:buClr>
              <a:buSzPct val="100000"/>
              <a:buFont typeface="Arial"/>
              <a:buChar char="•"/>
            </a:pPr>
            <a:r>
              <a:rPr lang="en-US" sz="2000" b="1" dirty="0">
                <a:latin typeface="Verdana"/>
                <a:ea typeface="Verdana"/>
                <a:cs typeface="Verdana"/>
                <a:sym typeface="Verdana"/>
              </a:rPr>
              <a:t> You will rotate clockwise when the timer goes off.</a:t>
            </a:r>
          </a:p>
          <a:p>
            <a:endParaRPr sz="2000" b="1" dirty="0">
              <a:latin typeface="Verdana"/>
              <a:ea typeface="Verdana"/>
              <a:cs typeface="Verdana"/>
              <a:sym typeface="Verdana"/>
            </a:endParaRPr>
          </a:p>
        </p:txBody>
      </p:sp>
      <p:grpSp>
        <p:nvGrpSpPr>
          <p:cNvPr id="699" name="Shape 699"/>
          <p:cNvGrpSpPr/>
          <p:nvPr/>
        </p:nvGrpSpPr>
        <p:grpSpPr>
          <a:xfrm>
            <a:off x="6254798" y="1337213"/>
            <a:ext cx="3463897" cy="3266122"/>
            <a:chOff x="0" y="0"/>
            <a:chExt cx="2147483647" cy="2147483647"/>
          </a:xfrm>
        </p:grpSpPr>
        <p:sp>
          <p:nvSpPr>
            <p:cNvPr id="700" name="Shape 700"/>
            <p:cNvSpPr/>
            <p:nvPr/>
          </p:nvSpPr>
          <p:spPr>
            <a:xfrm>
              <a:off x="0" y="0"/>
              <a:ext cx="2147483647" cy="2147483647"/>
            </a:xfrm>
            <a:prstGeom prst="ellipse">
              <a:avLst/>
            </a:prstGeom>
            <a:solidFill>
              <a:schemeClr val="accent1"/>
            </a:solidFill>
            <a:ln w="42500" cap="flat" cmpd="sng">
              <a:solidFill>
                <a:srgbClr val="B05C05"/>
              </a:solidFill>
              <a:prstDash val="solid"/>
              <a:miter/>
              <a:headEnd type="none" w="med" len="med"/>
              <a:tailEnd type="none" w="med" len="med"/>
            </a:ln>
          </p:spPr>
          <p:txBody>
            <a:bodyPr lIns="91425" tIns="45700" rIns="91425" bIns="45700" anchor="ctr" anchorCtr="0">
              <a:noAutofit/>
            </a:bodyPr>
            <a:lstStyle/>
            <a:p>
              <a:endParaRPr>
                <a:solidFill>
                  <a:schemeClr val="dk1"/>
                </a:solidFill>
                <a:latin typeface="Calibri"/>
                <a:ea typeface="Calibri"/>
                <a:cs typeface="Calibri"/>
                <a:sym typeface="Calibri"/>
              </a:endParaRPr>
            </a:p>
          </p:txBody>
        </p:sp>
        <p:grpSp>
          <p:nvGrpSpPr>
            <p:cNvPr id="701" name="Shape 701"/>
            <p:cNvGrpSpPr/>
            <p:nvPr/>
          </p:nvGrpSpPr>
          <p:grpSpPr>
            <a:xfrm>
              <a:off x="170581850" y="345045770"/>
              <a:ext cx="1821995304" cy="1741468706"/>
              <a:chOff x="0" y="0"/>
              <a:chExt cx="2147483646" cy="2147483647"/>
            </a:xfrm>
          </p:grpSpPr>
          <p:sp>
            <p:nvSpPr>
              <p:cNvPr id="702" name="Shape 702"/>
              <p:cNvSpPr/>
              <p:nvPr/>
            </p:nvSpPr>
            <p:spPr>
              <a:xfrm>
                <a:off x="0" y="0"/>
                <a:ext cx="2147483646" cy="2147483647"/>
              </a:xfrm>
              <a:prstGeom prst="ellipse">
                <a:avLst/>
              </a:prstGeom>
              <a:solidFill>
                <a:srgbClr val="00B0F0"/>
              </a:solidFill>
              <a:ln w="42500" cap="flat" cmpd="sng">
                <a:solidFill>
                  <a:srgbClr val="B05C05"/>
                </a:solidFill>
                <a:prstDash val="solid"/>
                <a:miter/>
                <a:headEnd type="none" w="med" len="med"/>
                <a:tailEnd type="none" w="med" len="med"/>
              </a:ln>
            </p:spPr>
            <p:txBody>
              <a:bodyPr lIns="91425" tIns="45700" rIns="91425" bIns="45700" anchor="ctr" anchorCtr="0">
                <a:noAutofit/>
              </a:bodyPr>
              <a:lstStyle/>
              <a:p>
                <a:endParaRPr>
                  <a:solidFill>
                    <a:schemeClr val="dk1"/>
                  </a:solidFill>
                  <a:latin typeface="Calibri"/>
                  <a:ea typeface="Calibri"/>
                  <a:cs typeface="Calibri"/>
                  <a:sym typeface="Calibri"/>
                </a:endParaRPr>
              </a:p>
            </p:txBody>
          </p:sp>
          <p:sp>
            <p:nvSpPr>
              <p:cNvPr id="703" name="Shape 703"/>
              <p:cNvSpPr/>
              <p:nvPr/>
            </p:nvSpPr>
            <p:spPr>
              <a:xfrm>
                <a:off x="518735232" y="272309168"/>
                <a:ext cx="1453938229" cy="379655229"/>
              </a:xfrm>
              <a:prstGeom prst="rect">
                <a:avLst/>
              </a:prstGeom>
              <a:noFill/>
              <a:ln>
                <a:noFill/>
              </a:ln>
            </p:spPr>
            <p:txBody>
              <a:bodyPr lIns="91425" tIns="45700" rIns="91425" bIns="45700" anchor="t" anchorCtr="0">
                <a:noAutofit/>
              </a:bodyPr>
              <a:lstStyle/>
              <a:p>
                <a:pPr algn="ctr">
                  <a:buClr>
                    <a:srgbClr val="165607"/>
                  </a:buClr>
                  <a:buSzPct val="25000"/>
                </a:pPr>
                <a:r>
                  <a:rPr lang="en-US" sz="2000" b="1">
                    <a:solidFill>
                      <a:srgbClr val="165607"/>
                    </a:solidFill>
                    <a:latin typeface="Arial"/>
                    <a:ea typeface="Arial"/>
                    <a:cs typeface="Arial"/>
                    <a:sym typeface="Arial"/>
                  </a:rPr>
                  <a:t>FACILITATION</a:t>
                </a:r>
              </a:p>
            </p:txBody>
          </p:sp>
        </p:grpSp>
        <p:grpSp>
          <p:nvGrpSpPr>
            <p:cNvPr id="704" name="Shape 704"/>
            <p:cNvGrpSpPr/>
            <p:nvPr/>
          </p:nvGrpSpPr>
          <p:grpSpPr>
            <a:xfrm>
              <a:off x="327332534" y="829122678"/>
              <a:ext cx="1485442491" cy="1291877002"/>
              <a:chOff x="0" y="0"/>
              <a:chExt cx="2147483647" cy="2147483647"/>
            </a:xfrm>
          </p:grpSpPr>
          <p:sp>
            <p:nvSpPr>
              <p:cNvPr id="705" name="Shape 705"/>
              <p:cNvSpPr/>
              <p:nvPr/>
            </p:nvSpPr>
            <p:spPr>
              <a:xfrm>
                <a:off x="0" y="0"/>
                <a:ext cx="2147483647" cy="2147483647"/>
              </a:xfrm>
              <a:prstGeom prst="ellipse">
                <a:avLst/>
              </a:prstGeom>
              <a:solidFill>
                <a:srgbClr val="66FF33"/>
              </a:solidFill>
              <a:ln w="42500" cap="flat" cmpd="sng">
                <a:solidFill>
                  <a:srgbClr val="B05C05"/>
                </a:solidFill>
                <a:prstDash val="solid"/>
                <a:miter/>
                <a:headEnd type="none" w="med" len="med"/>
                <a:tailEnd type="none" w="med" len="med"/>
              </a:ln>
            </p:spPr>
            <p:txBody>
              <a:bodyPr lIns="91425" tIns="45700" rIns="91425" bIns="45700" anchor="ctr" anchorCtr="0">
                <a:noAutofit/>
              </a:bodyPr>
              <a:lstStyle/>
              <a:p>
                <a:endParaRPr>
                  <a:solidFill>
                    <a:schemeClr val="dk1"/>
                  </a:solidFill>
                  <a:latin typeface="Calibri"/>
                  <a:ea typeface="Calibri"/>
                  <a:cs typeface="Calibri"/>
                  <a:sym typeface="Calibri"/>
                </a:endParaRPr>
              </a:p>
            </p:txBody>
          </p:sp>
          <p:sp>
            <p:nvSpPr>
              <p:cNvPr id="706" name="Shape 706"/>
              <p:cNvSpPr/>
              <p:nvPr/>
            </p:nvSpPr>
            <p:spPr>
              <a:xfrm>
                <a:off x="568422687" y="150767014"/>
                <a:ext cx="1043952849" cy="511725969"/>
              </a:xfrm>
              <a:prstGeom prst="rect">
                <a:avLst/>
              </a:prstGeom>
              <a:noFill/>
              <a:ln>
                <a:noFill/>
              </a:ln>
            </p:spPr>
            <p:txBody>
              <a:bodyPr lIns="91425" tIns="45700" rIns="91425" bIns="45700" anchor="t" anchorCtr="0">
                <a:noAutofit/>
              </a:bodyPr>
              <a:lstStyle/>
              <a:p>
                <a:pPr algn="ctr">
                  <a:buClr>
                    <a:srgbClr val="165607"/>
                  </a:buClr>
                  <a:buSzPct val="25000"/>
                </a:pPr>
                <a:r>
                  <a:rPr lang="en-US" sz="2000" b="1">
                    <a:solidFill>
                      <a:srgbClr val="165607"/>
                    </a:solidFill>
                    <a:latin typeface="Arial"/>
                    <a:ea typeface="Arial"/>
                    <a:cs typeface="Arial"/>
                    <a:sym typeface="Arial"/>
                  </a:rPr>
                  <a:t>RIGOR</a:t>
                </a:r>
              </a:p>
            </p:txBody>
          </p:sp>
        </p:grpSp>
        <p:grpSp>
          <p:nvGrpSpPr>
            <p:cNvPr id="707" name="Shape 707"/>
            <p:cNvGrpSpPr/>
            <p:nvPr/>
          </p:nvGrpSpPr>
          <p:grpSpPr>
            <a:xfrm>
              <a:off x="529263615" y="1234080522"/>
              <a:ext cx="1125838103" cy="852487220"/>
              <a:chOff x="0" y="0"/>
              <a:chExt cx="2147483647" cy="2147483647"/>
            </a:xfrm>
          </p:grpSpPr>
          <p:sp>
            <p:nvSpPr>
              <p:cNvPr id="708" name="Shape 708"/>
              <p:cNvSpPr/>
              <p:nvPr/>
            </p:nvSpPr>
            <p:spPr>
              <a:xfrm>
                <a:off x="0" y="0"/>
                <a:ext cx="2147483647" cy="2147483647"/>
              </a:xfrm>
              <a:prstGeom prst="ellipse">
                <a:avLst/>
              </a:prstGeom>
              <a:solidFill>
                <a:srgbClr val="FFFF00"/>
              </a:solidFill>
              <a:ln w="42500" cap="flat" cmpd="sng">
                <a:solidFill>
                  <a:srgbClr val="B05C05"/>
                </a:solidFill>
                <a:prstDash val="solid"/>
                <a:miter/>
                <a:headEnd type="none" w="med" len="med"/>
                <a:tailEnd type="none" w="med" len="med"/>
              </a:ln>
            </p:spPr>
            <p:txBody>
              <a:bodyPr lIns="91425" tIns="45700" rIns="91425" bIns="45700" anchor="ctr" anchorCtr="0">
                <a:noAutofit/>
              </a:bodyPr>
              <a:lstStyle/>
              <a:p>
                <a:endParaRPr>
                  <a:solidFill>
                    <a:schemeClr val="dk1"/>
                  </a:solidFill>
                  <a:latin typeface="Calibri"/>
                  <a:ea typeface="Calibri"/>
                  <a:cs typeface="Calibri"/>
                  <a:sym typeface="Calibri"/>
                </a:endParaRPr>
              </a:p>
            </p:txBody>
          </p:sp>
          <p:sp>
            <p:nvSpPr>
              <p:cNvPr id="709" name="Shape 709"/>
              <p:cNvSpPr/>
              <p:nvPr/>
            </p:nvSpPr>
            <p:spPr>
              <a:xfrm>
                <a:off x="108261881" y="348925020"/>
                <a:ext cx="1789549741" cy="775521784"/>
              </a:xfrm>
              <a:prstGeom prst="rect">
                <a:avLst/>
              </a:prstGeom>
              <a:noFill/>
              <a:ln>
                <a:noFill/>
              </a:ln>
            </p:spPr>
            <p:txBody>
              <a:bodyPr lIns="91425" tIns="45700" rIns="91425" bIns="45700" anchor="t" anchorCtr="0">
                <a:noAutofit/>
              </a:bodyPr>
              <a:lstStyle/>
              <a:p>
                <a:pPr algn="ctr">
                  <a:buClr>
                    <a:srgbClr val="165607"/>
                  </a:buClr>
                  <a:buSzPct val="25000"/>
                </a:pPr>
                <a:r>
                  <a:rPr lang="en-US" sz="2000" b="1">
                    <a:solidFill>
                      <a:srgbClr val="165607"/>
                    </a:solidFill>
                    <a:latin typeface="Arial"/>
                    <a:ea typeface="Arial"/>
                    <a:cs typeface="Arial"/>
                    <a:sym typeface="Arial"/>
                  </a:rPr>
                  <a:t>CONTENT</a:t>
                </a:r>
              </a:p>
            </p:txBody>
          </p:sp>
          <p:sp>
            <p:nvSpPr>
              <p:cNvPr id="710" name="Shape 710"/>
              <p:cNvSpPr txBox="1"/>
              <p:nvPr/>
            </p:nvSpPr>
            <p:spPr>
              <a:xfrm>
                <a:off x="108254998" y="738098062"/>
                <a:ext cx="1974087538" cy="545327576"/>
              </a:xfrm>
              <a:prstGeom prst="rect">
                <a:avLst/>
              </a:prstGeom>
              <a:noFill/>
              <a:ln>
                <a:noFill/>
              </a:ln>
            </p:spPr>
            <p:txBody>
              <a:bodyPr lIns="91425" tIns="45700" rIns="91425" bIns="45700" anchor="t" anchorCtr="0">
                <a:noAutofit/>
              </a:bodyPr>
              <a:lstStyle/>
              <a:p>
                <a:endParaRPr>
                  <a:solidFill>
                    <a:schemeClr val="dk1"/>
                  </a:solidFill>
                  <a:latin typeface="Calibri"/>
                  <a:ea typeface="Calibri"/>
                  <a:cs typeface="Calibri"/>
                  <a:sym typeface="Calibri"/>
                </a:endParaRPr>
              </a:p>
            </p:txBody>
          </p:sp>
        </p:grpSp>
        <p:sp>
          <p:nvSpPr>
            <p:cNvPr id="711" name="Shape 711"/>
            <p:cNvSpPr txBox="1"/>
            <p:nvPr/>
          </p:nvSpPr>
          <p:spPr>
            <a:xfrm>
              <a:off x="327326164" y="510204888"/>
              <a:ext cx="1176268728" cy="216482685"/>
            </a:xfrm>
            <a:prstGeom prst="rect">
              <a:avLst/>
            </a:prstGeom>
            <a:noFill/>
            <a:ln>
              <a:noFill/>
            </a:ln>
          </p:spPr>
          <p:txBody>
            <a:bodyPr lIns="91425" tIns="45700" rIns="91425" bIns="45700" anchor="t" anchorCtr="0">
              <a:noAutofit/>
            </a:bodyPr>
            <a:lstStyle/>
            <a:p>
              <a:endParaRPr>
                <a:solidFill>
                  <a:schemeClr val="dk1"/>
                </a:solidFill>
                <a:latin typeface="Calibri"/>
                <a:ea typeface="Calibri"/>
                <a:cs typeface="Calibri"/>
                <a:sym typeface="Calibri"/>
              </a:endParaRPr>
            </a:p>
          </p:txBody>
        </p:sp>
      </p:grpSp>
      <p:sp>
        <p:nvSpPr>
          <p:cNvPr id="712" name="Shape 712"/>
          <p:cNvSpPr txBox="1"/>
          <p:nvPr/>
        </p:nvSpPr>
        <p:spPr>
          <a:xfrm>
            <a:off x="7034212" y="1511301"/>
            <a:ext cx="2195400" cy="446099"/>
          </a:xfrm>
          <a:prstGeom prst="rect">
            <a:avLst/>
          </a:prstGeom>
          <a:noFill/>
          <a:ln>
            <a:noFill/>
          </a:ln>
        </p:spPr>
        <p:txBody>
          <a:bodyPr lIns="91425" tIns="45700" rIns="91425" bIns="45700" anchor="t" anchorCtr="0">
            <a:noAutofit/>
          </a:bodyPr>
          <a:lstStyle/>
          <a:p>
            <a:pPr algn="ctr">
              <a:buClr>
                <a:srgbClr val="165607"/>
              </a:buClr>
              <a:buSzPct val="25000"/>
            </a:pPr>
            <a:r>
              <a:rPr lang="en-US" b="1">
                <a:solidFill>
                  <a:srgbClr val="165607"/>
                </a:solidFill>
                <a:latin typeface="Arial"/>
                <a:ea typeface="Arial"/>
                <a:cs typeface="Arial"/>
                <a:sym typeface="Arial"/>
              </a:rPr>
              <a:t>STUDENT WORK</a:t>
            </a:r>
          </a:p>
        </p:txBody>
      </p:sp>
      <p:pic>
        <p:nvPicPr>
          <p:cNvPr id="713" name="Shape 713"/>
          <p:cNvPicPr preferRelativeResize="0">
            <a:picLocks noGrp="1"/>
          </p:cNvPicPr>
          <p:nvPr>
            <p:ph type="body" idx="2"/>
          </p:nvPr>
        </p:nvPicPr>
        <p:blipFill rotWithShape="1">
          <a:blip r:embed="rId3">
            <a:alphaModFix/>
          </a:blip>
          <a:srcRect/>
          <a:stretch/>
        </p:blipFill>
        <p:spPr>
          <a:xfrm>
            <a:off x="6286501" y="4795837"/>
            <a:ext cx="3930599" cy="1738200"/>
          </a:xfrm>
          <a:prstGeom prst="rect">
            <a:avLst/>
          </a:prstGeom>
          <a:noFill/>
          <a:ln>
            <a:noFill/>
          </a:ln>
        </p:spPr>
      </p:pic>
    </p:spTree>
    <p:extLst>
      <p:ext uri="{BB962C8B-B14F-4D97-AF65-F5344CB8AC3E}">
        <p14:creationId xmlns:p14="http://schemas.microsoft.com/office/powerpoint/2010/main" val="1851389437"/>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5"/>
          <p:cNvSpPr>
            <a:spLocks noGrp="1"/>
          </p:cNvSpPr>
          <p:nvPr>
            <p:ph idx="1"/>
          </p:nvPr>
        </p:nvSpPr>
        <p:spPr>
          <a:xfrm>
            <a:off x="2027238" y="530225"/>
            <a:ext cx="8183562" cy="5277908"/>
          </a:xfrm>
        </p:spPr>
        <p:txBody>
          <a:bodyPr>
            <a:normAutofit/>
          </a:bodyPr>
          <a:lstStyle/>
          <a:p>
            <a:pPr>
              <a:defRPr/>
            </a:pPr>
            <a:endParaRPr lang="en-US" sz="3600" b="1" u="sng" dirty="0"/>
          </a:p>
          <a:p>
            <a:pPr>
              <a:defRPr/>
            </a:pPr>
            <a:endParaRPr lang="en-US" sz="3600" b="1" u="sng" dirty="0"/>
          </a:p>
          <a:p>
            <a:pPr>
              <a:defRPr/>
            </a:pPr>
            <a:endParaRPr lang="en-US" sz="3600" b="1" u="sng" dirty="0"/>
          </a:p>
          <a:p>
            <a:pPr marL="0" indent="0" algn="ctr">
              <a:buNone/>
              <a:defRPr/>
            </a:pPr>
            <a:r>
              <a:rPr lang="en-US" sz="5100" b="1" u="sng" dirty="0"/>
              <a:t>Debriefing </a:t>
            </a:r>
            <a:r>
              <a:rPr lang="en-US" sz="5100" b="1" u="sng" dirty="0" smtClean="0"/>
              <a:t>the Scenarios</a:t>
            </a:r>
            <a:endParaRPr lang="en-US" sz="5100" b="1" u="sng" dirty="0"/>
          </a:p>
          <a:p>
            <a:pPr marL="0" indent="0" algn="ctr">
              <a:buNone/>
              <a:defRPr/>
            </a:pPr>
            <a:endParaRPr lang="en-US" sz="3600" b="1" u="sng" dirty="0"/>
          </a:p>
        </p:txBody>
      </p:sp>
    </p:spTree>
    <p:extLst>
      <p:ext uri="{BB962C8B-B14F-4D97-AF65-F5344CB8AC3E}">
        <p14:creationId xmlns:p14="http://schemas.microsoft.com/office/powerpoint/2010/main" val="183832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Rabbit Task  </a:t>
            </a:r>
            <a:endParaRPr lang="en-US" dirty="0"/>
          </a:p>
        </p:txBody>
      </p:sp>
      <p:pic>
        <p:nvPicPr>
          <p:cNvPr id="4" name="Picture 3"/>
          <p:cNvPicPr>
            <a:picLocks noChangeAspect="1"/>
          </p:cNvPicPr>
          <p:nvPr/>
        </p:nvPicPr>
        <p:blipFill>
          <a:blip r:embed="rId2"/>
          <a:stretch>
            <a:fillRect/>
          </a:stretch>
        </p:blipFill>
        <p:spPr>
          <a:xfrm>
            <a:off x="6171961" y="2409610"/>
            <a:ext cx="1920266" cy="3167583"/>
          </a:xfrm>
          <a:prstGeom prst="rect">
            <a:avLst/>
          </a:prstGeom>
        </p:spPr>
      </p:pic>
      <p:pic>
        <p:nvPicPr>
          <p:cNvPr id="5" name="Picture 4"/>
          <p:cNvPicPr>
            <a:picLocks noChangeAspect="1"/>
          </p:cNvPicPr>
          <p:nvPr/>
        </p:nvPicPr>
        <p:blipFill>
          <a:blip r:embed="rId3"/>
          <a:stretch>
            <a:fillRect/>
          </a:stretch>
        </p:blipFill>
        <p:spPr>
          <a:xfrm>
            <a:off x="3931034" y="2413131"/>
            <a:ext cx="1997542" cy="3164060"/>
          </a:xfrm>
          <a:prstGeom prst="rect">
            <a:avLst/>
          </a:prstGeom>
        </p:spPr>
      </p:pic>
      <p:pic>
        <p:nvPicPr>
          <p:cNvPr id="6" name="Picture 5"/>
          <p:cNvPicPr>
            <a:picLocks noChangeAspect="1"/>
          </p:cNvPicPr>
          <p:nvPr/>
        </p:nvPicPr>
        <p:blipFill>
          <a:blip r:embed="rId4"/>
          <a:stretch>
            <a:fillRect/>
          </a:stretch>
        </p:blipFill>
        <p:spPr>
          <a:xfrm>
            <a:off x="1807275" y="2409609"/>
            <a:ext cx="1944769" cy="3167583"/>
          </a:xfrm>
          <a:prstGeom prst="rect">
            <a:avLst/>
          </a:prstGeom>
        </p:spPr>
      </p:pic>
      <p:pic>
        <p:nvPicPr>
          <p:cNvPr id="7" name="Picture 6"/>
          <p:cNvPicPr>
            <a:picLocks noChangeAspect="1"/>
          </p:cNvPicPr>
          <p:nvPr/>
        </p:nvPicPr>
        <p:blipFill>
          <a:blip r:embed="rId5"/>
          <a:stretch>
            <a:fillRect/>
          </a:stretch>
        </p:blipFill>
        <p:spPr>
          <a:xfrm>
            <a:off x="8335612" y="2409608"/>
            <a:ext cx="1920266" cy="3167583"/>
          </a:xfrm>
          <a:prstGeom prst="rect">
            <a:avLst/>
          </a:prstGeom>
        </p:spPr>
      </p:pic>
      <p:graphicFrame>
        <p:nvGraphicFramePr>
          <p:cNvPr id="8" name="Table 7"/>
          <p:cNvGraphicFramePr>
            <a:graphicFrameLocks noGrp="1"/>
          </p:cNvGraphicFramePr>
          <p:nvPr>
            <p:extLst/>
          </p:nvPr>
        </p:nvGraphicFramePr>
        <p:xfrm>
          <a:off x="1807272" y="1787947"/>
          <a:ext cx="8448608" cy="370840"/>
        </p:xfrm>
        <a:graphic>
          <a:graphicData uri="http://schemas.openxmlformats.org/drawingml/2006/table">
            <a:tbl>
              <a:tblPr firstRow="1" bandRow="1">
                <a:tableStyleId>{BC89EF96-8CEA-46FF-86C4-4CE0E7609802}</a:tableStyleId>
              </a:tblPr>
              <a:tblGrid>
                <a:gridCol w="2112152"/>
                <a:gridCol w="2112152"/>
                <a:gridCol w="2112152"/>
                <a:gridCol w="2112152"/>
              </a:tblGrid>
              <a:tr h="370840">
                <a:tc>
                  <a:txBody>
                    <a:bodyPr/>
                    <a:lstStyle/>
                    <a:p>
                      <a:pPr algn="ctr"/>
                      <a:r>
                        <a:rPr lang="en-US" dirty="0" smtClean="0"/>
                        <a:t>A</a:t>
                      </a:r>
                      <a:endParaRPr lang="en-US" dirty="0"/>
                    </a:p>
                  </a:txBody>
                  <a:tcPr/>
                </a:tc>
                <a:tc>
                  <a:txBody>
                    <a:bodyPr/>
                    <a:lstStyle/>
                    <a:p>
                      <a:pPr algn="ctr"/>
                      <a:r>
                        <a:rPr lang="en-US" dirty="0" smtClean="0"/>
                        <a:t>B</a:t>
                      </a:r>
                      <a:endParaRPr lang="en-US" dirty="0"/>
                    </a:p>
                  </a:txBody>
                  <a:tcPr/>
                </a:tc>
                <a:tc>
                  <a:txBody>
                    <a:bodyPr/>
                    <a:lstStyle/>
                    <a:p>
                      <a:pPr algn="ctr"/>
                      <a:r>
                        <a:rPr lang="en-US" dirty="0" smtClean="0"/>
                        <a:t>C</a:t>
                      </a:r>
                      <a:endParaRPr lang="en-US" dirty="0"/>
                    </a:p>
                  </a:txBody>
                  <a:tcPr/>
                </a:tc>
                <a:tc>
                  <a:txBody>
                    <a:bodyPr/>
                    <a:lstStyle/>
                    <a:p>
                      <a:pPr algn="ctr"/>
                      <a:r>
                        <a:rPr lang="en-US" dirty="0" smtClean="0"/>
                        <a:t>D</a:t>
                      </a:r>
                      <a:endParaRPr lang="en-US" dirty="0"/>
                    </a:p>
                  </a:txBody>
                  <a:tcPr/>
                </a:tc>
              </a:tr>
            </a:tbl>
          </a:graphicData>
        </a:graphic>
      </p:graphicFrame>
      <p:sp>
        <p:nvSpPr>
          <p:cNvPr id="3" name="Rectangle 2"/>
          <p:cNvSpPr/>
          <p:nvPr/>
        </p:nvSpPr>
        <p:spPr>
          <a:xfrm>
            <a:off x="5975614" y="3244334"/>
            <a:ext cx="248786" cy="369332"/>
          </a:xfrm>
          <a:prstGeom prst="rect">
            <a:avLst/>
          </a:prstGeom>
        </p:spPr>
        <p:txBody>
          <a:bodyPr wrap="none">
            <a:spAutoFit/>
          </a:bodyPr>
          <a:lstStyle/>
          <a:p>
            <a:r>
              <a:rPr lang="en-US" dirty="0"/>
              <a:t> </a:t>
            </a:r>
          </a:p>
        </p:txBody>
      </p:sp>
      <p:sp>
        <p:nvSpPr>
          <p:cNvPr id="9" name="Rectangle 8"/>
          <p:cNvSpPr/>
          <p:nvPr/>
        </p:nvSpPr>
        <p:spPr>
          <a:xfrm>
            <a:off x="5975614" y="3244334"/>
            <a:ext cx="24878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23119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Shape 365"/>
          <p:cNvPicPr preferRelativeResize="0"/>
          <p:nvPr/>
        </p:nvPicPr>
        <p:blipFill>
          <a:blip r:embed="rId3">
            <a:alphaModFix/>
          </a:blip>
          <a:stretch>
            <a:fillRect/>
          </a:stretch>
        </p:blipFill>
        <p:spPr>
          <a:xfrm>
            <a:off x="190501" y="138274"/>
            <a:ext cx="12001499" cy="6608774"/>
          </a:xfrm>
          <a:prstGeom prst="rect">
            <a:avLst/>
          </a:prstGeom>
          <a:noFill/>
          <a:ln>
            <a:noFill/>
          </a:ln>
        </p:spPr>
      </p:pic>
    </p:spTree>
    <p:extLst>
      <p:ext uri="{BB962C8B-B14F-4D97-AF65-F5344CB8AC3E}">
        <p14:creationId xmlns:p14="http://schemas.microsoft.com/office/powerpoint/2010/main" val="3020199077"/>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humorswitch.com/wp-content/uploads/2012/03/Jogging.png"/>
          <p:cNvPicPr>
            <a:picLocks noChangeAspect="1" noChangeArrowheads="1"/>
          </p:cNvPicPr>
          <p:nvPr/>
        </p:nvPicPr>
        <p:blipFill>
          <a:blip r:embed="rId2">
            <a:extLst>
              <a:ext uri="{28A0092B-C50C-407E-A947-70E740481C1C}">
                <a14:useLocalDpi xmlns:a14="http://schemas.microsoft.com/office/drawing/2010/main" val="0"/>
              </a:ext>
            </a:extLst>
          </a:blip>
          <a:srcRect b="47598"/>
          <a:stretch>
            <a:fillRect/>
          </a:stretch>
        </p:blipFill>
        <p:spPr bwMode="auto">
          <a:xfrm>
            <a:off x="6396509" y="496887"/>
            <a:ext cx="3648075" cy="586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034862" y="496887"/>
            <a:ext cx="4996000" cy="707886"/>
          </a:xfrm>
          <a:prstGeom prst="rect">
            <a:avLst/>
          </a:prstGeom>
        </p:spPr>
        <p:txBody>
          <a:bodyPr wrap="square">
            <a:spAutoFit/>
          </a:bodyPr>
          <a:lstStyle/>
          <a:p>
            <a:r>
              <a:rPr lang="en-US" sz="4000" b="1" dirty="0"/>
              <a:t>When you plan…</a:t>
            </a:r>
          </a:p>
        </p:txBody>
      </p:sp>
    </p:spTree>
    <p:extLst>
      <p:ext uri="{BB962C8B-B14F-4D97-AF65-F5344CB8AC3E}">
        <p14:creationId xmlns:p14="http://schemas.microsoft.com/office/powerpoint/2010/main" val="404924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humorswitch.com/wp-content/uploads/2012/03/Jogging.png"/>
          <p:cNvPicPr>
            <a:picLocks noChangeAspect="1" noChangeArrowheads="1"/>
          </p:cNvPicPr>
          <p:nvPr/>
        </p:nvPicPr>
        <p:blipFill>
          <a:blip r:embed="rId2">
            <a:extLst>
              <a:ext uri="{28A0092B-C50C-407E-A947-70E740481C1C}">
                <a14:useLocalDpi xmlns:a14="http://schemas.microsoft.com/office/drawing/2010/main" val="0"/>
              </a:ext>
            </a:extLst>
          </a:blip>
          <a:srcRect t="56569"/>
          <a:stretch>
            <a:fillRect/>
          </a:stretch>
        </p:blipFill>
        <p:spPr bwMode="auto">
          <a:xfrm>
            <a:off x="4114801" y="762001"/>
            <a:ext cx="3648075"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48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4.bp.blogspot.com/-4Vpfeyf2Jow/USzoFFLKo0I/AAAAAAAABBE/eBCiTEsEI8s/s1600/what-i-think-i-look-like1.jpg"/>
          <p:cNvPicPr>
            <a:picLocks noChangeAspect="1" noChangeArrowheads="1"/>
          </p:cNvPicPr>
          <p:nvPr/>
        </p:nvPicPr>
        <p:blipFill>
          <a:blip r:embed="rId2">
            <a:extLst>
              <a:ext uri="{28A0092B-C50C-407E-A947-70E740481C1C}">
                <a14:useLocalDpi xmlns:a14="http://schemas.microsoft.com/office/drawing/2010/main" val="0"/>
              </a:ext>
            </a:extLst>
          </a:blip>
          <a:srcRect l="4018" t="5614" r="50000" b="5318"/>
          <a:stretch>
            <a:fillRect/>
          </a:stretch>
        </p:blipFill>
        <p:spPr bwMode="auto">
          <a:xfrm>
            <a:off x="4038601" y="609601"/>
            <a:ext cx="4246563"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25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pic>
        <p:nvPicPr>
          <p:cNvPr id="662" name="Shape 662"/>
          <p:cNvPicPr preferRelativeResize="0"/>
          <p:nvPr/>
        </p:nvPicPr>
        <p:blipFill rotWithShape="1">
          <a:blip r:embed="rId3">
            <a:alphaModFix/>
          </a:blip>
          <a:srcRect l="52217" t="3867" r="2657" b="3821"/>
          <a:stretch/>
        </p:blipFill>
        <p:spPr>
          <a:xfrm>
            <a:off x="3611562" y="412750"/>
            <a:ext cx="4233899" cy="5934000"/>
          </a:xfrm>
          <a:prstGeom prst="rect">
            <a:avLst/>
          </a:prstGeom>
          <a:noFill/>
          <a:ln>
            <a:noFill/>
          </a:ln>
        </p:spPr>
      </p:pic>
    </p:spTree>
    <p:extLst>
      <p:ext uri="{BB962C8B-B14F-4D97-AF65-F5344CB8AC3E}">
        <p14:creationId xmlns:p14="http://schemas.microsoft.com/office/powerpoint/2010/main" val="2262510518"/>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051756" y="651583"/>
            <a:ext cx="7772400" cy="1470025"/>
          </a:xfrm>
        </p:spPr>
        <p:txBody>
          <a:bodyPr/>
          <a:lstStyle/>
          <a:p>
            <a:endParaRPr lang="en-US" b="1" i="1" dirty="0"/>
          </a:p>
        </p:txBody>
      </p:sp>
      <p:sp>
        <p:nvSpPr>
          <p:cNvPr id="18435" name="Content Placeholder 9"/>
          <p:cNvSpPr>
            <a:spLocks noGrp="1"/>
          </p:cNvSpPr>
          <p:nvPr>
            <p:ph type="subTitle" idx="1"/>
          </p:nvPr>
        </p:nvSpPr>
        <p:spPr>
          <a:xfrm>
            <a:off x="2726267" y="2132192"/>
            <a:ext cx="6939845" cy="1752600"/>
          </a:xfrm>
        </p:spPr>
        <p:txBody>
          <a:bodyPr>
            <a:normAutofit fontScale="85000" lnSpcReduction="20000"/>
          </a:bodyPr>
          <a:lstStyle/>
          <a:p>
            <a:pPr>
              <a:defRPr/>
            </a:pPr>
            <a:r>
              <a:rPr lang="en-US" sz="4000" dirty="0">
                <a:solidFill>
                  <a:schemeClr val="tx1"/>
                </a:solidFill>
              </a:rPr>
              <a:t>What resources do you have to help ensure quality of tasks?</a:t>
            </a:r>
          </a:p>
          <a:p>
            <a:pPr>
              <a:defRPr/>
            </a:pPr>
            <a:endParaRPr lang="en-US" sz="4000" dirty="0"/>
          </a:p>
        </p:txBody>
      </p:sp>
    </p:spTree>
    <p:extLst>
      <p:ext uri="{BB962C8B-B14F-4D97-AF65-F5344CB8AC3E}">
        <p14:creationId xmlns:p14="http://schemas.microsoft.com/office/powerpoint/2010/main" val="36717345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previews.123rf.com/images/roxanabalint/roxanabalint1405/roxanabalint140500424/28609795-Zeit-f-r-das-Mittagessen-Grunge-Stempel-auf-wei-Vektor-Illustration-Lizenzfreie-Bilder.jp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365938" y="579058"/>
            <a:ext cx="5692953" cy="5692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955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73240" y="274638"/>
            <a:ext cx="10972800" cy="1143000"/>
          </a:xfrm>
        </p:spPr>
        <p:txBody>
          <a:bodyPr/>
          <a:lstStyle/>
          <a:p>
            <a:pPr eaLnBrk="1" hangingPunct="1"/>
            <a:r>
              <a:rPr lang="en-US" altLang="en-US" dirty="0" smtClean="0"/>
              <a:t>Today’s Facilitators</a:t>
            </a:r>
          </a:p>
        </p:txBody>
      </p:sp>
      <p:sp>
        <p:nvSpPr>
          <p:cNvPr id="52227" name="Rectangle 3"/>
          <p:cNvSpPr>
            <a:spLocks noGrp="1" noChangeArrowheads="1"/>
          </p:cNvSpPr>
          <p:nvPr>
            <p:ph type="body" sz="half" idx="1"/>
          </p:nvPr>
        </p:nvSpPr>
        <p:spPr>
          <a:xfrm>
            <a:off x="1137634" y="2115353"/>
            <a:ext cx="4635487" cy="3113469"/>
          </a:xfrm>
        </p:spPr>
        <p:txBody>
          <a:bodyPr>
            <a:normAutofit/>
          </a:bodyPr>
          <a:lstStyle/>
          <a:p>
            <a:pPr marL="0" indent="0" eaLnBrk="1" hangingPunct="1">
              <a:lnSpc>
                <a:spcPct val="80000"/>
              </a:lnSpc>
              <a:buFontTx/>
              <a:buNone/>
              <a:defRPr/>
            </a:pPr>
            <a:r>
              <a:rPr lang="en-US" altLang="en-US" dirty="0" smtClean="0">
                <a:solidFill>
                  <a:schemeClr val="tx1"/>
                </a:solidFill>
              </a:rPr>
              <a:t>Dr. Tom </a:t>
            </a:r>
            <a:r>
              <a:rPr lang="en-US" altLang="en-US" dirty="0" err="1" smtClean="0">
                <a:solidFill>
                  <a:schemeClr val="tx1"/>
                </a:solidFill>
              </a:rPr>
              <a:t>Tretter</a:t>
            </a:r>
            <a:r>
              <a:rPr lang="en-US" altLang="en-US" dirty="0" smtClean="0">
                <a:solidFill>
                  <a:schemeClr val="tx1"/>
                </a:solidFill>
              </a:rPr>
              <a:t>, University of Louisville</a:t>
            </a:r>
          </a:p>
          <a:p>
            <a:pPr marL="0" indent="0" eaLnBrk="1" hangingPunct="1">
              <a:lnSpc>
                <a:spcPct val="80000"/>
              </a:lnSpc>
              <a:buFontTx/>
              <a:buNone/>
              <a:defRPr/>
            </a:pPr>
            <a:r>
              <a:rPr lang="en-US" altLang="en-US" dirty="0" err="1" smtClean="0">
                <a:solidFill>
                  <a:schemeClr val="tx1"/>
                </a:solidFill>
              </a:rPr>
              <a:t>Nikkol</a:t>
            </a:r>
            <a:r>
              <a:rPr lang="en-US" altLang="en-US" dirty="0" smtClean="0">
                <a:solidFill>
                  <a:schemeClr val="tx1"/>
                </a:solidFill>
              </a:rPr>
              <a:t> Bauer, Henry County</a:t>
            </a:r>
          </a:p>
          <a:p>
            <a:pPr marL="0" indent="0" eaLnBrk="1" hangingPunct="1">
              <a:lnSpc>
                <a:spcPct val="80000"/>
              </a:lnSpc>
              <a:buFontTx/>
              <a:buNone/>
              <a:defRPr/>
            </a:pPr>
            <a:r>
              <a:rPr lang="en-US" altLang="en-US" dirty="0" smtClean="0">
                <a:solidFill>
                  <a:schemeClr val="tx1"/>
                </a:solidFill>
              </a:rPr>
              <a:t>Christine Duke, KDE, Science Consultant</a:t>
            </a:r>
          </a:p>
          <a:p>
            <a:pPr marL="0" indent="0" eaLnBrk="1" hangingPunct="1">
              <a:lnSpc>
                <a:spcPct val="80000"/>
              </a:lnSpc>
              <a:buFontTx/>
              <a:buNone/>
              <a:defRPr/>
            </a:pPr>
            <a:r>
              <a:rPr lang="en-US" altLang="en-US" dirty="0" smtClean="0">
                <a:solidFill>
                  <a:schemeClr val="tx1"/>
                </a:solidFill>
              </a:rPr>
              <a:t>Mindy </a:t>
            </a:r>
            <a:r>
              <a:rPr lang="en-US" altLang="en-US" dirty="0" err="1" smtClean="0">
                <a:solidFill>
                  <a:schemeClr val="tx1"/>
                </a:solidFill>
              </a:rPr>
              <a:t>Curless</a:t>
            </a:r>
            <a:r>
              <a:rPr lang="en-US" altLang="en-US" dirty="0" smtClean="0">
                <a:solidFill>
                  <a:schemeClr val="tx1"/>
                </a:solidFill>
              </a:rPr>
              <a:t>, KDE, STEM Consultant</a:t>
            </a:r>
          </a:p>
          <a:p>
            <a:pPr marL="0" indent="0">
              <a:lnSpc>
                <a:spcPct val="80000"/>
              </a:lnSpc>
              <a:buNone/>
              <a:defRPr/>
            </a:pPr>
            <a:r>
              <a:rPr lang="en-US" altLang="en-US" dirty="0" smtClean="0">
                <a:solidFill>
                  <a:schemeClr val="tx1"/>
                </a:solidFill>
              </a:rPr>
              <a:t>Candi Rumsey</a:t>
            </a:r>
            <a:r>
              <a:rPr lang="en-US" altLang="en-US" dirty="0">
                <a:solidFill>
                  <a:schemeClr val="tx1"/>
                </a:solidFill>
              </a:rPr>
              <a:t>, </a:t>
            </a:r>
            <a:r>
              <a:rPr lang="en-US" altLang="en-US" dirty="0" smtClean="0">
                <a:solidFill>
                  <a:schemeClr val="tx1"/>
                </a:solidFill>
              </a:rPr>
              <a:t>KDE/OVEC,</a:t>
            </a:r>
            <a:endParaRPr lang="en-US" altLang="en-US" dirty="0">
              <a:solidFill>
                <a:schemeClr val="tx1"/>
              </a:solidFill>
            </a:endParaRPr>
          </a:p>
          <a:p>
            <a:pPr marL="0" indent="0" eaLnBrk="1" hangingPunct="1">
              <a:lnSpc>
                <a:spcPct val="80000"/>
              </a:lnSpc>
              <a:buFontTx/>
              <a:buNone/>
              <a:defRPr/>
            </a:pPr>
            <a:r>
              <a:rPr lang="en-US" altLang="en-US" dirty="0" smtClean="0">
                <a:solidFill>
                  <a:schemeClr val="tx1"/>
                </a:solidFill>
              </a:rPr>
              <a:t>Science Instructional Specialist</a:t>
            </a:r>
          </a:p>
          <a:p>
            <a:pPr marL="0" indent="0" eaLnBrk="1" hangingPunct="1">
              <a:lnSpc>
                <a:spcPct val="80000"/>
              </a:lnSpc>
              <a:buFontTx/>
              <a:buNone/>
              <a:defRPr/>
            </a:pPr>
            <a:r>
              <a:rPr lang="en-US" altLang="en-US" sz="1800" dirty="0" smtClean="0"/>
              <a:t>     </a:t>
            </a:r>
          </a:p>
          <a:p>
            <a:pPr marL="0" indent="0" eaLnBrk="1" hangingPunct="1">
              <a:lnSpc>
                <a:spcPct val="80000"/>
              </a:lnSpc>
              <a:buNone/>
              <a:defRPr/>
            </a:pPr>
            <a:endParaRPr lang="en-US" altLang="en-US" sz="1800" dirty="0" smtClean="0"/>
          </a:p>
        </p:txBody>
      </p:sp>
      <p:sp>
        <p:nvSpPr>
          <p:cNvPr id="2" name="Content Placeholder 1"/>
          <p:cNvSpPr>
            <a:spLocks noGrp="1"/>
          </p:cNvSpPr>
          <p:nvPr>
            <p:ph sz="half" idx="2"/>
          </p:nvPr>
        </p:nvSpPr>
        <p:spPr/>
        <p:txBody>
          <a:bodyPr/>
          <a:lstStyle/>
          <a:p>
            <a:endParaRPr lang="en-US"/>
          </a:p>
        </p:txBody>
      </p:sp>
      <p:pic>
        <p:nvPicPr>
          <p:cNvPr id="4098" name="Picture 2" descr="http://masterfulfacilitation.com/admin/userfiles/images/inspired-MF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3121" y="1402923"/>
            <a:ext cx="5796598" cy="457287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557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can demonstrate their learning best when the teacher…</a:t>
            </a:r>
            <a:endParaRPr lang="en-US" dirty="0"/>
          </a:p>
        </p:txBody>
      </p:sp>
      <p:sp>
        <p:nvSpPr>
          <p:cNvPr id="3" name="Content Placeholder 2"/>
          <p:cNvSpPr>
            <a:spLocks noGrp="1"/>
          </p:cNvSpPr>
          <p:nvPr>
            <p:ph idx="1"/>
          </p:nvPr>
        </p:nvSpPr>
        <p:spPr/>
        <p:txBody>
          <a:bodyPr>
            <a:normAutofit lnSpcReduction="10000"/>
          </a:bodyPr>
          <a:lstStyle/>
          <a:p>
            <a:r>
              <a:rPr lang="en-US" sz="2400" b="1" dirty="0" smtClean="0">
                <a:solidFill>
                  <a:schemeClr val="accent1"/>
                </a:solidFill>
              </a:rPr>
              <a:t>Read the article</a:t>
            </a:r>
          </a:p>
          <a:p>
            <a:pPr marL="0" indent="0">
              <a:buNone/>
            </a:pPr>
            <a:r>
              <a:rPr lang="en-US" dirty="0" smtClean="0"/>
              <a:t> </a:t>
            </a:r>
            <a:r>
              <a:rPr lang="en-US" sz="2800" b="1" dirty="0">
                <a:solidFill>
                  <a:schemeClr val="tx1"/>
                </a:solidFill>
              </a:rPr>
              <a:t>Classroom Assignments Fail to Meet Common-Core's Higher Bar, Study Says </a:t>
            </a:r>
            <a:r>
              <a:rPr lang="en-US" sz="2800" b="1" dirty="0" smtClean="0">
                <a:solidFill>
                  <a:schemeClr val="tx1"/>
                </a:solidFill>
              </a:rPr>
              <a:t>– </a:t>
            </a:r>
            <a:r>
              <a:rPr lang="en-US" sz="2800" b="1" dirty="0" err="1" smtClean="0">
                <a:solidFill>
                  <a:schemeClr val="tx1"/>
                </a:solidFill>
              </a:rPr>
              <a:t>edweek</a:t>
            </a:r>
            <a:r>
              <a:rPr lang="en-US" sz="2800" b="1" dirty="0">
                <a:solidFill>
                  <a:schemeClr val="tx1"/>
                </a:solidFill>
              </a:rPr>
              <a:t> </a:t>
            </a:r>
            <a:r>
              <a:rPr lang="en-US" sz="2800" b="1" dirty="0" smtClean="0">
                <a:solidFill>
                  <a:schemeClr val="tx1"/>
                </a:solidFill>
              </a:rPr>
              <a:t>By </a:t>
            </a:r>
            <a:r>
              <a:rPr lang="en-US" sz="2800" b="1" dirty="0">
                <a:solidFill>
                  <a:schemeClr val="tx1"/>
                </a:solidFill>
                <a:hlinkClick r:id="rId2"/>
              </a:rPr>
              <a:t>Liana </a:t>
            </a:r>
            <a:r>
              <a:rPr lang="en-US" sz="2800" b="1" dirty="0" err="1" smtClean="0">
                <a:solidFill>
                  <a:schemeClr val="tx1"/>
                </a:solidFill>
                <a:hlinkClick r:id="rId2"/>
              </a:rPr>
              <a:t>Heitin</a:t>
            </a:r>
            <a:endParaRPr lang="en-US" sz="2800" b="1" dirty="0" smtClean="0">
              <a:solidFill>
                <a:schemeClr val="tx1"/>
              </a:solidFill>
            </a:endParaRPr>
          </a:p>
          <a:p>
            <a:pPr marL="0" indent="0">
              <a:buNone/>
            </a:pPr>
            <a:endParaRPr lang="en-US" b="1" dirty="0" smtClean="0"/>
          </a:p>
          <a:p>
            <a:pPr marL="0" indent="0" algn="ctr">
              <a:buNone/>
            </a:pPr>
            <a:r>
              <a:rPr lang="en-US" sz="3200" b="1" dirty="0" smtClean="0">
                <a:solidFill>
                  <a:schemeClr val="tx1"/>
                </a:solidFill>
              </a:rPr>
              <a:t>Are </a:t>
            </a:r>
            <a:r>
              <a:rPr lang="en-US" sz="3200" b="1" dirty="0">
                <a:solidFill>
                  <a:schemeClr val="tx1"/>
                </a:solidFill>
              </a:rPr>
              <a:t>you over-scaffolding </a:t>
            </a:r>
            <a:r>
              <a:rPr lang="en-US" sz="3200" b="1" dirty="0" smtClean="0">
                <a:solidFill>
                  <a:schemeClr val="tx1"/>
                </a:solidFill>
              </a:rPr>
              <a:t>?</a:t>
            </a:r>
          </a:p>
          <a:p>
            <a:pPr marL="0" indent="0" algn="ctr">
              <a:buNone/>
            </a:pPr>
            <a:endParaRPr lang="en-US" sz="3200" b="1" dirty="0" smtClean="0">
              <a:solidFill>
                <a:schemeClr val="tx1"/>
              </a:solidFill>
            </a:endParaRPr>
          </a:p>
          <a:p>
            <a:pPr marL="0" indent="0">
              <a:buNone/>
            </a:pPr>
            <a:r>
              <a:rPr lang="en-US" sz="3200" b="1" dirty="0" smtClean="0">
                <a:solidFill>
                  <a:schemeClr val="accent1">
                    <a:lumMod val="75000"/>
                  </a:schemeClr>
                </a:solidFill>
              </a:rPr>
              <a:t>Discuss at your table and share out</a:t>
            </a:r>
          </a:p>
        </p:txBody>
      </p:sp>
    </p:spTree>
    <p:extLst>
      <p:ext uri="{BB962C8B-B14F-4D97-AF65-F5344CB8AC3E}">
        <p14:creationId xmlns:p14="http://schemas.microsoft.com/office/powerpoint/2010/main" val="20477267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1506827"/>
            <a:ext cx="10178322" cy="1050269"/>
          </a:xfrm>
        </p:spPr>
        <p:txBody>
          <a:bodyPr>
            <a:normAutofit fontScale="90000"/>
          </a:bodyPr>
          <a:lstStyle/>
          <a:p>
            <a:r>
              <a:rPr lang="en-US" sz="2800" dirty="0">
                <a:hlinkClick r:id="rId2"/>
              </a:rPr>
              <a:t>https://</a:t>
            </a:r>
            <a:r>
              <a:rPr lang="en-US" sz="2800" dirty="0" smtClean="0">
                <a:hlinkClick r:id="rId2"/>
              </a:rPr>
              <a:t>www.ted.com/talks/dan_meyer_math_curriculum_makeover?language=en</a:t>
            </a:r>
            <a:r>
              <a:rPr lang="en-US" sz="2800" dirty="0" smtClean="0"/>
              <a:t/>
            </a:r>
            <a:br>
              <a:rPr lang="en-US" sz="2800" dirty="0" smtClean="0"/>
            </a:br>
            <a:endParaRPr lang="en-US" sz="2800" dirty="0"/>
          </a:p>
        </p:txBody>
      </p:sp>
      <p:sp>
        <p:nvSpPr>
          <p:cNvPr id="5" name="TextBox 4"/>
          <p:cNvSpPr txBox="1"/>
          <p:nvPr/>
        </p:nvSpPr>
        <p:spPr>
          <a:xfrm>
            <a:off x="3863662" y="721216"/>
            <a:ext cx="4713667" cy="707886"/>
          </a:xfrm>
          <a:prstGeom prst="rect">
            <a:avLst/>
          </a:prstGeom>
          <a:noFill/>
        </p:spPr>
        <p:txBody>
          <a:bodyPr wrap="square" rtlCol="0">
            <a:spAutoFit/>
          </a:bodyPr>
          <a:lstStyle/>
          <a:p>
            <a:pPr algn="ctr"/>
            <a:r>
              <a:rPr lang="en-US" sz="4000" b="1" dirty="0" smtClean="0">
                <a:solidFill>
                  <a:srgbClr val="FF0000"/>
                </a:solidFill>
              </a:rPr>
              <a:t>TED TALK</a:t>
            </a:r>
            <a:endParaRPr lang="en-US" sz="4000" b="1" dirty="0">
              <a:solidFill>
                <a:srgbClr val="FF0000"/>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907798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 Box 2"/>
          <p:cNvSpPr txBox="1">
            <a:spLocks noChangeArrowheads="1"/>
          </p:cNvSpPr>
          <p:nvPr/>
        </p:nvSpPr>
        <p:spPr bwMode="auto">
          <a:xfrm>
            <a:off x="953037" y="457200"/>
            <a:ext cx="8113690" cy="8309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r>
              <a:rPr kumimoji="0" lang="en-US" altLang="en-US"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Research question</a:t>
            </a:r>
            <a:r>
              <a:rPr kumimoji="0" lang="en-US" altLang="en-US" sz="240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t>What is the  most effective way to generate valid evidence of student learning? </a:t>
            </a:r>
            <a:endParaRPr kumimoji="0" lang="en-US" altLang="en-US" sz="2400" b="1" i="0" u="none" strike="noStrike" cap="none" normalizeH="0" baseline="0" dirty="0" smtClean="0">
              <a:ln>
                <a:noFill/>
              </a:ln>
              <a:solidFill>
                <a:schemeClr val="tx1"/>
              </a:solidFill>
              <a:effectLst/>
              <a:latin typeface="Arial" panose="020B0604020202020204" pitchFamily="34" charset="0"/>
            </a:endParaRPr>
          </a:p>
        </p:txBody>
      </p:sp>
      <p:cxnSp>
        <p:nvCxnSpPr>
          <p:cNvPr id="4" name="Straight Connector 3"/>
          <p:cNvCxnSpPr/>
          <p:nvPr/>
        </p:nvCxnSpPr>
        <p:spPr>
          <a:xfrm>
            <a:off x="478155" y="1637665"/>
            <a:ext cx="907986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Box 6"/>
          <p:cNvSpPr txBox="1">
            <a:spLocks noChangeArrowheads="1"/>
          </p:cNvSpPr>
          <p:nvPr/>
        </p:nvSpPr>
        <p:spPr bwMode="auto">
          <a:xfrm>
            <a:off x="255355" y="1508222"/>
            <a:ext cx="1233488" cy="2968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Claim:</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6" name="Straight Connector 5"/>
          <p:cNvCxnSpPr/>
          <p:nvPr/>
        </p:nvCxnSpPr>
        <p:spPr>
          <a:xfrm>
            <a:off x="454367" y="2682875"/>
            <a:ext cx="907986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717023" y="2682875"/>
            <a:ext cx="0" cy="47625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Box 3"/>
          <p:cNvSpPr txBox="1">
            <a:spLocks noChangeArrowheads="1"/>
          </p:cNvSpPr>
          <p:nvPr/>
        </p:nvSpPr>
        <p:spPr bwMode="auto">
          <a:xfrm>
            <a:off x="239151" y="2682875"/>
            <a:ext cx="1092761" cy="411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Evidence: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Text Box 2"/>
          <p:cNvSpPr txBox="1">
            <a:spLocks noChangeArrowheads="1"/>
          </p:cNvSpPr>
          <p:nvPr/>
        </p:nvSpPr>
        <p:spPr bwMode="auto">
          <a:xfrm>
            <a:off x="4902042" y="2910206"/>
            <a:ext cx="3264058" cy="183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Justification of the evidence: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145221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time</a:t>
            </a:r>
            <a:endParaRPr lang="en-US" dirty="0"/>
          </a:p>
        </p:txBody>
      </p:sp>
      <p:sp>
        <p:nvSpPr>
          <p:cNvPr id="3" name="Content Placeholder 2"/>
          <p:cNvSpPr>
            <a:spLocks noGrp="1"/>
          </p:cNvSpPr>
          <p:nvPr>
            <p:ph idx="1"/>
          </p:nvPr>
        </p:nvSpPr>
        <p:spPr>
          <a:xfrm>
            <a:off x="1264556" y="1719330"/>
            <a:ext cx="10178322" cy="3593591"/>
          </a:xfrm>
        </p:spPr>
        <p:txBody>
          <a:bodyPr>
            <a:noAutofit/>
          </a:bodyPr>
          <a:lstStyle/>
          <a:p>
            <a:r>
              <a:rPr lang="en-US" sz="2800" dirty="0" smtClean="0"/>
              <a:t>First, work with your partner to discuss the phenomenon you chose last month.  </a:t>
            </a:r>
          </a:p>
          <a:p>
            <a:pPr lvl="1"/>
            <a:r>
              <a:rPr lang="en-US" sz="2400" dirty="0" smtClean="0"/>
              <a:t>Does it need to be tweaked?</a:t>
            </a:r>
          </a:p>
          <a:p>
            <a:pPr lvl="1"/>
            <a:r>
              <a:rPr lang="en-US" sz="2400" dirty="0" smtClean="0"/>
              <a:t>Is it written as a compelling question?</a:t>
            </a:r>
          </a:p>
          <a:p>
            <a:pPr lvl="1"/>
            <a:r>
              <a:rPr lang="en-US" sz="2400" dirty="0" smtClean="0"/>
              <a:t>Work on your task for next time</a:t>
            </a:r>
          </a:p>
        </p:txBody>
      </p:sp>
    </p:spTree>
    <p:extLst>
      <p:ext uri="{BB962C8B-B14F-4D97-AF65-F5344CB8AC3E}">
        <p14:creationId xmlns:p14="http://schemas.microsoft.com/office/powerpoint/2010/main" val="18191678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PLC</a:t>
            </a:r>
            <a:endParaRPr lang="en-US" dirty="0"/>
          </a:p>
        </p:txBody>
      </p:sp>
      <p:sp>
        <p:nvSpPr>
          <p:cNvPr id="3" name="Text Placeholder 2"/>
          <p:cNvSpPr>
            <a:spLocks noGrp="1"/>
          </p:cNvSpPr>
          <p:nvPr>
            <p:ph type="body" idx="1"/>
          </p:nvPr>
        </p:nvSpPr>
        <p:spPr/>
        <p:txBody>
          <a:bodyPr/>
          <a:lstStyle/>
          <a:p>
            <a:r>
              <a:rPr lang="en-US" dirty="0" smtClean="0">
                <a:hlinkClick r:id="rId2"/>
              </a:rPr>
              <a:t>Professional learning communities</a:t>
            </a:r>
            <a:endParaRPr lang="en-US" dirty="0"/>
          </a:p>
        </p:txBody>
      </p:sp>
    </p:spTree>
    <p:extLst>
      <p:ext uri="{BB962C8B-B14F-4D97-AF65-F5344CB8AC3E}">
        <p14:creationId xmlns:p14="http://schemas.microsoft.com/office/powerpoint/2010/main" val="624379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makes a plc a Professional learning community?</a:t>
            </a:r>
            <a:endParaRPr lang="en-US" dirty="0"/>
          </a:p>
        </p:txBody>
      </p:sp>
      <p:sp>
        <p:nvSpPr>
          <p:cNvPr id="7" name="Content Placeholder 6"/>
          <p:cNvSpPr>
            <a:spLocks noGrp="1"/>
          </p:cNvSpPr>
          <p:nvPr>
            <p:ph idx="1"/>
          </p:nvPr>
        </p:nvSpPr>
        <p:spPr/>
        <p:txBody>
          <a:bodyPr>
            <a:normAutofit fontScale="85000" lnSpcReduction="10000"/>
          </a:bodyPr>
          <a:lstStyle/>
          <a:p>
            <a:r>
              <a:rPr lang="en-US" sz="3000" b="1" dirty="0" smtClean="0">
                <a:solidFill>
                  <a:schemeClr val="tx1"/>
                </a:solidFill>
              </a:rPr>
              <a:t>Take a moment to think about a community or network of educators in which you were involved that truly helped you grow professionally.</a:t>
            </a:r>
          </a:p>
          <a:p>
            <a:r>
              <a:rPr lang="en-US" sz="3000" b="1" dirty="0" smtClean="0">
                <a:solidFill>
                  <a:schemeClr val="tx1"/>
                </a:solidFill>
              </a:rPr>
              <a:t>What were the characteristics of that PLC? Be ready to share.</a:t>
            </a:r>
          </a:p>
          <a:p>
            <a:endParaRPr lang="en-US" dirty="0"/>
          </a:p>
          <a:p>
            <a:endParaRPr lang="en-US" dirty="0" smtClean="0"/>
          </a:p>
          <a:p>
            <a:pPr marL="0" indent="0" algn="ctr">
              <a:buNone/>
            </a:pPr>
            <a:r>
              <a:rPr lang="en-US" sz="4000" b="1" dirty="0" smtClean="0">
                <a:solidFill>
                  <a:schemeClr val="accent1">
                    <a:lumMod val="50000"/>
                  </a:schemeClr>
                </a:solidFill>
                <a:effectLst>
                  <a:outerShdw blurRad="38100" dist="38100" dir="2700000" algn="tl">
                    <a:srgbClr val="000000">
                      <a:alpha val="43137"/>
                    </a:srgbClr>
                  </a:outerShdw>
                </a:effectLst>
              </a:rPr>
              <a:t>Does a PLC need to be formed by administrators to be effective?</a:t>
            </a:r>
          </a:p>
          <a:p>
            <a:pPr marL="0" indent="0">
              <a:buNone/>
            </a:pPr>
            <a:endParaRPr lang="en-US" dirty="0"/>
          </a:p>
        </p:txBody>
      </p:sp>
    </p:spTree>
    <p:extLst>
      <p:ext uri="{BB962C8B-B14F-4D97-AF65-F5344CB8AC3E}">
        <p14:creationId xmlns:p14="http://schemas.microsoft.com/office/powerpoint/2010/main" val="27100146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2" name="TextBox 1"/>
          <p:cNvSpPr txBox="1"/>
          <p:nvPr/>
        </p:nvSpPr>
        <p:spPr>
          <a:xfrm>
            <a:off x="758264" y="946758"/>
            <a:ext cx="11184354" cy="5532649"/>
          </a:xfrm>
          <a:prstGeom prst="rect">
            <a:avLst/>
          </a:prstGeom>
          <a:noFill/>
        </p:spPr>
        <p:txBody>
          <a:bodyPr wrap="square" lIns="145143" tIns="72571" rIns="145143" bIns="72571" rtlCol="0">
            <a:spAutoFit/>
          </a:bodyPr>
          <a:lstStyle/>
          <a:p>
            <a:pPr marL="453571" indent="-453571">
              <a:buFont typeface="Arial" panose="020B0604020202020204" pitchFamily="34" charset="0"/>
              <a:buChar char="•"/>
            </a:pPr>
            <a:r>
              <a:rPr lang="en-US" sz="2500" b="1" dirty="0">
                <a:solidFill>
                  <a:schemeClr val="accent3">
                    <a:lumMod val="75000"/>
                  </a:schemeClr>
                </a:solidFill>
              </a:rPr>
              <a:t>Step 1: Discuss</a:t>
            </a:r>
          </a:p>
          <a:p>
            <a:pPr lvl="1"/>
            <a:r>
              <a:rPr lang="en-US" sz="2500" dirty="0">
                <a:solidFill>
                  <a:schemeClr val="accent1"/>
                </a:solidFill>
              </a:rPr>
              <a:t>What does your PLC need moving forward?</a:t>
            </a:r>
          </a:p>
          <a:p>
            <a:pPr lvl="1"/>
            <a:r>
              <a:rPr lang="en-US" sz="2500" dirty="0">
                <a:solidFill>
                  <a:schemeClr val="accent1"/>
                </a:solidFill>
              </a:rPr>
              <a:t>What resources/protocols can you utilize?</a:t>
            </a:r>
          </a:p>
          <a:p>
            <a:pPr marL="453571" indent="-453571">
              <a:buFont typeface="Arial" panose="020B0604020202020204" pitchFamily="34" charset="0"/>
              <a:buChar char="•"/>
            </a:pPr>
            <a:r>
              <a:rPr lang="en-US" sz="2500" b="1" dirty="0">
                <a:solidFill>
                  <a:schemeClr val="accent3">
                    <a:lumMod val="75000"/>
                  </a:schemeClr>
                </a:solidFill>
              </a:rPr>
              <a:t>Step 2: Collaborate</a:t>
            </a:r>
          </a:p>
          <a:p>
            <a:pPr lvl="1"/>
            <a:r>
              <a:rPr lang="en-US" sz="2500" dirty="0">
                <a:solidFill>
                  <a:schemeClr val="accent1"/>
                </a:solidFill>
              </a:rPr>
              <a:t>With your district, create a PLC Priority Plan for February – June </a:t>
            </a:r>
          </a:p>
          <a:p>
            <a:pPr lvl="1"/>
            <a:r>
              <a:rPr lang="en-US" sz="2500" dirty="0">
                <a:solidFill>
                  <a:schemeClr val="accent1"/>
                </a:solidFill>
              </a:rPr>
              <a:t>Identify district, school, and teacher leaders involved</a:t>
            </a:r>
          </a:p>
          <a:p>
            <a:pPr lvl="1"/>
            <a:r>
              <a:rPr lang="en-US" sz="2500" dirty="0">
                <a:solidFill>
                  <a:schemeClr val="accent1"/>
                </a:solidFill>
              </a:rPr>
              <a:t>Organize your plan in phases (estimated starting and ending dates)</a:t>
            </a:r>
            <a:br>
              <a:rPr lang="en-US" sz="2500" dirty="0">
                <a:solidFill>
                  <a:schemeClr val="accent1"/>
                </a:solidFill>
              </a:rPr>
            </a:br>
            <a:r>
              <a:rPr lang="en-US" sz="2500" dirty="0">
                <a:solidFill>
                  <a:schemeClr val="accent1"/>
                </a:solidFill>
              </a:rPr>
              <a:t>Identify necessary protocols/resources</a:t>
            </a:r>
          </a:p>
          <a:p>
            <a:pPr marL="453571" indent="-453571">
              <a:buFont typeface="Arial" panose="020B0604020202020204" pitchFamily="34" charset="0"/>
              <a:buChar char="•"/>
            </a:pPr>
            <a:r>
              <a:rPr lang="en-US" sz="2500" b="1" dirty="0">
                <a:solidFill>
                  <a:schemeClr val="accent3">
                    <a:lumMod val="75000"/>
                  </a:schemeClr>
                </a:solidFill>
              </a:rPr>
              <a:t>Step 3: Reflect</a:t>
            </a:r>
          </a:p>
          <a:p>
            <a:pPr lvl="1"/>
            <a:r>
              <a:rPr lang="en-US" sz="2500" dirty="0">
                <a:solidFill>
                  <a:schemeClr val="accent1"/>
                </a:solidFill>
              </a:rPr>
              <a:t>Are your PLC priority plans vertically aligned within your district? What help do you need from your administrators? </a:t>
            </a:r>
            <a:endParaRPr lang="en-US" sz="2500" dirty="0" smtClean="0">
              <a:solidFill>
                <a:schemeClr val="accent1"/>
              </a:solidFill>
            </a:endParaRPr>
          </a:p>
          <a:p>
            <a:pPr lvl="1"/>
            <a:r>
              <a:rPr lang="en-US" sz="2500" dirty="0" smtClean="0">
                <a:solidFill>
                  <a:schemeClr val="accent1"/>
                </a:solidFill>
              </a:rPr>
              <a:t>How </a:t>
            </a:r>
            <a:r>
              <a:rPr lang="en-US" sz="2500" dirty="0">
                <a:solidFill>
                  <a:schemeClr val="accent1"/>
                </a:solidFill>
              </a:rPr>
              <a:t>can you collaborate to build capacity within your PLC?</a:t>
            </a:r>
          </a:p>
          <a:p>
            <a:pPr marL="453571" indent="-453571">
              <a:buFont typeface="Arial" panose="020B0604020202020204" pitchFamily="34" charset="0"/>
              <a:buChar char="•"/>
            </a:pPr>
            <a:r>
              <a:rPr lang="en-US" sz="2500" b="1" dirty="0">
                <a:solidFill>
                  <a:schemeClr val="accent3">
                    <a:lumMod val="75000"/>
                  </a:schemeClr>
                </a:solidFill>
              </a:rPr>
              <a:t>Step 4: </a:t>
            </a:r>
            <a:r>
              <a:rPr lang="en-US" sz="2500" b="1" dirty="0" smtClean="0">
                <a:solidFill>
                  <a:schemeClr val="accent3">
                    <a:lumMod val="75000"/>
                  </a:schemeClr>
                </a:solidFill>
              </a:rPr>
              <a:t>Take </a:t>
            </a:r>
            <a:r>
              <a:rPr lang="en-US" sz="2500" b="1" dirty="0">
                <a:solidFill>
                  <a:schemeClr val="accent3">
                    <a:lumMod val="75000"/>
                  </a:schemeClr>
                </a:solidFill>
              </a:rPr>
              <a:t>Action</a:t>
            </a:r>
          </a:p>
          <a:p>
            <a:pPr lvl="1"/>
            <a:r>
              <a:rPr lang="en-US" sz="2500" dirty="0">
                <a:solidFill>
                  <a:schemeClr val="accent1"/>
                </a:solidFill>
              </a:rPr>
              <a:t>Continue to refine and implement your </a:t>
            </a:r>
            <a:r>
              <a:rPr lang="en-US" sz="2500" dirty="0" smtClean="0">
                <a:solidFill>
                  <a:schemeClr val="accent1"/>
                </a:solidFill>
              </a:rPr>
              <a:t>plan</a:t>
            </a:r>
            <a:endParaRPr lang="en-US" sz="2500" dirty="0">
              <a:solidFill>
                <a:schemeClr val="accent1"/>
              </a:solidFill>
            </a:endParaRPr>
          </a:p>
        </p:txBody>
      </p:sp>
      <p:sp>
        <p:nvSpPr>
          <p:cNvPr id="3" name="Title 2"/>
          <p:cNvSpPr>
            <a:spLocks noGrp="1"/>
          </p:cNvSpPr>
          <p:nvPr>
            <p:ph type="title"/>
          </p:nvPr>
        </p:nvSpPr>
        <p:spPr>
          <a:xfrm>
            <a:off x="1251678" y="285403"/>
            <a:ext cx="10178322" cy="770665"/>
          </a:xfrm>
        </p:spPr>
        <p:txBody>
          <a:bodyPr>
            <a:normAutofit fontScale="90000"/>
          </a:bodyPr>
          <a:lstStyle/>
          <a:p>
            <a:r>
              <a:rPr lang="en-US" dirty="0" smtClean="0"/>
              <a:t>Professional learning </a:t>
            </a:r>
            <a:endParaRPr lang="en-US" dirty="0"/>
          </a:p>
        </p:txBody>
      </p:sp>
    </p:spTree>
    <p:extLst>
      <p:ext uri="{BB962C8B-B14F-4D97-AF65-F5344CB8AC3E}">
        <p14:creationId xmlns:p14="http://schemas.microsoft.com/office/powerpoint/2010/main" val="3574486059"/>
      </p:ext>
    </p:extLst>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ctr"/>
            <a:r>
              <a:rPr lang="en-US" altLang="en-US" dirty="0" smtClean="0"/>
              <a:t>To Do for Next Time</a:t>
            </a:r>
          </a:p>
        </p:txBody>
      </p:sp>
      <p:sp>
        <p:nvSpPr>
          <p:cNvPr id="2" name="Content Placeholder 1"/>
          <p:cNvSpPr>
            <a:spLocks noGrp="1"/>
          </p:cNvSpPr>
          <p:nvPr>
            <p:ph idx="1"/>
          </p:nvPr>
        </p:nvSpPr>
        <p:spPr/>
        <p:txBody>
          <a:bodyPr>
            <a:normAutofit lnSpcReduction="10000"/>
          </a:bodyPr>
          <a:lstStyle/>
          <a:p>
            <a:r>
              <a:rPr lang="en-US" sz="2800" b="1" dirty="0" smtClean="0"/>
              <a:t>Bring your task with a description of instructional context and flow</a:t>
            </a:r>
          </a:p>
          <a:p>
            <a:r>
              <a:rPr lang="en-US" sz="2800" b="1" dirty="0" smtClean="0"/>
              <a:t>Bring student work samples</a:t>
            </a:r>
          </a:p>
          <a:p>
            <a:pPr marL="0" indent="0">
              <a:buNone/>
            </a:pPr>
            <a:endParaRPr lang="en-US" sz="2400" b="1" dirty="0"/>
          </a:p>
          <a:p>
            <a:pPr marL="0" indent="0">
              <a:buNone/>
            </a:pPr>
            <a:endParaRPr lang="en-US" sz="2400" b="1" dirty="0" smtClean="0"/>
          </a:p>
          <a:p>
            <a:pPr marL="0" indent="0" algn="ctr">
              <a:buNone/>
            </a:pPr>
            <a:r>
              <a:rPr lang="en-US" sz="3200" b="1" dirty="0" smtClean="0"/>
              <a:t>Remember these are possible examples of </a:t>
            </a:r>
          </a:p>
          <a:p>
            <a:pPr marL="0" indent="0" algn="ctr">
              <a:buNone/>
            </a:pPr>
            <a:r>
              <a:rPr lang="en-US" sz="3200" b="1" dirty="0" smtClean="0"/>
              <a:t> Through Course Tasks</a:t>
            </a:r>
            <a:endParaRPr lang="en-US" sz="32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8041" y="382385"/>
            <a:ext cx="1853282" cy="1492132"/>
          </a:xfrm>
          <a:prstGeom prst="rect">
            <a:avLst/>
          </a:prstGeom>
        </p:spPr>
      </p:pic>
    </p:spTree>
    <p:extLst>
      <p:ext uri="{BB962C8B-B14F-4D97-AF65-F5344CB8AC3E}">
        <p14:creationId xmlns:p14="http://schemas.microsoft.com/office/powerpoint/2010/main" val="10321909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06583533"/>
              </p:ext>
            </p:extLst>
          </p:nvPr>
        </p:nvGraphicFramePr>
        <p:xfrm>
          <a:off x="1107583" y="489397"/>
          <a:ext cx="9378361" cy="579549"/>
        </p:xfrm>
        <a:graphic>
          <a:graphicData uri="http://schemas.openxmlformats.org/drawingml/2006/table">
            <a:tbl>
              <a:tblPr>
                <a:tableStyleId>{5C22544A-7EE6-4342-B048-85BDC9FD1C3A}</a:tableStyleId>
              </a:tblPr>
              <a:tblGrid>
                <a:gridCol w="9378361"/>
              </a:tblGrid>
              <a:tr h="579549">
                <a:tc>
                  <a:txBody>
                    <a:bodyPr/>
                    <a:lstStyle/>
                    <a:p>
                      <a:pPr marL="0" marR="0" algn="l">
                        <a:lnSpc>
                          <a:spcPct val="115000"/>
                        </a:lnSpc>
                        <a:spcBef>
                          <a:spcPts val="0"/>
                        </a:spcBef>
                        <a:spcAft>
                          <a:spcPts val="1000"/>
                        </a:spcAft>
                      </a:pPr>
                      <a:r>
                        <a:rPr lang="en-US" sz="2400" b="1" baseline="0" dirty="0" smtClean="0">
                          <a:effectLst/>
                          <a:latin typeface="Calibri" panose="020F0502020204030204" pitchFamily="34" charset="0"/>
                          <a:ea typeface="Calibri" panose="020F0502020204030204" pitchFamily="34" charset="0"/>
                          <a:cs typeface="Times New Roman" panose="02020603050405020304" pitchFamily="18" charset="0"/>
                        </a:rPr>
                        <a:t>            Please complete a sticky note and put on the poster.</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116" y="1159099"/>
            <a:ext cx="4069722" cy="2480119"/>
          </a:xfrm>
          <a:prstGeom prst="rect">
            <a:avLst/>
          </a:prstGeom>
        </p:spPr>
      </p:pic>
      <p:sp>
        <p:nvSpPr>
          <p:cNvPr id="5" name="Rectangle 4"/>
          <p:cNvSpPr/>
          <p:nvPr/>
        </p:nvSpPr>
        <p:spPr>
          <a:xfrm>
            <a:off x="1249251" y="3639219"/>
            <a:ext cx="7894749" cy="3224472"/>
          </a:xfrm>
          <a:prstGeom prst="rect">
            <a:avLst/>
          </a:prstGeom>
        </p:spPr>
        <p:txBody>
          <a:bodyPr wrap="square">
            <a:spAutoFit/>
          </a:bodyPr>
          <a:lstStyle/>
          <a:p>
            <a:pPr>
              <a:lnSpc>
                <a:spcPct val="115000"/>
              </a:lnSpc>
              <a:spcAft>
                <a:spcPts val="1000"/>
              </a:spcAft>
            </a:pPr>
            <a:r>
              <a:rPr lang="en-US" sz="2800" b="1" dirty="0"/>
              <a:t>How does this connect to prior learning?</a:t>
            </a:r>
          </a:p>
          <a:p>
            <a:pPr lvl="0">
              <a:lnSpc>
                <a:spcPct val="115000"/>
              </a:lnSpc>
              <a:spcAft>
                <a:spcPts val="1000"/>
              </a:spcAft>
            </a:pPr>
            <a:r>
              <a:rPr lang="en-US" sz="2800" b="1" dirty="0"/>
              <a:t>How can I use this to impact my classroom </a:t>
            </a:r>
            <a:r>
              <a:rPr lang="en-US" sz="2800" b="1" dirty="0" smtClean="0"/>
              <a:t>practice?</a:t>
            </a:r>
          </a:p>
          <a:p>
            <a:pPr lvl="0">
              <a:lnSpc>
                <a:spcPct val="115000"/>
              </a:lnSpc>
              <a:spcAft>
                <a:spcPts val="1000"/>
              </a:spcAft>
            </a:pPr>
            <a:r>
              <a:rPr lang="en-US" altLang="en-US" sz="2800" b="1" dirty="0" smtClean="0">
                <a:latin typeface="Arial" panose="020B0604020202020204" pitchFamily="34" charset="0"/>
                <a:ea typeface="Calibri" panose="020F0502020204030204" pitchFamily="34" charset="0"/>
                <a:cs typeface="Times New Roman" panose="02020603050405020304" pitchFamily="18" charset="0"/>
              </a:rPr>
              <a:t>How </a:t>
            </a:r>
            <a:r>
              <a:rPr lang="en-US" altLang="en-US" sz="2800" b="1" dirty="0">
                <a:latin typeface="Arial" panose="020B0604020202020204" pitchFamily="34" charset="0"/>
                <a:ea typeface="Calibri" panose="020F0502020204030204" pitchFamily="34" charset="0"/>
                <a:cs typeface="Times New Roman" panose="02020603050405020304" pitchFamily="18" charset="0"/>
              </a:rPr>
              <a:t>can I use this to impact my district?</a:t>
            </a:r>
            <a:r>
              <a:rPr lang="en-US" altLang="en-US" sz="2800" b="1" dirty="0">
                <a:latin typeface="Arial" panose="020B0604020202020204" pitchFamily="34" charset="0"/>
              </a:rPr>
              <a:t> </a:t>
            </a:r>
          </a:p>
          <a:p>
            <a:pPr>
              <a:lnSpc>
                <a:spcPct val="115000"/>
              </a:lnSpc>
              <a:spcAft>
                <a:spcPts val="1000"/>
              </a:spcAft>
            </a:pPr>
            <a:endParaRPr lang="en-US" dirty="0" smtClean="0"/>
          </a:p>
          <a:p>
            <a:pPr>
              <a:lnSpc>
                <a:spcPct val="115000"/>
              </a:lnSpc>
              <a:spcAft>
                <a:spcPts val="1000"/>
              </a:spcAft>
            </a:pPr>
            <a:endParaRPr lang="en-US" dirty="0"/>
          </a:p>
        </p:txBody>
      </p:sp>
    </p:spTree>
    <p:extLst>
      <p:ext uri="{BB962C8B-B14F-4D97-AF65-F5344CB8AC3E}">
        <p14:creationId xmlns:p14="http://schemas.microsoft.com/office/powerpoint/2010/main" val="5229973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4792">
            <a:off x="1100667" y="1752600"/>
            <a:ext cx="4995333" cy="4559300"/>
          </a:xfrm>
          <a:prstGeom prst="rect">
            <a:avLst/>
          </a:prstGeom>
          <a:solidFill>
            <a:schemeClr val="bg1"/>
          </a:solidFill>
          <a:ln w="9525">
            <a:solidFill>
              <a:schemeClr val="tx1"/>
            </a:solidFill>
            <a:miter lim="800000"/>
            <a:headEnd/>
            <a:tailEnd/>
          </a:ln>
        </p:spPr>
      </p:pic>
      <p:sp>
        <p:nvSpPr>
          <p:cNvPr id="41987" name="Title 1"/>
          <p:cNvSpPr>
            <a:spLocks noGrp="1"/>
          </p:cNvSpPr>
          <p:nvPr>
            <p:ph type="title"/>
          </p:nvPr>
        </p:nvSpPr>
        <p:spPr/>
        <p:txBody>
          <a:bodyPr/>
          <a:lstStyle/>
          <a:p>
            <a:pPr eaLnBrk="1" hangingPunct="1"/>
            <a:r>
              <a:rPr lang="en-US" altLang="en-US" smtClean="0"/>
              <a:t>Please Complete Evaluation </a:t>
            </a:r>
          </a:p>
        </p:txBody>
      </p:sp>
      <p:pic>
        <p:nvPicPr>
          <p:cNvPr id="4198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61394">
            <a:off x="6942668" y="2001838"/>
            <a:ext cx="4017433" cy="295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9" name="TextBox 1"/>
          <p:cNvSpPr txBox="1">
            <a:spLocks noChangeArrowheads="1"/>
          </p:cNvSpPr>
          <p:nvPr/>
        </p:nvSpPr>
        <p:spPr bwMode="auto">
          <a:xfrm>
            <a:off x="6868584" y="5546725"/>
            <a:ext cx="4165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b="1"/>
              <a:t>Thank You!</a:t>
            </a:r>
          </a:p>
        </p:txBody>
      </p:sp>
    </p:spTree>
    <p:extLst>
      <p:ext uri="{BB962C8B-B14F-4D97-AF65-F5344CB8AC3E}">
        <p14:creationId xmlns:p14="http://schemas.microsoft.com/office/powerpoint/2010/main" val="3710601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618" y="271582"/>
            <a:ext cx="6890198" cy="6155531"/>
          </a:xfrm>
          <a:prstGeom prst="rect">
            <a:avLst/>
          </a:prstGeom>
          <a:noFill/>
        </p:spPr>
        <p:txBody>
          <a:bodyPr wrap="square" rtlCol="0">
            <a:spAutoFit/>
          </a:bodyPr>
          <a:lstStyle/>
          <a:p>
            <a:pPr algn="ctr"/>
            <a:r>
              <a:rPr lang="en-US" sz="3200" b="1" dirty="0" smtClean="0"/>
              <a:t>Agenda</a:t>
            </a:r>
          </a:p>
          <a:p>
            <a:endParaRPr lang="en-US" dirty="0"/>
          </a:p>
          <a:p>
            <a:r>
              <a:rPr lang="en-US" sz="2800" b="1" dirty="0" smtClean="0"/>
              <a:t>Welcome</a:t>
            </a:r>
          </a:p>
          <a:p>
            <a:pPr marL="457200" indent="-457200">
              <a:buFont typeface="Courier New" panose="02070309020205020404" pitchFamily="49" charset="0"/>
              <a:buChar char="o"/>
            </a:pPr>
            <a:r>
              <a:rPr lang="en-US" sz="2800" b="1" dirty="0" smtClean="0"/>
              <a:t>Our role as Teacher leader</a:t>
            </a:r>
          </a:p>
          <a:p>
            <a:pPr marL="457200" indent="-457200">
              <a:buFont typeface="Courier New" panose="02070309020205020404" pitchFamily="49" charset="0"/>
              <a:buChar char="o"/>
            </a:pPr>
            <a:r>
              <a:rPr lang="en-US" sz="2800" b="1" dirty="0" smtClean="0"/>
              <a:t>Looking at the Work of Colleagues</a:t>
            </a:r>
          </a:p>
          <a:p>
            <a:pPr marL="457200" indent="-457200">
              <a:buFont typeface="Courier New" panose="02070309020205020404" pitchFamily="49" charset="0"/>
              <a:buChar char="o"/>
            </a:pPr>
            <a:r>
              <a:rPr lang="en-US" sz="2800" b="1" dirty="0" smtClean="0"/>
              <a:t>Revisiting Phenomena</a:t>
            </a:r>
            <a:endParaRPr lang="en-US" sz="2800" b="1" dirty="0"/>
          </a:p>
          <a:p>
            <a:r>
              <a:rPr lang="en-US" sz="2800" b="1" dirty="0" smtClean="0"/>
              <a:t>Lunch</a:t>
            </a:r>
          </a:p>
          <a:p>
            <a:pPr marL="457200" indent="-457200">
              <a:buFont typeface="Courier New" panose="02070309020205020404" pitchFamily="49" charset="0"/>
              <a:buChar char="o"/>
            </a:pPr>
            <a:r>
              <a:rPr lang="en-US" sz="2800" b="1" dirty="0" smtClean="0"/>
              <a:t>Congruency </a:t>
            </a:r>
          </a:p>
          <a:p>
            <a:pPr marL="457200" indent="-457200">
              <a:buFont typeface="Courier New" panose="02070309020205020404" pitchFamily="49" charset="0"/>
              <a:buChar char="o"/>
            </a:pPr>
            <a:r>
              <a:rPr lang="en-US" sz="2800" b="1" dirty="0" smtClean="0"/>
              <a:t>CER Argumentation Structure</a:t>
            </a:r>
          </a:p>
          <a:p>
            <a:pPr marL="457200" indent="-457200">
              <a:buFont typeface="Courier New" panose="02070309020205020404" pitchFamily="49" charset="0"/>
              <a:buChar char="o"/>
            </a:pPr>
            <a:r>
              <a:rPr lang="en-US" sz="2800" b="1" dirty="0" smtClean="0"/>
              <a:t>Work Time for Tasks</a:t>
            </a:r>
          </a:p>
          <a:p>
            <a:pPr marL="457200" indent="-457200">
              <a:buFont typeface="Courier New" panose="02070309020205020404" pitchFamily="49" charset="0"/>
              <a:buChar char="o"/>
            </a:pPr>
            <a:r>
              <a:rPr lang="en-US" sz="2800" b="1" dirty="0" smtClean="0"/>
              <a:t>Next Steps</a:t>
            </a:r>
          </a:p>
          <a:p>
            <a:pPr marL="457200" indent="-457200">
              <a:buFont typeface="Courier New" panose="02070309020205020404" pitchFamily="49" charset="0"/>
              <a:buChar char="o"/>
            </a:pPr>
            <a:r>
              <a:rPr lang="en-US" sz="2800" b="1" dirty="0" smtClean="0"/>
              <a:t>Homework</a:t>
            </a:r>
          </a:p>
          <a:p>
            <a:r>
              <a:rPr lang="en-US" sz="2800" b="1" dirty="0" smtClean="0"/>
              <a:t>Evaluations</a:t>
            </a:r>
          </a:p>
          <a:p>
            <a:endParaRPr lang="en-US" dirty="0"/>
          </a:p>
          <a:p>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5672" y="0"/>
            <a:ext cx="2619375" cy="1743075"/>
          </a:xfrm>
          <a:prstGeom prst="rect">
            <a:avLst/>
          </a:prstGeom>
        </p:spPr>
      </p:pic>
    </p:spTree>
    <p:extLst>
      <p:ext uri="{BB962C8B-B14F-4D97-AF65-F5344CB8AC3E}">
        <p14:creationId xmlns:p14="http://schemas.microsoft.com/office/powerpoint/2010/main" val="202586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105835"/>
            <a:ext cx="7396766" cy="2554545"/>
          </a:xfrm>
          <a:prstGeom prst="rect">
            <a:avLst/>
          </a:prstGeom>
        </p:spPr>
        <p:txBody>
          <a:bodyPr wrap="square">
            <a:spAutoFit/>
          </a:bodyPr>
          <a:lstStyle/>
          <a:p>
            <a:r>
              <a:rPr lang="en-US" sz="4000" b="1" i="1" dirty="0">
                <a:latin typeface="Calibri" panose="020F0502020204030204" pitchFamily="34" charset="0"/>
                <a:ea typeface="Calibri" panose="020F0502020204030204" pitchFamily="34" charset="0"/>
                <a:cs typeface="Times New Roman" panose="02020603050405020304" pitchFamily="18" charset="0"/>
              </a:rPr>
              <a:t>How can the EXAMINATION OF STUDENT/EDUCATOR WORK be supported as a routine for continuous improvement?</a:t>
            </a:r>
            <a:endParaRPr lang="en-US"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515" y="511435"/>
            <a:ext cx="2143125" cy="2143125"/>
          </a:xfrm>
          <a:prstGeom prst="rect">
            <a:avLst/>
          </a:prstGeom>
        </p:spPr>
      </p:pic>
      <p:sp>
        <p:nvSpPr>
          <p:cNvPr id="4" name="TextBox 3"/>
          <p:cNvSpPr txBox="1"/>
          <p:nvPr/>
        </p:nvSpPr>
        <p:spPr>
          <a:xfrm>
            <a:off x="5522890" y="1121332"/>
            <a:ext cx="3108736" cy="923330"/>
          </a:xfrm>
          <a:prstGeom prst="rect">
            <a:avLst/>
          </a:prstGeom>
          <a:noFill/>
        </p:spPr>
        <p:txBody>
          <a:bodyPr wrap="none" rtlCol="0">
            <a:spAutoFit/>
          </a:bodyPr>
          <a:lstStyle/>
          <a:p>
            <a:r>
              <a:rPr lang="en-US" sz="5400" b="1" dirty="0" smtClean="0"/>
              <a:t>TARGET</a:t>
            </a:r>
            <a:endParaRPr lang="en-US" sz="5400" b="1" dirty="0"/>
          </a:p>
        </p:txBody>
      </p:sp>
    </p:spTree>
    <p:extLst>
      <p:ext uri="{BB962C8B-B14F-4D97-AF65-F5344CB8AC3E}">
        <p14:creationId xmlns:p14="http://schemas.microsoft.com/office/powerpoint/2010/main" val="2146324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4"/>
            <a:ext cx="10178322" cy="1652477"/>
          </a:xfrm>
        </p:spPr>
        <p:txBody>
          <a:bodyPr>
            <a:normAutofit fontScale="90000"/>
          </a:bodyPr>
          <a:lstStyle/>
          <a:p>
            <a:pPr lvl="0" algn="ctr"/>
            <a:r>
              <a:rPr lang="en-US" dirty="0" smtClean="0"/>
              <a:t>Something to Think About</a:t>
            </a:r>
            <a:br>
              <a:rPr lang="en-US" dirty="0" smtClean="0"/>
            </a:br>
            <a:r>
              <a:rPr lang="en-US" dirty="0" smtClean="0">
                <a:latin typeface="+mn-lt"/>
              </a:rPr>
              <a:t> </a:t>
            </a:r>
            <a:r>
              <a:rPr lang="en-US" i="1" dirty="0" smtClean="0">
                <a:latin typeface="+mn-lt"/>
              </a:rPr>
              <a:t>Your Role as a Teacher leader</a:t>
            </a:r>
            <a:r>
              <a:rPr lang="en-US" i="1" dirty="0"/>
              <a:t/>
            </a:r>
            <a:br>
              <a:rPr lang="en-US" i="1" dirty="0"/>
            </a:br>
            <a:r>
              <a:rPr lang="en-US" dirty="0"/>
              <a:t/>
            </a:r>
            <a:br>
              <a:rPr lang="en-US" dirty="0"/>
            </a:br>
            <a:endParaRPr lang="en-US" dirty="0"/>
          </a:p>
        </p:txBody>
      </p:sp>
      <p:sp>
        <p:nvSpPr>
          <p:cNvPr id="3" name="Content Placeholder 2"/>
          <p:cNvSpPr>
            <a:spLocks noGrp="1"/>
          </p:cNvSpPr>
          <p:nvPr>
            <p:ph idx="1"/>
          </p:nvPr>
        </p:nvSpPr>
        <p:spPr>
          <a:xfrm>
            <a:off x="1403796" y="5203064"/>
            <a:ext cx="10026203" cy="1313646"/>
          </a:xfrm>
        </p:spPr>
        <p:txBody>
          <a:bodyPr>
            <a:normAutofit/>
          </a:bodyPr>
          <a:lstStyle/>
          <a:p>
            <a:r>
              <a:rPr lang="en-US" b="1" i="1" u="sng" dirty="0" smtClean="0">
                <a:solidFill>
                  <a:schemeClr val="tx1"/>
                </a:solidFill>
                <a:latin typeface="+mj-lt"/>
                <a:hlinkClick r:id="rId2"/>
              </a:rPr>
              <a:t>Please read the article I emailed to you this morning while we are waiting to begin.</a:t>
            </a:r>
          </a:p>
          <a:p>
            <a:r>
              <a:rPr lang="en-US" i="1" u="sng" dirty="0" smtClean="0">
                <a:hlinkClick r:id="rId2"/>
              </a:rPr>
              <a:t>http</a:t>
            </a:r>
            <a:r>
              <a:rPr lang="en-US" i="1" u="sng" dirty="0">
                <a:hlinkClick r:id="rId2"/>
              </a:rPr>
              <a:t>://www.courier-journal.com/story/opinion/2016/02/26/new-professionalism-teachers/80849692</a:t>
            </a:r>
            <a:r>
              <a:rPr lang="en-US" i="1" u="sng" dirty="0" smtClean="0">
                <a:hlinkClick r:id="rId2"/>
              </a:rPr>
              <a:t>/</a:t>
            </a:r>
            <a:endParaRPr lang="en-US" i="1" u="sng" dirty="0" smtClean="0"/>
          </a:p>
          <a:p>
            <a:pPr marL="0" indent="0">
              <a:buNone/>
            </a:pP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9538" y="2511380"/>
            <a:ext cx="4082601" cy="2446986"/>
          </a:xfrm>
          <a:prstGeom prst="rect">
            <a:avLst/>
          </a:prstGeom>
        </p:spPr>
      </p:pic>
    </p:spTree>
    <p:extLst>
      <p:ext uri="{BB962C8B-B14F-4D97-AF65-F5344CB8AC3E}">
        <p14:creationId xmlns:p14="http://schemas.microsoft.com/office/powerpoint/2010/main" val="2768047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8081" y="2557076"/>
            <a:ext cx="3935837" cy="1466850"/>
          </a:xfrm>
          <a:prstGeom prst="rect">
            <a:avLst/>
          </a:prstGeom>
        </p:spPr>
      </p:pic>
      <p:sp>
        <p:nvSpPr>
          <p:cNvPr id="5" name="Rectangle 4"/>
          <p:cNvSpPr/>
          <p:nvPr/>
        </p:nvSpPr>
        <p:spPr>
          <a:xfrm>
            <a:off x="3048000" y="3105835"/>
            <a:ext cx="6096000" cy="369332"/>
          </a:xfrm>
          <a:prstGeom prst="rect">
            <a:avLst/>
          </a:prstGeom>
        </p:spPr>
        <p:txBody>
          <a:bodyPr>
            <a:spAutoFit/>
          </a:bodyPr>
          <a:lstStyle/>
          <a:p>
            <a:endParaRPr lang="en-US" dirty="0"/>
          </a:p>
        </p:txBody>
      </p:sp>
      <p:sp>
        <p:nvSpPr>
          <p:cNvPr id="8" name="TextBox 7"/>
          <p:cNvSpPr txBox="1"/>
          <p:nvPr/>
        </p:nvSpPr>
        <p:spPr>
          <a:xfrm>
            <a:off x="1519706" y="20505"/>
            <a:ext cx="9749307" cy="1846659"/>
          </a:xfrm>
          <a:prstGeom prst="rect">
            <a:avLst/>
          </a:prstGeom>
          <a:noFill/>
        </p:spPr>
        <p:txBody>
          <a:bodyPr wrap="square" rtlCol="0">
            <a:spAutoFit/>
          </a:bodyPr>
          <a:lstStyle/>
          <a:p>
            <a:pPr algn="ctr"/>
            <a:r>
              <a:rPr lang="en-US" sz="4000" b="1" dirty="0" smtClean="0"/>
              <a:t>Let’s Reflect</a:t>
            </a:r>
          </a:p>
          <a:p>
            <a:endParaRPr lang="en-US" dirty="0"/>
          </a:p>
          <a:p>
            <a:r>
              <a:rPr lang="en-US" sz="2800" dirty="0" smtClean="0"/>
              <a:t>What has been most </a:t>
            </a:r>
            <a:r>
              <a:rPr lang="en-US" sz="2800" dirty="0"/>
              <a:t>helpful for </a:t>
            </a:r>
            <a:r>
              <a:rPr lang="en-US" sz="2800" dirty="0" smtClean="0"/>
              <a:t>you?  What </a:t>
            </a:r>
            <a:r>
              <a:rPr lang="en-US" sz="2800" dirty="0"/>
              <a:t>do you need to do to continue to promote  increased understanding in your </a:t>
            </a:r>
            <a:r>
              <a:rPr lang="en-US" sz="2800" dirty="0" smtClean="0"/>
              <a:t>district?</a:t>
            </a:r>
            <a:endParaRPr lang="en-US" sz="2800" dirty="0"/>
          </a:p>
        </p:txBody>
      </p:sp>
    </p:spTree>
    <p:extLst>
      <p:ext uri="{BB962C8B-B14F-4D97-AF65-F5344CB8AC3E}">
        <p14:creationId xmlns:p14="http://schemas.microsoft.com/office/powerpoint/2010/main" val="544790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time</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a:t>Collaboratively Interpret, Create, Implement &amp; Assess to Increase Student &amp; Professional Learning</a:t>
            </a:r>
          </a:p>
          <a:p>
            <a:endParaRPr lang="en-US" dirty="0"/>
          </a:p>
        </p:txBody>
      </p:sp>
    </p:spTree>
    <p:extLst>
      <p:ext uri="{BB962C8B-B14F-4D97-AF65-F5344CB8AC3E}">
        <p14:creationId xmlns:p14="http://schemas.microsoft.com/office/powerpoint/2010/main" val="1872700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166969" y="493690"/>
            <a:ext cx="10385380" cy="1143000"/>
          </a:xfrm>
        </p:spPr>
        <p:txBody>
          <a:bodyPr>
            <a:normAutofit fontScale="90000"/>
          </a:bodyPr>
          <a:lstStyle/>
          <a:p>
            <a:r>
              <a:rPr lang="en-US" altLang="en-US" dirty="0" smtClean="0">
                <a:hlinkClick r:id="rId3"/>
              </a:rPr>
              <a:t>http://tinyurl.com/kyNGSStoolbox</a:t>
            </a:r>
            <a:r>
              <a:rPr lang="en-US" altLang="en-US" dirty="0" smtClean="0"/>
              <a:t/>
            </a:r>
            <a:br>
              <a:rPr lang="en-US" altLang="en-US" dirty="0" smtClean="0"/>
            </a:br>
            <a:endParaRPr lang="en-US" altLang="en-US" dirty="0" smtClean="0"/>
          </a:p>
        </p:txBody>
      </p:sp>
      <p:sp>
        <p:nvSpPr>
          <p:cNvPr id="5123" name="Content Placeholder 2"/>
          <p:cNvSpPr>
            <a:spLocks noGrp="1"/>
          </p:cNvSpPr>
          <p:nvPr>
            <p:ph idx="1"/>
          </p:nvPr>
        </p:nvSpPr>
        <p:spPr>
          <a:xfrm>
            <a:off x="660400" y="5181601"/>
            <a:ext cx="10972800" cy="1173163"/>
          </a:xfrm>
        </p:spPr>
        <p:txBody>
          <a:bodyPr/>
          <a:lstStyle/>
          <a:p>
            <a:pPr marL="0" indent="0" algn="ctr">
              <a:buFontTx/>
              <a:buNone/>
            </a:pPr>
            <a:r>
              <a:rPr lang="en-US" altLang="en-US" smtClean="0"/>
              <a:t>What tools and resources are in your professional toolbox?</a:t>
            </a:r>
          </a:p>
        </p:txBody>
      </p:sp>
      <p:pic>
        <p:nvPicPr>
          <p:cNvPr id="512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84113" y="1957388"/>
            <a:ext cx="5939128"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3975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TM10001106[[fn=Badge]]</Template>
  <TotalTime>526</TotalTime>
  <Words>993</Words>
  <Application>Microsoft Office PowerPoint</Application>
  <PresentationFormat>Widescreen</PresentationFormat>
  <Paragraphs>190</Paragraphs>
  <Slides>39</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39</vt:i4>
      </vt:variant>
    </vt:vector>
  </HeadingPairs>
  <TitlesOfParts>
    <vt:vector size="52" baseType="lpstr">
      <vt:lpstr>Arial</vt:lpstr>
      <vt:lpstr>Arial Black</vt:lpstr>
      <vt:lpstr>Arial Rounded MT Bold</vt:lpstr>
      <vt:lpstr>Calibri</vt:lpstr>
      <vt:lpstr>Calisto MT</vt:lpstr>
      <vt:lpstr>Comic Sans MS</vt:lpstr>
      <vt:lpstr>Courier New</vt:lpstr>
      <vt:lpstr>Gill Sans MT</vt:lpstr>
      <vt:lpstr>Impact</vt:lpstr>
      <vt:lpstr>Times New Roman</vt:lpstr>
      <vt:lpstr>Verdana</vt:lpstr>
      <vt:lpstr>Wingdings 2</vt:lpstr>
      <vt:lpstr>Badge</vt:lpstr>
      <vt:lpstr>OVEC/JCPS/KSB science network</vt:lpstr>
      <vt:lpstr>  </vt:lpstr>
      <vt:lpstr>Today’s Facilitators</vt:lpstr>
      <vt:lpstr>PowerPoint Presentation</vt:lpstr>
      <vt:lpstr>PowerPoint Presentation</vt:lpstr>
      <vt:lpstr>Something to Think About  Your Role as a Teacher leader  </vt:lpstr>
      <vt:lpstr>PowerPoint Presentation</vt:lpstr>
      <vt:lpstr>Work time</vt:lpstr>
      <vt:lpstr>http://tinyurl.com/kyNGSStoolbox </vt:lpstr>
      <vt:lpstr>PowerPoint Presentation</vt:lpstr>
      <vt:lpstr>PowerPoint Presentation</vt:lpstr>
      <vt:lpstr>Puzzling phenomena</vt:lpstr>
      <vt:lpstr>       Compelling or not?       That is the Question  How do constellations move across the sky?   How did ancient cultures use objects in the sky to know when to plant crops?  How can a bucket of water cool down a hot room in the desert?    Does an empty balloon and a full balloon weigh the same? </vt:lpstr>
      <vt:lpstr>Puzzling Phenomena</vt:lpstr>
      <vt:lpstr>Puzzling Phenomena</vt:lpstr>
      <vt:lpstr>Think, Write, Pair, Share</vt:lpstr>
      <vt:lpstr>PowerPoint Presentation</vt:lpstr>
      <vt:lpstr>PowerPoint Presentation</vt:lpstr>
      <vt:lpstr>PowerPoint Presentation</vt:lpstr>
      <vt:lpstr>PowerPoint Presentation</vt:lpstr>
      <vt:lpstr>PowerPoint Presentation</vt:lpstr>
      <vt:lpstr>The Rabbit Task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Students can demonstrate their learning best when the teacher…</vt:lpstr>
      <vt:lpstr>https://www.ted.com/talks/dan_meyer_math_curriculum_makeover?language=en </vt:lpstr>
      <vt:lpstr>PowerPoint Presentation</vt:lpstr>
      <vt:lpstr>Work time</vt:lpstr>
      <vt:lpstr>PLC</vt:lpstr>
      <vt:lpstr>What makes a plc a Professional learning community?</vt:lpstr>
      <vt:lpstr>Professional learning </vt:lpstr>
      <vt:lpstr>To Do for Next Time</vt:lpstr>
      <vt:lpstr>PowerPoint Presentation</vt:lpstr>
      <vt:lpstr>Please Complete Evaluation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Emmert, Teresa - Office of Next Generation Learners</dc:creator>
  <cp:lastModifiedBy>Rumsey, Candance - Division of Program Standards</cp:lastModifiedBy>
  <cp:revision>114</cp:revision>
  <dcterms:created xsi:type="dcterms:W3CDTF">2015-09-21T23:08:53Z</dcterms:created>
  <dcterms:modified xsi:type="dcterms:W3CDTF">2016-02-29T04:22:19Z</dcterms:modified>
</cp:coreProperties>
</file>