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47"/>
  </p:notesMasterIdLst>
  <p:sldIdLst>
    <p:sldId id="296" r:id="rId2"/>
    <p:sldId id="272" r:id="rId3"/>
    <p:sldId id="280" r:id="rId4"/>
    <p:sldId id="257" r:id="rId5"/>
    <p:sldId id="281" r:id="rId6"/>
    <p:sldId id="283" r:id="rId7"/>
    <p:sldId id="273" r:id="rId8"/>
    <p:sldId id="269" r:id="rId9"/>
    <p:sldId id="268" r:id="rId10"/>
    <p:sldId id="292" r:id="rId11"/>
    <p:sldId id="277" r:id="rId12"/>
    <p:sldId id="301" r:id="rId13"/>
    <p:sldId id="293" r:id="rId14"/>
    <p:sldId id="302" r:id="rId15"/>
    <p:sldId id="294" r:id="rId16"/>
    <p:sldId id="303" r:id="rId17"/>
    <p:sldId id="265" r:id="rId18"/>
    <p:sldId id="266" r:id="rId19"/>
    <p:sldId id="267" r:id="rId20"/>
    <p:sldId id="258" r:id="rId21"/>
    <p:sldId id="261" r:id="rId22"/>
    <p:sldId id="291" r:id="rId23"/>
    <p:sldId id="260" r:id="rId24"/>
    <p:sldId id="270" r:id="rId25"/>
    <p:sldId id="304" r:id="rId26"/>
    <p:sldId id="297" r:id="rId27"/>
    <p:sldId id="299" r:id="rId28"/>
    <p:sldId id="305" r:id="rId29"/>
    <p:sldId id="306" r:id="rId30"/>
    <p:sldId id="284" r:id="rId31"/>
    <p:sldId id="285" r:id="rId32"/>
    <p:sldId id="286" r:id="rId33"/>
    <p:sldId id="287" r:id="rId34"/>
    <p:sldId id="288" r:id="rId35"/>
    <p:sldId id="307" r:id="rId36"/>
    <p:sldId id="309" r:id="rId37"/>
    <p:sldId id="308" r:id="rId38"/>
    <p:sldId id="310" r:id="rId39"/>
    <p:sldId id="311" r:id="rId40"/>
    <p:sldId id="312" r:id="rId41"/>
    <p:sldId id="259" r:id="rId42"/>
    <p:sldId id="313" r:id="rId43"/>
    <p:sldId id="276" r:id="rId44"/>
    <p:sldId id="262" r:id="rId45"/>
    <p:sldId id="282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1194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FD16E-4BA2-4630-9F2B-34B0341D0A34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30B08-77F4-49C9-9B84-D2CE6BE58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35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6F01-4017-4206-98B0-51AC6FAFE4B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680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06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4183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0924E-4DBE-4ECB-8377-71CC79B220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89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want</a:t>
            </a:r>
            <a:r>
              <a:rPr lang="en-US" baseline="0" dirty="0" smtClean="0"/>
              <a:t> to give you a few moments to reflect on what you heard from Dr. Pruitt. </a:t>
            </a:r>
            <a:r>
              <a:rPr lang="en-US" dirty="0" smtClean="0"/>
              <a:t>See reflection</a:t>
            </a:r>
            <a:r>
              <a:rPr lang="en-US" baseline="0" dirty="0" smtClean="0"/>
              <a:t> handout with some guiding questions. Take a moment to note your own thoughts then share at your 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0924E-4DBE-4ECB-8377-71CC79B22088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651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19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95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3795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02D10-FE6D-4540-84EF-487FFB609020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23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A119-36F2-45C6-A3B3-87EB151866DB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BC5F-9E09-4DC1-8F16-3C0E619C9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A119-36F2-45C6-A3B3-87EB151866DB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BC5F-9E09-4DC1-8F16-3C0E619C9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5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A119-36F2-45C6-A3B3-87EB151866DB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BC5F-9E09-4DC1-8F16-3C0E619C9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71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25" cy="817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562134"/>
            <a:ext cx="8520525" cy="4529699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75" cy="5246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66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A119-36F2-45C6-A3B3-87EB151866DB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BC5F-9E09-4DC1-8F16-3C0E619C9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2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A119-36F2-45C6-A3B3-87EB151866DB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BC5F-9E09-4DC1-8F16-3C0E619C9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3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A119-36F2-45C6-A3B3-87EB151866DB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BC5F-9E09-4DC1-8F16-3C0E619C9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45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A119-36F2-45C6-A3B3-87EB151866DB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BC5F-9E09-4DC1-8F16-3C0E619C9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A119-36F2-45C6-A3B3-87EB151866DB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BC5F-9E09-4DC1-8F16-3C0E619C9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A119-36F2-45C6-A3B3-87EB151866DB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BC5F-9E09-4DC1-8F16-3C0E619C9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4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A119-36F2-45C6-A3B3-87EB151866DB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BC5F-9E09-4DC1-8F16-3C0E619C9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37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A119-36F2-45C6-A3B3-87EB151866DB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BC5F-9E09-4DC1-8F16-3C0E619C9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67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6A119-36F2-45C6-A3B3-87EB151866DB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DBC5F-9E09-4DC1-8F16-3C0E619C9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3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learningforward.org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hourofcode.com/u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s://hourofcode.com/us/promote/resources#videos" TargetMode="External"/><Relationship Id="rId4" Type="http://schemas.openxmlformats.org/officeDocument/2006/relationships/hyperlink" Target="https://www.khanacademy.org/computing/hour-of-code/hour-of-code-for-teachers/a/using-hour-of-code-in-your-classroom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hyperlink" Target="https://vimeo.com/3323464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795" y="83807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b="1" dirty="0"/>
              <a:t>Something to Think About </a:t>
            </a:r>
            <a:endParaRPr lang="en-US" sz="405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33430"/>
            <a:ext cx="8075735" cy="391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7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85" y="1121020"/>
            <a:ext cx="6901137" cy="448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9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488" y="1705571"/>
            <a:ext cx="5915025" cy="745629"/>
          </a:xfrm>
        </p:spPr>
        <p:txBody>
          <a:bodyPr>
            <a:normAutofit/>
          </a:bodyPr>
          <a:lstStyle/>
          <a:p>
            <a:pPr algn="ctr"/>
            <a:r>
              <a:rPr lang="en-US" sz="2025" b="1" u="sng" dirty="0"/>
              <a:t>Professional Development or Professional Learning</a:t>
            </a:r>
            <a:r>
              <a:rPr lang="en-US" sz="2025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27102"/>
            <a:ext cx="6858000" cy="2447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25" b="1" dirty="0"/>
              <a:t>In your journals write down </a:t>
            </a:r>
            <a:r>
              <a:rPr lang="en-US" sz="2025" b="1" dirty="0"/>
              <a:t>each meeting, conference, book study, course, etc. in the past year that you would consider professional learning or professional development</a:t>
            </a:r>
            <a:r>
              <a:rPr lang="en-US" sz="2025" b="1" dirty="0"/>
              <a:t>.</a:t>
            </a:r>
          </a:p>
          <a:p>
            <a:pPr marL="0" indent="0">
              <a:buNone/>
            </a:pPr>
            <a:endParaRPr lang="en-US" sz="2025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938" y="3498892"/>
            <a:ext cx="2508350" cy="211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0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6381"/>
            <a:ext cx="4399671" cy="39090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672" y="936381"/>
            <a:ext cx="4230134" cy="494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1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6437" y="1395340"/>
            <a:ext cx="7754816" cy="399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b="1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Professional Learning  Vs. </a:t>
            </a:r>
            <a:r>
              <a:rPr lang="en-US" sz="2400" b="1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P</a:t>
            </a:r>
            <a:r>
              <a:rPr lang="en-US" sz="2400" b="1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rofessional Development</a:t>
            </a:r>
          </a:p>
          <a:p>
            <a:pPr>
              <a:lnSpc>
                <a:spcPct val="107000"/>
              </a:lnSpc>
            </a:pP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5763" indent="-385763">
              <a:lnSpc>
                <a:spcPct val="107000"/>
              </a:lnSpc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Individually create a t-chart based on your opinion of what professional learning is vs. professional development</a:t>
            </a:r>
          </a:p>
          <a:p>
            <a:pPr>
              <a:lnSpc>
                <a:spcPct val="107000"/>
              </a:lnSpc>
            </a:pP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Use info from Model Curriculum Framework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3. Discuss with group/synthesize info to create a table t-chart on chart paper (with examples of each provided)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9982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261" y="1310934"/>
            <a:ext cx="879582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/>
              <a:t>What can we learn from these?</a:t>
            </a:r>
            <a:endParaRPr lang="en-US" sz="405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3431"/>
            <a:ext cx="3743325" cy="3144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372" y="2357129"/>
            <a:ext cx="2143125" cy="2437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931" y="1855967"/>
            <a:ext cx="2447448" cy="343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4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802389" y="1361748"/>
            <a:ext cx="7543799" cy="1028699"/>
          </a:xfrm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500" dirty="0"/>
              <a:t>Mind </a:t>
            </a:r>
            <a:endParaRPr lang="en-US" sz="4500" dirty="0"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802386" y="2413000"/>
            <a:ext cx="3566250" cy="480150"/>
          </a:xfrm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250"/>
              <a:t>Professional Development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sz="half" idx="2"/>
          </p:nvPr>
        </p:nvSpPr>
        <p:spPr>
          <a:xfrm>
            <a:off x="4780025" y="2413000"/>
            <a:ext cx="3566250" cy="480150"/>
          </a:xfrm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250" dirty="0"/>
              <a:t>Professional Learning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sz="quarter" idx="3"/>
          </p:nvPr>
        </p:nvSpPr>
        <p:spPr>
          <a:xfrm>
            <a:off x="802386" y="2924174"/>
            <a:ext cx="3566250" cy="2400299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marL="342900">
              <a:spcBef>
                <a:spcPts val="0"/>
              </a:spcBef>
              <a:buSzPct val="100000"/>
            </a:pPr>
            <a:r>
              <a:rPr lang="en-US" sz="1800"/>
              <a:t>Isolated event or occasional episode</a:t>
            </a:r>
          </a:p>
          <a:p>
            <a:pPr marL="342900">
              <a:spcBef>
                <a:spcPts val="0"/>
              </a:spcBef>
              <a:buSzPct val="100000"/>
            </a:pPr>
            <a:r>
              <a:rPr lang="en-US" sz="1800"/>
              <a:t>Focused on what we are doing on a particular day</a:t>
            </a:r>
          </a:p>
          <a:p>
            <a:pPr marL="342900">
              <a:spcBef>
                <a:spcPts val="0"/>
              </a:spcBef>
              <a:buSzPct val="100000"/>
            </a:pPr>
            <a:r>
              <a:rPr lang="en-US" sz="1800"/>
              <a:t>Learning a concept to the knowledge or understanding level</a:t>
            </a:r>
          </a:p>
          <a:p>
            <a:pPr marL="342900">
              <a:spcBef>
                <a:spcPts val="0"/>
              </a:spcBef>
              <a:buSzPct val="100000"/>
            </a:pPr>
            <a:r>
              <a:rPr lang="en-US" sz="1800"/>
              <a:t>Occurs at a conference or training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sz="quarter" idx="4"/>
          </p:nvPr>
        </p:nvSpPr>
        <p:spPr>
          <a:xfrm>
            <a:off x="4780025" y="2924686"/>
            <a:ext cx="3566250" cy="2400299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marL="342900">
              <a:spcBef>
                <a:spcPts val="0"/>
              </a:spcBef>
              <a:buSzPct val="100000"/>
            </a:pPr>
            <a:r>
              <a:rPr lang="en-US" sz="1800"/>
              <a:t>Continuous process</a:t>
            </a:r>
          </a:p>
          <a:p>
            <a:pPr marL="342900">
              <a:spcBef>
                <a:spcPts val="0"/>
              </a:spcBef>
              <a:buSzPct val="100000"/>
            </a:pPr>
            <a:r>
              <a:rPr lang="en-US" sz="1800"/>
              <a:t>Analyzing real work practices to consider what occurs in classrooms </a:t>
            </a:r>
          </a:p>
          <a:p>
            <a:pPr marL="342900">
              <a:spcBef>
                <a:spcPts val="0"/>
              </a:spcBef>
              <a:buSzPct val="100000"/>
            </a:pPr>
            <a:r>
              <a:rPr lang="en-US" sz="1800"/>
              <a:t>Focused on collective set of learning experiences to improve student learning outcomes </a:t>
            </a:r>
          </a:p>
          <a:p>
            <a:pPr mar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 txBox="1"/>
          <p:nvPr/>
        </p:nvSpPr>
        <p:spPr>
          <a:xfrm>
            <a:off x="468713" y="5149669"/>
            <a:ext cx="7877475" cy="37012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-US" sz="1350"/>
              <a:t>http://education.ky.gov/teachers/PD/Pages/default.aspx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773" y="1298210"/>
            <a:ext cx="2143125" cy="107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514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397" y="1152671"/>
            <a:ext cx="7396090" cy="45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1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735" y="857251"/>
            <a:ext cx="6858000" cy="449363"/>
          </a:xfrm>
        </p:spPr>
        <p:txBody>
          <a:bodyPr>
            <a:normAutofit fontScale="90000"/>
          </a:bodyPr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 Learning Plan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34" y="2481585"/>
            <a:ext cx="529187" cy="947416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5309" y="1147525"/>
            <a:ext cx="2906285" cy="1145327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957" y="1478788"/>
            <a:ext cx="22238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I would like to become more effective </a:t>
            </a:r>
            <a:r>
              <a:rPr lang="en-US" sz="1350">
                <a:solidFill>
                  <a:prstClr val="black"/>
                </a:solidFill>
              </a:rPr>
              <a:t>at ________</a:t>
            </a: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9926" y="1417297"/>
            <a:ext cx="5648324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What tells me this is an area of growth is_____(</a:t>
            </a:r>
            <a:r>
              <a:rPr lang="en-US" sz="1350" i="1" dirty="0">
                <a:solidFill>
                  <a:prstClr val="black"/>
                </a:solidFill>
              </a:rPr>
              <a:t>data/evidence</a:t>
            </a:r>
            <a:r>
              <a:rPr lang="en-US" sz="1350" dirty="0">
                <a:solidFill>
                  <a:prstClr val="black"/>
                </a:solidFill>
              </a:rPr>
              <a:t>). [</a:t>
            </a:r>
            <a:r>
              <a:rPr lang="en-US" sz="1350" b="1" dirty="0">
                <a:solidFill>
                  <a:prstClr val="black"/>
                </a:solidFill>
              </a:rPr>
              <a:t>Where am I</a:t>
            </a:r>
            <a:r>
              <a:rPr lang="en-US" sz="1350" dirty="0">
                <a:solidFill>
                  <a:prstClr val="black"/>
                </a:solidFill>
              </a:rPr>
              <a:t>?] </a:t>
            </a:r>
          </a:p>
          <a:p>
            <a:endParaRPr lang="en-US" sz="1350" dirty="0">
              <a:solidFill>
                <a:prstClr val="black"/>
              </a:solidFill>
            </a:endParaRPr>
          </a:p>
          <a:p>
            <a:r>
              <a:rPr lang="en-US" sz="1350" dirty="0">
                <a:solidFill>
                  <a:prstClr val="black"/>
                </a:solidFill>
              </a:rPr>
              <a:t>I will know I’ve attained this goal/target by/when I ____ (</a:t>
            </a:r>
            <a:r>
              <a:rPr lang="en-US" sz="1350" i="1" dirty="0">
                <a:solidFill>
                  <a:prstClr val="black"/>
                </a:solidFill>
              </a:rPr>
              <a:t>outcome/measure</a:t>
            </a:r>
            <a:r>
              <a:rPr lang="en-US" sz="1350" dirty="0">
                <a:solidFill>
                  <a:prstClr val="black"/>
                </a:solidFill>
              </a:rPr>
              <a:t>). [</a:t>
            </a:r>
            <a:r>
              <a:rPr lang="en-US" sz="1350" b="1" dirty="0">
                <a:solidFill>
                  <a:prstClr val="black"/>
                </a:solidFill>
              </a:rPr>
              <a:t>Where do I want to go</a:t>
            </a:r>
            <a:r>
              <a:rPr lang="en-US" sz="1350" dirty="0">
                <a:solidFill>
                  <a:prstClr val="black"/>
                </a:solidFill>
              </a:rPr>
              <a:t>?]</a:t>
            </a:r>
          </a:p>
          <a:p>
            <a:endParaRPr lang="en-US" sz="1350" dirty="0">
              <a:solidFill>
                <a:prstClr val="black"/>
              </a:solidFill>
            </a:endParaRPr>
          </a:p>
          <a:p>
            <a:r>
              <a:rPr lang="en-US" sz="1350" dirty="0">
                <a:solidFill>
                  <a:prstClr val="black"/>
                </a:solidFill>
              </a:rPr>
              <a:t>Here is my </a:t>
            </a:r>
            <a:r>
              <a:rPr lang="en-US" sz="1350" b="1" u="sng" dirty="0">
                <a:solidFill>
                  <a:prstClr val="black"/>
                </a:solidFill>
              </a:rPr>
              <a:t>plan </a:t>
            </a:r>
            <a:r>
              <a:rPr lang="en-US" sz="1350" dirty="0">
                <a:solidFill>
                  <a:prstClr val="black"/>
                </a:solidFill>
              </a:rPr>
              <a:t>for “</a:t>
            </a:r>
            <a:r>
              <a:rPr lang="en-US" sz="1350" b="1" dirty="0">
                <a:solidFill>
                  <a:prstClr val="black"/>
                </a:solidFill>
              </a:rPr>
              <a:t>closing the gap</a:t>
            </a:r>
            <a:r>
              <a:rPr lang="en-US" sz="1350" dirty="0">
                <a:solidFill>
                  <a:prstClr val="black"/>
                </a:solidFill>
              </a:rPr>
              <a:t>”: (</a:t>
            </a:r>
            <a:r>
              <a:rPr lang="en-US" sz="1350" i="1" dirty="0">
                <a:solidFill>
                  <a:prstClr val="black"/>
                </a:solidFill>
              </a:rPr>
              <a:t>the ACTIVITIES that will enable the learning</a:t>
            </a:r>
            <a:r>
              <a:rPr lang="en-US" sz="135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0" name="Oval 9"/>
          <p:cNvSpPr/>
          <p:nvPr/>
        </p:nvSpPr>
        <p:spPr>
          <a:xfrm>
            <a:off x="1404478" y="2912910"/>
            <a:ext cx="7239878" cy="26384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82389" y="3429001"/>
            <a:ext cx="803507" cy="8964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039" y="3137071"/>
            <a:ext cx="809315" cy="8875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588" y="3877219"/>
            <a:ext cx="1245252" cy="9053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218" y="2976333"/>
            <a:ext cx="809315" cy="9053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841" y="5095415"/>
            <a:ext cx="1354895" cy="9053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583" y="5038387"/>
            <a:ext cx="1073908" cy="90533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82388" y="3580856"/>
            <a:ext cx="77390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Read _______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30338" y="3247753"/>
            <a:ext cx="8817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Talk to</a:t>
            </a:r>
          </a:p>
          <a:p>
            <a:r>
              <a:rPr lang="en-US" sz="1350" dirty="0">
                <a:solidFill>
                  <a:prstClr val="black"/>
                </a:solidFill>
              </a:rPr>
              <a:t>_____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62749" y="4065604"/>
            <a:ext cx="105809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Attend conference ____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52218" y="3247753"/>
            <a:ext cx="809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Attend </a:t>
            </a:r>
          </a:p>
          <a:p>
            <a:r>
              <a:rPr lang="en-US" sz="1350" dirty="0">
                <a:solidFill>
                  <a:prstClr val="black"/>
                </a:solidFill>
              </a:rPr>
              <a:t>______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99749" y="5201835"/>
            <a:ext cx="93384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Participate in</a:t>
            </a:r>
          </a:p>
          <a:p>
            <a:r>
              <a:rPr lang="en-US" sz="1350" dirty="0">
                <a:solidFill>
                  <a:prstClr val="black"/>
                </a:solidFill>
              </a:rPr>
              <a:t>_____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988767" y="5190588"/>
            <a:ext cx="92614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Participate  in</a:t>
            </a:r>
          </a:p>
          <a:p>
            <a:r>
              <a:rPr lang="en-US" sz="1350" dirty="0">
                <a:solidFill>
                  <a:prstClr val="black"/>
                </a:solidFill>
              </a:rPr>
              <a:t>_____</a:t>
            </a:r>
          </a:p>
        </p:txBody>
      </p:sp>
      <p:sp>
        <p:nvSpPr>
          <p:cNvPr id="28" name="Oval 27"/>
          <p:cNvSpPr/>
          <p:nvPr/>
        </p:nvSpPr>
        <p:spPr>
          <a:xfrm>
            <a:off x="137160" y="3732501"/>
            <a:ext cx="431074" cy="3331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4065604"/>
            <a:ext cx="131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= Professional </a:t>
            </a:r>
            <a:r>
              <a:rPr lang="en-US" sz="1200" i="1" dirty="0">
                <a:solidFill>
                  <a:prstClr val="black"/>
                </a:solidFill>
              </a:rPr>
              <a:t>DEVELOPMENT;</a:t>
            </a:r>
          </a:p>
          <a:p>
            <a:r>
              <a:rPr lang="en-US" sz="1200" i="1" dirty="0">
                <a:solidFill>
                  <a:prstClr val="black"/>
                </a:solidFill>
              </a:rPr>
              <a:t>Inside=supporting learning goal;</a:t>
            </a:r>
          </a:p>
          <a:p>
            <a:r>
              <a:rPr lang="en-US" sz="1200" i="1" dirty="0">
                <a:solidFill>
                  <a:prstClr val="black"/>
                </a:solidFill>
              </a:rPr>
              <a:t>Outside=not pushing on goal</a:t>
            </a:r>
          </a:p>
        </p:txBody>
      </p:sp>
      <p:sp>
        <p:nvSpPr>
          <p:cNvPr id="30" name="Oval 29"/>
          <p:cNvSpPr/>
          <p:nvPr/>
        </p:nvSpPr>
        <p:spPr>
          <a:xfrm>
            <a:off x="5662749" y="2976333"/>
            <a:ext cx="622154" cy="6045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62749" y="3105471"/>
            <a:ext cx="6302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Read</a:t>
            </a:r>
          </a:p>
          <a:p>
            <a:r>
              <a:rPr lang="en-US" sz="1350" dirty="0">
                <a:solidFill>
                  <a:prstClr val="black"/>
                </a:solidFill>
              </a:rPr>
              <a:t>  ____</a:t>
            </a:r>
          </a:p>
        </p:txBody>
      </p:sp>
      <p:sp>
        <p:nvSpPr>
          <p:cNvPr id="32" name="Oval 31"/>
          <p:cNvSpPr/>
          <p:nvPr/>
        </p:nvSpPr>
        <p:spPr>
          <a:xfrm>
            <a:off x="1580897" y="3877219"/>
            <a:ext cx="809606" cy="8808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66671" y="4065604"/>
            <a:ext cx="6238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PLC</a:t>
            </a:r>
          </a:p>
        </p:txBody>
      </p:sp>
      <p:sp>
        <p:nvSpPr>
          <p:cNvPr id="35" name="Oval 34"/>
          <p:cNvSpPr/>
          <p:nvPr/>
        </p:nvSpPr>
        <p:spPr>
          <a:xfrm>
            <a:off x="3380682" y="4352559"/>
            <a:ext cx="1831399" cy="8210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08525" y="4402918"/>
            <a:ext cx="163922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Work with___ as a thinking/feedback partner</a:t>
            </a:r>
          </a:p>
        </p:txBody>
      </p:sp>
      <p:sp>
        <p:nvSpPr>
          <p:cNvPr id="37" name="Oval 36"/>
          <p:cNvSpPr/>
          <p:nvPr/>
        </p:nvSpPr>
        <p:spPr>
          <a:xfrm>
            <a:off x="7124700" y="4024641"/>
            <a:ext cx="1323975" cy="8712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67575" y="4218982"/>
            <a:ext cx="11152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Observe and analyze___</a:t>
            </a:r>
          </a:p>
        </p:txBody>
      </p:sp>
      <p:sp>
        <p:nvSpPr>
          <p:cNvPr id="39" name="Oval 38"/>
          <p:cNvSpPr/>
          <p:nvPr/>
        </p:nvSpPr>
        <p:spPr>
          <a:xfrm>
            <a:off x="1766671" y="2833900"/>
            <a:ext cx="1136198" cy="9364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01954" y="3009458"/>
            <a:ext cx="101571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Attend </a:t>
            </a:r>
          </a:p>
          <a:p>
            <a:r>
              <a:rPr lang="en-US" sz="1350" dirty="0">
                <a:solidFill>
                  <a:prstClr val="black"/>
                </a:solidFill>
              </a:rPr>
              <a:t>Conference___</a:t>
            </a:r>
          </a:p>
        </p:txBody>
      </p:sp>
    </p:spTree>
    <p:extLst>
      <p:ext uri="{BB962C8B-B14F-4D97-AF65-F5344CB8AC3E}">
        <p14:creationId xmlns:p14="http://schemas.microsoft.com/office/powerpoint/2010/main" val="15991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735" y="857251"/>
            <a:ext cx="6858000" cy="449363"/>
          </a:xfrm>
        </p:spPr>
        <p:txBody>
          <a:bodyPr>
            <a:normAutofit fontScale="90000"/>
          </a:bodyPr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 Learning Plan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34" y="2481585"/>
            <a:ext cx="529187" cy="947416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6841" y="862969"/>
            <a:ext cx="2906285" cy="1420019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957" y="1478788"/>
            <a:ext cx="2223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I would like to become more effective at ________ because _____________.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8651" y="1417105"/>
            <a:ext cx="564832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What tells me this is an area of growth is_____(</a:t>
            </a:r>
            <a:r>
              <a:rPr lang="en-US" sz="1350" i="1" dirty="0">
                <a:solidFill>
                  <a:prstClr val="black"/>
                </a:solidFill>
              </a:rPr>
              <a:t>data/evidence</a:t>
            </a:r>
            <a:r>
              <a:rPr lang="en-US" sz="1350" dirty="0">
                <a:solidFill>
                  <a:prstClr val="black"/>
                </a:solidFill>
              </a:rPr>
              <a:t>). [</a:t>
            </a:r>
            <a:r>
              <a:rPr lang="en-US" sz="1350" b="1" dirty="0">
                <a:solidFill>
                  <a:prstClr val="black"/>
                </a:solidFill>
              </a:rPr>
              <a:t>Where am I</a:t>
            </a:r>
            <a:r>
              <a:rPr lang="en-US" sz="1350" dirty="0">
                <a:solidFill>
                  <a:prstClr val="black"/>
                </a:solidFill>
              </a:rPr>
              <a:t>?] </a:t>
            </a:r>
          </a:p>
          <a:p>
            <a:endParaRPr lang="en-US" sz="1350" dirty="0">
              <a:solidFill>
                <a:prstClr val="black"/>
              </a:solidFill>
            </a:endParaRPr>
          </a:p>
          <a:p>
            <a:r>
              <a:rPr lang="en-US" sz="1350" dirty="0">
                <a:solidFill>
                  <a:prstClr val="black"/>
                </a:solidFill>
              </a:rPr>
              <a:t>I will know I’ve attained this goal/target by/when I ____ (</a:t>
            </a:r>
            <a:r>
              <a:rPr lang="en-US" sz="1350" i="1" dirty="0">
                <a:solidFill>
                  <a:prstClr val="black"/>
                </a:solidFill>
              </a:rPr>
              <a:t>outcome/measure</a:t>
            </a:r>
            <a:r>
              <a:rPr lang="en-US" sz="1350" dirty="0">
                <a:solidFill>
                  <a:prstClr val="black"/>
                </a:solidFill>
              </a:rPr>
              <a:t>). [</a:t>
            </a:r>
            <a:r>
              <a:rPr lang="en-US" sz="1350" b="1" dirty="0">
                <a:solidFill>
                  <a:prstClr val="black"/>
                </a:solidFill>
              </a:rPr>
              <a:t>Where do I want to go</a:t>
            </a:r>
            <a:r>
              <a:rPr lang="en-US" sz="1350" dirty="0">
                <a:solidFill>
                  <a:prstClr val="black"/>
                </a:solidFill>
              </a:rPr>
              <a:t>?]</a:t>
            </a:r>
          </a:p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04478" y="2912910"/>
            <a:ext cx="7239878" cy="26384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-55056" y="7602512"/>
            <a:ext cx="803507" cy="8964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961" y="7588144"/>
            <a:ext cx="809315" cy="8875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589" y="7126594"/>
            <a:ext cx="1245252" cy="9053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918" y="8171519"/>
            <a:ext cx="809315" cy="9053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714" y="7241515"/>
            <a:ext cx="1354895" cy="9053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279" y="7126593"/>
            <a:ext cx="1073908" cy="90533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21952" y="4187600"/>
            <a:ext cx="1848957" cy="1167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 What data or information will help me be optimally prepared for this learning experience?</a:t>
            </a:r>
          </a:p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5669" y="4263728"/>
            <a:ext cx="2011688" cy="969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 What knowledge, practice, skills, or habits do I hope this will make possible?</a:t>
            </a:r>
          </a:p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62812" y="5647813"/>
            <a:ext cx="3259436" cy="673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>
              <a:lnSpc>
                <a:spcPct val="107000"/>
              </a:lnSpc>
              <a:spcAft>
                <a:spcPts val="600"/>
              </a:spcAft>
            </a:pPr>
            <a:r>
              <a:rPr lang="en-US" sz="9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Excerpt from </a:t>
            </a:r>
            <a:r>
              <a:rPr lang="en-US" sz="900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JSC The Learning Forward</a:t>
            </a:r>
            <a:r>
              <a:rPr lang="en-US" sz="9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en-US" sz="9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August 2015, Vol. 36 No. 24 page 8 </a:t>
            </a:r>
            <a:r>
              <a:rPr lang="en-US" sz="9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www.learningforward.org</a:t>
            </a:r>
            <a:r>
              <a:rPr lang="en-US" sz="9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37160" y="4194019"/>
            <a:ext cx="431074" cy="3331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040" y="4541522"/>
            <a:ext cx="1316304" cy="1641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900" dirty="0">
                <a:solidFill>
                  <a:prstClr val="black"/>
                </a:solidFill>
              </a:rPr>
              <a:t>=</a:t>
            </a:r>
            <a:r>
              <a:rPr lang="en-US" sz="9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 help individuals or teams prepare for a professional learning or learning event-use or adapt for a particular learning experience, whether virtual, face-to-face, short-term or ongoing.</a:t>
            </a:r>
          </a:p>
          <a:p>
            <a:endParaRPr lang="en-US" sz="900" i="1" dirty="0">
              <a:solidFill>
                <a:prstClr val="black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985701" y="8321925"/>
            <a:ext cx="622154" cy="6045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21952" y="7439891"/>
            <a:ext cx="6302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>
              <a:solidFill>
                <a:prstClr val="black"/>
              </a:solidFill>
            </a:endParaRPr>
          </a:p>
          <a:p>
            <a:r>
              <a:rPr lang="en-US" sz="1350" dirty="0">
                <a:solidFill>
                  <a:prstClr val="black"/>
                </a:solidFill>
              </a:rPr>
              <a:t>  </a:t>
            </a:r>
          </a:p>
        </p:txBody>
      </p:sp>
      <p:sp>
        <p:nvSpPr>
          <p:cNvPr id="32" name="Oval 31"/>
          <p:cNvSpPr/>
          <p:nvPr/>
        </p:nvSpPr>
        <p:spPr>
          <a:xfrm>
            <a:off x="7834750" y="7400704"/>
            <a:ext cx="809606" cy="8808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40093" y="3233772"/>
            <a:ext cx="1745576" cy="1365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 How can I put myself in the best frame of mind for intentional learning through this experience?</a:t>
            </a:r>
          </a:p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463847" y="7439891"/>
            <a:ext cx="1831399" cy="727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35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Why did Why did I/my team engage in this experience?</a:t>
            </a: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35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I/my team engage in this experience?</a:t>
            </a:r>
          </a:p>
        </p:txBody>
      </p:sp>
      <p:sp>
        <p:nvSpPr>
          <p:cNvPr id="37" name="Oval 36"/>
          <p:cNvSpPr/>
          <p:nvPr/>
        </p:nvSpPr>
        <p:spPr>
          <a:xfrm>
            <a:off x="7904798" y="7040653"/>
            <a:ext cx="1323975" cy="8712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12117" y="3487009"/>
            <a:ext cx="1702807" cy="1760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5.What supports can I put in place now to ensure time and support for practice, reflection, and follow-up to this specific learning?</a:t>
            </a:r>
          </a:p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968960" y="7400704"/>
            <a:ext cx="1136198" cy="9364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781" y="1072336"/>
            <a:ext cx="2369186" cy="772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Why do I want/need to engage in this experience?</a:t>
            </a:r>
          </a:p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2236" y="2924755"/>
            <a:ext cx="1326019" cy="1562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3. What specific learning goals will this specific learning experience help me accomplish?</a:t>
            </a:r>
          </a:p>
          <a:p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19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735" y="857251"/>
            <a:ext cx="6858000" cy="449363"/>
          </a:xfrm>
        </p:spPr>
        <p:txBody>
          <a:bodyPr>
            <a:normAutofit fontScale="90000"/>
          </a:bodyPr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 Learning Plan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34" y="2481585"/>
            <a:ext cx="529187" cy="947416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5309" y="1147525"/>
            <a:ext cx="2906285" cy="1145327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957" y="1385624"/>
            <a:ext cx="222388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I would like to become more effective at ________ because ____________.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9926" y="1417297"/>
            <a:ext cx="564832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>
              <a:solidFill>
                <a:prstClr val="black"/>
              </a:solidFill>
            </a:endParaRPr>
          </a:p>
          <a:p>
            <a:r>
              <a:rPr lang="en-US" sz="1350" dirty="0">
                <a:solidFill>
                  <a:prstClr val="black"/>
                </a:solidFill>
              </a:rPr>
              <a:t>Here is my </a:t>
            </a:r>
            <a:r>
              <a:rPr lang="en-US" sz="1350" b="1" u="sng" dirty="0">
                <a:solidFill>
                  <a:prstClr val="black"/>
                </a:solidFill>
              </a:rPr>
              <a:t>plan </a:t>
            </a:r>
            <a:r>
              <a:rPr lang="en-US" sz="1350" dirty="0">
                <a:solidFill>
                  <a:prstClr val="black"/>
                </a:solidFill>
              </a:rPr>
              <a:t>for “</a:t>
            </a:r>
            <a:r>
              <a:rPr lang="en-US" sz="1350" b="1" dirty="0">
                <a:solidFill>
                  <a:prstClr val="black"/>
                </a:solidFill>
              </a:rPr>
              <a:t>closing the gap</a:t>
            </a:r>
            <a:r>
              <a:rPr lang="en-US" sz="1350" dirty="0">
                <a:solidFill>
                  <a:prstClr val="black"/>
                </a:solidFill>
              </a:rPr>
              <a:t>”: (</a:t>
            </a:r>
            <a:r>
              <a:rPr lang="en-US" sz="1350" i="1" dirty="0">
                <a:solidFill>
                  <a:prstClr val="black"/>
                </a:solidFill>
              </a:rPr>
              <a:t>the ACTIVITIES that will enable the learning</a:t>
            </a:r>
            <a:r>
              <a:rPr lang="en-US" sz="135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0" name="Oval 9"/>
          <p:cNvSpPr/>
          <p:nvPr/>
        </p:nvSpPr>
        <p:spPr>
          <a:xfrm>
            <a:off x="1404478" y="2912910"/>
            <a:ext cx="7239878" cy="26384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82389" y="3429001"/>
            <a:ext cx="803507" cy="8964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039" y="3137071"/>
            <a:ext cx="809315" cy="8875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588" y="3877219"/>
            <a:ext cx="1245252" cy="9053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218" y="2976333"/>
            <a:ext cx="809315" cy="9053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841" y="5095415"/>
            <a:ext cx="1354895" cy="9053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583" y="5038387"/>
            <a:ext cx="1073908" cy="90533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82388" y="3580856"/>
            <a:ext cx="77390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Read _______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30338" y="3247753"/>
            <a:ext cx="8817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Talk to</a:t>
            </a:r>
          </a:p>
          <a:p>
            <a:r>
              <a:rPr lang="en-US" sz="1350" dirty="0">
                <a:solidFill>
                  <a:prstClr val="black"/>
                </a:solidFill>
              </a:rPr>
              <a:t>_____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62749" y="4065604"/>
            <a:ext cx="105809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Attend conference ____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52218" y="3247753"/>
            <a:ext cx="809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Attend </a:t>
            </a:r>
          </a:p>
          <a:p>
            <a:r>
              <a:rPr lang="en-US" sz="1350" dirty="0">
                <a:solidFill>
                  <a:prstClr val="black"/>
                </a:solidFill>
              </a:rPr>
              <a:t>______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99749" y="5201835"/>
            <a:ext cx="93384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Participate in</a:t>
            </a:r>
          </a:p>
          <a:p>
            <a:r>
              <a:rPr lang="en-US" sz="1350" dirty="0">
                <a:solidFill>
                  <a:prstClr val="black"/>
                </a:solidFill>
              </a:rPr>
              <a:t>_____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988767" y="5190588"/>
            <a:ext cx="92614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Participate  in</a:t>
            </a:r>
          </a:p>
          <a:p>
            <a:r>
              <a:rPr lang="en-US" sz="1350" dirty="0">
                <a:solidFill>
                  <a:prstClr val="black"/>
                </a:solidFill>
              </a:rPr>
              <a:t>_____</a:t>
            </a:r>
          </a:p>
        </p:txBody>
      </p:sp>
      <p:sp>
        <p:nvSpPr>
          <p:cNvPr id="28" name="Oval 27"/>
          <p:cNvSpPr/>
          <p:nvPr/>
        </p:nvSpPr>
        <p:spPr>
          <a:xfrm>
            <a:off x="137160" y="3732501"/>
            <a:ext cx="431074" cy="3331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4065604"/>
            <a:ext cx="131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= Professional </a:t>
            </a:r>
            <a:r>
              <a:rPr lang="en-US" sz="1200" i="1" dirty="0">
                <a:solidFill>
                  <a:prstClr val="black"/>
                </a:solidFill>
              </a:rPr>
              <a:t>DEVELOPMENT;</a:t>
            </a:r>
          </a:p>
          <a:p>
            <a:r>
              <a:rPr lang="en-US" sz="1200" i="1" dirty="0">
                <a:solidFill>
                  <a:prstClr val="black"/>
                </a:solidFill>
              </a:rPr>
              <a:t>Inside=supporting learning goal;</a:t>
            </a:r>
          </a:p>
          <a:p>
            <a:r>
              <a:rPr lang="en-US" sz="1200" i="1" dirty="0">
                <a:solidFill>
                  <a:prstClr val="black"/>
                </a:solidFill>
              </a:rPr>
              <a:t>Outside=not pushing on goal</a:t>
            </a:r>
          </a:p>
        </p:txBody>
      </p:sp>
      <p:sp>
        <p:nvSpPr>
          <p:cNvPr id="30" name="Oval 29"/>
          <p:cNvSpPr/>
          <p:nvPr/>
        </p:nvSpPr>
        <p:spPr>
          <a:xfrm>
            <a:off x="5662749" y="2976333"/>
            <a:ext cx="622154" cy="6045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62749" y="3105471"/>
            <a:ext cx="6302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Read</a:t>
            </a:r>
          </a:p>
          <a:p>
            <a:r>
              <a:rPr lang="en-US" sz="1350" dirty="0">
                <a:solidFill>
                  <a:prstClr val="black"/>
                </a:solidFill>
              </a:rPr>
              <a:t>  ____</a:t>
            </a:r>
          </a:p>
        </p:txBody>
      </p:sp>
      <p:sp>
        <p:nvSpPr>
          <p:cNvPr id="32" name="Oval 31"/>
          <p:cNvSpPr/>
          <p:nvPr/>
        </p:nvSpPr>
        <p:spPr>
          <a:xfrm>
            <a:off x="1580897" y="3877219"/>
            <a:ext cx="809606" cy="8808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66671" y="4065604"/>
            <a:ext cx="6238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PLC</a:t>
            </a:r>
          </a:p>
        </p:txBody>
      </p:sp>
      <p:sp>
        <p:nvSpPr>
          <p:cNvPr id="35" name="Oval 34"/>
          <p:cNvSpPr/>
          <p:nvPr/>
        </p:nvSpPr>
        <p:spPr>
          <a:xfrm>
            <a:off x="3380682" y="4352559"/>
            <a:ext cx="1831399" cy="8210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08525" y="4402918"/>
            <a:ext cx="163922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Work with___ as a thinking/feedback partner</a:t>
            </a:r>
          </a:p>
        </p:txBody>
      </p:sp>
      <p:sp>
        <p:nvSpPr>
          <p:cNvPr id="37" name="Oval 36"/>
          <p:cNvSpPr/>
          <p:nvPr/>
        </p:nvSpPr>
        <p:spPr>
          <a:xfrm>
            <a:off x="7124700" y="4024641"/>
            <a:ext cx="1323975" cy="8712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67575" y="4218982"/>
            <a:ext cx="11152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Observe and analyze___</a:t>
            </a:r>
          </a:p>
        </p:txBody>
      </p:sp>
      <p:sp>
        <p:nvSpPr>
          <p:cNvPr id="39" name="Oval 38"/>
          <p:cNvSpPr/>
          <p:nvPr/>
        </p:nvSpPr>
        <p:spPr>
          <a:xfrm>
            <a:off x="1766671" y="2833900"/>
            <a:ext cx="1136198" cy="9364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01954" y="3009458"/>
            <a:ext cx="101571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Attend </a:t>
            </a:r>
          </a:p>
          <a:p>
            <a:r>
              <a:rPr lang="en-US" sz="1350" dirty="0">
                <a:solidFill>
                  <a:prstClr val="black"/>
                </a:solidFill>
              </a:rPr>
              <a:t>Conference___</a:t>
            </a:r>
          </a:p>
        </p:txBody>
      </p:sp>
    </p:spTree>
    <p:extLst>
      <p:ext uri="{BB962C8B-B14F-4D97-AF65-F5344CB8AC3E}">
        <p14:creationId xmlns:p14="http://schemas.microsoft.com/office/powerpoint/2010/main" val="171729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8199" y="1099918"/>
            <a:ext cx="6161832" cy="949569"/>
          </a:xfrm>
        </p:spPr>
        <p:txBody>
          <a:bodyPr>
            <a:normAutofit/>
          </a:bodyPr>
          <a:lstStyle/>
          <a:p>
            <a:r>
              <a:rPr lang="en-US" sz="5025" b="1" dirty="0">
                <a:latin typeface="Baskerville Old Face" panose="02020602080505020303" pitchFamily="18" charset="0"/>
              </a:rPr>
              <a:t>Welcome</a:t>
            </a:r>
            <a:endParaRPr lang="en-US" sz="5025" b="1" dirty="0">
              <a:latin typeface="Baskerville Old Face" panose="020206020805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943100"/>
            <a:ext cx="6858000" cy="3943350"/>
          </a:xfrm>
        </p:spPr>
        <p:txBody>
          <a:bodyPr>
            <a:normAutofit/>
          </a:bodyPr>
          <a:lstStyle/>
          <a:p>
            <a:endParaRPr lang="en-US" sz="3000" b="1" dirty="0"/>
          </a:p>
          <a:p>
            <a:pPr algn="l"/>
            <a:endParaRPr lang="en-US" sz="3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392" y="2364580"/>
            <a:ext cx="1008043" cy="1137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464" y="3832589"/>
            <a:ext cx="1273970" cy="579770"/>
          </a:xfrm>
          <a:prstGeom prst="rect">
            <a:avLst/>
          </a:prstGeom>
        </p:spPr>
      </p:pic>
      <p:pic>
        <p:nvPicPr>
          <p:cNvPr id="7" name="Picture 1" descr="OVE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797" y="2255336"/>
            <a:ext cx="3495434" cy="129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69242" y="3549227"/>
            <a:ext cx="6391817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Arial Rounded MT Bold" panose="020F0704030504030204" pitchFamily="34" charset="0"/>
              </a:rPr>
              <a:t>STLN</a:t>
            </a:r>
          </a:p>
          <a:p>
            <a:pPr algn="ctr"/>
            <a:r>
              <a:rPr lang="en-US" sz="4050" dirty="0">
                <a:latin typeface="Comic Sans MS" panose="030F0702030302020204" pitchFamily="66" charset="0"/>
              </a:rPr>
              <a:t>November 30, 2015</a:t>
            </a:r>
            <a:endParaRPr lang="en-US" sz="405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85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ctrTitle"/>
          </p:nvPr>
        </p:nvSpPr>
        <p:spPr>
          <a:xfrm>
            <a:off x="1171281" y="2425697"/>
            <a:ext cx="6801525" cy="1943100"/>
          </a:xfrm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our PL experiences connect to the goal(s) of our PL plan?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subTitle" idx="1"/>
          </p:nvPr>
        </p:nvSpPr>
        <p:spPr>
          <a:xfrm>
            <a:off x="1171575" y="4368797"/>
            <a:ext cx="6803100" cy="342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402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00850" y="2628900"/>
            <a:ext cx="2114550" cy="12344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550" b="1" dirty="0"/>
              <a:t>Implementing and Monitoring the PL Plan </a:t>
            </a:r>
            <a:endParaRPr lang="en-US" sz="255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300" y="1136506"/>
            <a:ext cx="5092293" cy="458499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5-Point Star 7"/>
          <p:cNvSpPr/>
          <p:nvPr/>
        </p:nvSpPr>
        <p:spPr>
          <a:xfrm>
            <a:off x="1543050" y="1257300"/>
            <a:ext cx="914400" cy="800100"/>
          </a:xfrm>
          <a:prstGeom prst="star5">
            <a:avLst/>
          </a:prstGeom>
          <a:solidFill>
            <a:srgbClr val="FC14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0963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1739E-6 -1.65587E-6 L 0.26885 -1.6558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885 -1.65587E-6 L 0.26885 0.510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885 0.51064 L -0.00626 0.5106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7831" y="1131571"/>
            <a:ext cx="7417190" cy="439421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PLC Priority Plan Guiding Questions:</a:t>
            </a:r>
            <a:endParaRPr lang="en-US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What does your PLC need moving forward? What resources/protocols can you utilize? Are the PLC priority plans vertically aligned within your district?</a:t>
            </a:r>
          </a:p>
          <a:p>
            <a:pPr>
              <a:lnSpc>
                <a:spcPct val="107000"/>
              </a:lnSpc>
            </a:pPr>
            <a:endParaRPr lang="en-US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Two lists: </a:t>
            </a:r>
          </a:p>
          <a:p>
            <a:pPr>
              <a:lnSpc>
                <a:spcPct val="107000"/>
              </a:lnSpc>
            </a:pP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1) within teacher control,                                      </a:t>
            </a:r>
          </a:p>
          <a:p>
            <a:pPr>
              <a:lnSpc>
                <a:spcPct val="107000"/>
              </a:lnSpc>
            </a:pP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2.) priorities you would like to partner with administration on; help you need from them to succeed</a:t>
            </a:r>
          </a:p>
          <a:p>
            <a:pPr>
              <a:lnSpc>
                <a:spcPct val="107000"/>
              </a:lnSpc>
            </a:pPr>
            <a:endParaRPr lang="en-US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</a:rPr>
              <a:t>Develop common strands aimed at individual professional development. 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35060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Good Practice?</a:t>
            </a:r>
            <a:br>
              <a:rPr lang="en-US" dirty="0" smtClean="0"/>
            </a:br>
            <a:r>
              <a:rPr lang="en-US" sz="2100" dirty="0"/>
              <a:t>Connecting October Network Meeting to Professional Learning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 Take a minute to reflect on last month’s network meeting.  The theme was “What is Good Practice?”  Think of at least one good practice or a tool/resource that reflects good practices that will result in student learning that was shared at the meeting.</a:t>
            </a:r>
          </a:p>
          <a:p>
            <a:endParaRPr lang="en-US" sz="1800" b="1" dirty="0"/>
          </a:p>
          <a:p>
            <a:r>
              <a:rPr lang="en-US" sz="1800" b="1" dirty="0"/>
              <a:t>Share your thoughts with your table group.  </a:t>
            </a:r>
          </a:p>
          <a:p>
            <a:endParaRPr lang="en-US" sz="1800" b="1" dirty="0"/>
          </a:p>
          <a:p>
            <a:r>
              <a:rPr lang="en-US" sz="1800" b="1" dirty="0"/>
              <a:t>How do those big ideas connect to the Professional Learning Standards and practices we’ve discussed so far?</a:t>
            </a:r>
            <a:endParaRPr lang="en-US" sz="1800" b="1" dirty="0"/>
          </a:p>
        </p:txBody>
      </p:sp>
      <p:pic>
        <p:nvPicPr>
          <p:cNvPr id="8194" name="Picture 2" descr="https://gss.civilservice.gov.uk/wp-content/uploads/2014/07/GPT-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94879"/>
            <a:ext cx="2571750" cy="105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26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3781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Meet our new commissioner</a:t>
            </a:r>
            <a:br>
              <a:rPr lang="en-US" b="1" dirty="0" smtClean="0"/>
            </a:br>
            <a:r>
              <a:rPr lang="en-US" i="1" dirty="0" smtClean="0"/>
              <a:t>Dr. Stephen Pruitt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E238-233C-4D11-B668-9759072F4B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247" y="2470614"/>
            <a:ext cx="4156954" cy="22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246" y="2470614"/>
            <a:ext cx="4156954" cy="22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5661" y="5130312"/>
            <a:ext cx="4242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350" dirty="0"/>
              <a:t>https://www.youtube.com/watch?v=CqfHEFf8gnQ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54177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24" y="1089367"/>
            <a:ext cx="5401115" cy="3355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78967" y="5098659"/>
            <a:ext cx="557080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dirty="0"/>
              <a:t>11:15-12:00      Enjoy!!</a:t>
            </a:r>
            <a:endParaRPr lang="en-US" sz="4050" dirty="0"/>
          </a:p>
        </p:txBody>
      </p:sp>
    </p:spTree>
    <p:extLst>
      <p:ext uri="{BB962C8B-B14F-4D97-AF65-F5344CB8AC3E}">
        <p14:creationId xmlns:p14="http://schemas.microsoft.com/office/powerpoint/2010/main" val="257055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57250"/>
            <a:ext cx="945118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7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99919"/>
            <a:ext cx="7886700" cy="112655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hlinkClick r:id="rId3"/>
              </a:rPr>
              <a:t>https://hourofcode.com/us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901" y="2460967"/>
            <a:ext cx="7808449" cy="3029006"/>
          </a:xfrm>
        </p:spPr>
        <p:txBody>
          <a:bodyPr/>
          <a:lstStyle/>
          <a:p>
            <a:r>
              <a:rPr lang="en-US" dirty="0" smtClean="0">
                <a:hlinkClick r:id="rId4"/>
              </a:rPr>
              <a:t>https://www.khanacademy.org/computing/hour-of-code/hour-of-code-for-teachers/a/using-hour-of-code-in-your-classroom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5"/>
              </a:rPr>
              <a:t>https://hourofcode.com/us/promote/resources#videos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34" y="1030092"/>
            <a:ext cx="1313627" cy="131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1394" y="1912527"/>
            <a:ext cx="8240151" cy="458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1450" algn="ctr">
              <a:lnSpc>
                <a:spcPct val="107000"/>
              </a:lnSpc>
            </a:pPr>
            <a:r>
              <a:rPr lang="en-US" sz="13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QUESTIONS WHILE  LOOKING AT STUDENT WORK:</a:t>
            </a:r>
            <a:endParaRPr lang="en-US" sz="21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71450">
              <a:lnSpc>
                <a:spcPct val="107000"/>
              </a:lnSpc>
            </a:pPr>
            <a:r>
              <a:rPr lang="en-US" sz="15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Summarize patterns of responses you’ve noted – create rough “categories” of students, and indicate what next instructional steps each category might need (emphasizes FORMATIVE nature of the assessment)</a:t>
            </a:r>
          </a:p>
          <a:p>
            <a:pPr indent="-171450">
              <a:lnSpc>
                <a:spcPct val="107000"/>
              </a:lnSpc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71450">
              <a:lnSpc>
                <a:spcPct val="10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Explicitly identify 3-D assessment information in the formative assessment task (or note what is missing). What is foregrounded? Backgrounded? (emphasizes 3-D assessment)</a:t>
            </a:r>
          </a:p>
          <a:p>
            <a:pPr indent="-171450">
              <a:lnSpc>
                <a:spcPct val="107000"/>
              </a:lnSpc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71450">
              <a:lnSpc>
                <a:spcPct val="10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Feedback on the formative assessment task. What seemed to be working well for uncovering student learning? What might benefit from being edited? (emphasizes task analysis process, something they’ll do a lot of with existing stuff ‘out there’ to modify them to be more NGSS 3-D.)</a:t>
            </a:r>
          </a:p>
          <a:p>
            <a:pPr indent="-171450">
              <a:lnSpc>
                <a:spcPct val="107000"/>
              </a:lnSpc>
            </a:pP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-171450">
              <a:lnSpc>
                <a:spcPct val="107000"/>
              </a:lnSpc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989" y="986733"/>
            <a:ext cx="1315329" cy="999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1" y="912877"/>
            <a:ext cx="1315329" cy="9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4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3505" y="2660721"/>
            <a:ext cx="69248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Create a trifold (one section each for solid, liquid, gas) with two parts: (a) create your own model for each type of matter; (b) write a description of your models.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2065" y="1416441"/>
            <a:ext cx="48217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/>
              <a:t>Assessment Task # 1</a:t>
            </a:r>
            <a:endParaRPr lang="en-US" sz="3300" b="1" dirty="0"/>
          </a:p>
        </p:txBody>
      </p:sp>
    </p:spTree>
    <p:extLst>
      <p:ext uri="{BB962C8B-B14F-4D97-AF65-F5344CB8AC3E}">
        <p14:creationId xmlns:p14="http://schemas.microsoft.com/office/powerpoint/2010/main" val="402261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94" y="1226051"/>
            <a:ext cx="8979584" cy="994172"/>
          </a:xfrm>
        </p:spPr>
        <p:txBody>
          <a:bodyPr>
            <a:normAutofit/>
          </a:bodyPr>
          <a:lstStyle/>
          <a:p>
            <a:r>
              <a:rPr lang="en-US" sz="4500" b="1" dirty="0"/>
              <a:t>Agenda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3254" y="2057401"/>
            <a:ext cx="5372099" cy="665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b="1" dirty="0">
                <a:latin typeface="+mj-lt"/>
              </a:rPr>
              <a:t>Welcome</a:t>
            </a:r>
          </a:p>
          <a:p>
            <a:pPr marL="257175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b="1" dirty="0">
                <a:latin typeface="+mj-lt"/>
              </a:rPr>
              <a:t>Norms </a:t>
            </a:r>
          </a:p>
          <a:p>
            <a:pPr marL="257175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b="1" dirty="0">
                <a:latin typeface="+mj-lt"/>
              </a:rPr>
              <a:t>PL Vs PD</a:t>
            </a:r>
          </a:p>
          <a:p>
            <a:pPr marL="257175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b="1" dirty="0">
                <a:latin typeface="+mj-lt"/>
              </a:rPr>
              <a:t>Break</a:t>
            </a:r>
          </a:p>
          <a:p>
            <a:pPr marL="257175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b="1" dirty="0">
                <a:latin typeface="+mj-lt"/>
              </a:rPr>
              <a:t>PL Plan</a:t>
            </a:r>
            <a:endParaRPr lang="en-US" sz="2100" b="1" dirty="0">
              <a:latin typeface="+mj-lt"/>
            </a:endParaRPr>
          </a:p>
          <a:p>
            <a:pPr marL="257175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b="1" dirty="0">
                <a:latin typeface="+mj-lt"/>
              </a:rPr>
              <a:t>Dr. Pruitt speaks to us</a:t>
            </a:r>
            <a:endParaRPr lang="en-US" sz="2100" b="1" dirty="0">
              <a:latin typeface="+mj-lt"/>
            </a:endParaRPr>
          </a:p>
          <a:p>
            <a:pPr marL="257175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b="1" dirty="0">
                <a:latin typeface="+mj-lt"/>
              </a:rPr>
              <a:t>Lunch 11:15-12</a:t>
            </a:r>
            <a:endParaRPr lang="en-US" sz="2100" b="1" dirty="0">
              <a:latin typeface="+mj-lt"/>
            </a:endParaRPr>
          </a:p>
          <a:p>
            <a:pPr marL="257175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b="1" dirty="0">
                <a:latin typeface="+mj-lt"/>
              </a:rPr>
              <a:t>Hour of Code</a:t>
            </a:r>
            <a:endParaRPr lang="en-US" sz="2100" b="1" dirty="0">
              <a:latin typeface="+mj-lt"/>
            </a:endParaRPr>
          </a:p>
          <a:p>
            <a:pPr marL="257175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b="1" dirty="0">
                <a:latin typeface="+mj-lt"/>
              </a:rPr>
              <a:t>Task analysis practice</a:t>
            </a:r>
          </a:p>
          <a:p>
            <a:pPr marL="257175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b="1" dirty="0">
                <a:latin typeface="+mj-lt"/>
              </a:rPr>
              <a:t>Collaboration on task analysis &amp;</a:t>
            </a:r>
          </a:p>
          <a:p>
            <a:pPr>
              <a:lnSpc>
                <a:spcPct val="90000"/>
              </a:lnSpc>
            </a:pPr>
            <a:r>
              <a:rPr lang="en-US" sz="2100" b="1" dirty="0">
                <a:latin typeface="+mj-lt"/>
              </a:rPr>
              <a:t>    revision 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b="1" dirty="0">
                <a:latin typeface="+mj-lt"/>
              </a:rPr>
              <a:t>Evaluations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b="1" dirty="0">
                <a:latin typeface="+mj-lt"/>
              </a:rPr>
              <a:t>Take </a:t>
            </a:r>
            <a:r>
              <a:rPr lang="en-US" sz="2100" b="1" dirty="0" err="1">
                <a:latin typeface="+mj-lt"/>
              </a:rPr>
              <a:t>Aways</a:t>
            </a:r>
            <a:r>
              <a:rPr lang="en-US" sz="2100" b="1" dirty="0">
                <a:latin typeface="+mj-lt"/>
              </a:rPr>
              <a:t> /Homework</a:t>
            </a:r>
          </a:p>
          <a:p>
            <a:pPr>
              <a:lnSpc>
                <a:spcPct val="90000"/>
              </a:lnSpc>
            </a:pPr>
            <a:endParaRPr lang="en-US" sz="2100" dirty="0">
              <a:latin typeface="+mj-lt"/>
            </a:endParaRPr>
          </a:p>
          <a:p>
            <a:pPr>
              <a:lnSpc>
                <a:spcPct val="90000"/>
              </a:lnSpc>
            </a:pPr>
            <a:endParaRPr lang="en-US" dirty="0">
              <a:latin typeface="+mj-lt"/>
            </a:endParaRPr>
          </a:p>
          <a:p>
            <a:pPr>
              <a:lnSpc>
                <a:spcPct val="90000"/>
              </a:lnSpc>
            </a:pPr>
            <a:endParaRPr lang="en-US" dirty="0">
              <a:latin typeface="+mj-lt"/>
            </a:endParaRPr>
          </a:p>
          <a:p>
            <a:pPr>
              <a:lnSpc>
                <a:spcPct val="90000"/>
              </a:lnSpc>
            </a:pPr>
            <a:endParaRPr lang="en-US" dirty="0">
              <a:latin typeface="+mj-lt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 Black" panose="020B0A040201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 Black" panose="020B0A040201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 </a:t>
            </a:r>
            <a:r>
              <a:rPr lang="en-US" dirty="0"/>
              <a:t> &amp;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915" y="2220223"/>
            <a:ext cx="2332599" cy="247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3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68" y="643663"/>
            <a:ext cx="8686596" cy="535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382" y="1237079"/>
            <a:ext cx="7469945" cy="495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59266" y="-2611337"/>
            <a:ext cx="15662532" cy="120806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59266" y="-1726831"/>
            <a:ext cx="15662532" cy="12080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38" y="540727"/>
            <a:ext cx="8292905" cy="561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4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802" y="1089071"/>
            <a:ext cx="6742091" cy="466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3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24" y="1185662"/>
            <a:ext cx="7283003" cy="466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5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Task # 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66093" y="2756389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96" y="1788026"/>
            <a:ext cx="4673387" cy="4383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788" y="1051615"/>
            <a:ext cx="4346917" cy="478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3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77" y="1107366"/>
            <a:ext cx="3664898" cy="48933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5" y="1107366"/>
            <a:ext cx="4029075" cy="489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4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1" y="962025"/>
            <a:ext cx="3895724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800" y="1464048"/>
            <a:ext cx="3221831" cy="401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7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578" y="1104901"/>
            <a:ext cx="3708797" cy="48958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190625"/>
            <a:ext cx="362902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8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84" y="1714500"/>
            <a:ext cx="7442946" cy="4286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2539" y="1301003"/>
            <a:ext cx="584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Assessment Task # 3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63227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800101" y="1339195"/>
            <a:ext cx="7543799" cy="1028699"/>
          </a:xfrm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Norms of Collaboration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sz="half" idx="1"/>
          </p:nvPr>
        </p:nvSpPr>
        <p:spPr>
          <a:xfrm>
            <a:off x="800100" y="2434590"/>
            <a:ext cx="3566250" cy="2811824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0555"/>
              <a:buNone/>
            </a:pPr>
            <a:r>
              <a:rPr lang="en-US" sz="27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1.   Pausing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0555"/>
              <a:buNone/>
            </a:pPr>
            <a:r>
              <a:rPr lang="en-US" sz="27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2.   Paraphrasing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0555"/>
              <a:buNone/>
            </a:pPr>
            <a:r>
              <a:rPr lang="en-US" sz="27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3.   Posing  </a:t>
            </a:r>
            <a:br>
              <a:rPr lang="en-US" sz="27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7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Questions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0555"/>
              <a:buNone/>
            </a:pPr>
            <a:r>
              <a:rPr lang="en-US" sz="27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4.   Putting Ideas on </a:t>
            </a:r>
            <a:br>
              <a:rPr lang="en-US" sz="27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7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the Table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sz="half" idx="2"/>
          </p:nvPr>
        </p:nvSpPr>
        <p:spPr>
          <a:xfrm>
            <a:off x="4777739" y="2616371"/>
            <a:ext cx="3566250" cy="2811824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0555"/>
              <a:buNone/>
            </a:pPr>
            <a:r>
              <a:rPr lang="en-US" sz="27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5. Providing Data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0555"/>
              <a:buNone/>
            </a:pPr>
            <a:r>
              <a:rPr lang="en-US" sz="27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6. Paying Attention </a:t>
            </a:r>
            <a:br>
              <a:rPr lang="en-US" sz="27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7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to Self and Others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7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7. Presuming </a:t>
            </a:r>
            <a:br>
              <a:rPr lang="en-US" sz="27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7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Positive Intentions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2598" y="1267763"/>
            <a:ext cx="1916544" cy="117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6661950" y="4353975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r>
              <a:rPr lang="en-US" sz="1350" b="1">
                <a:solidFill>
                  <a:schemeClr val="accent5"/>
                </a:solidFill>
              </a:rPr>
              <a:t>© Center for Adaptive Schools</a:t>
            </a:r>
            <a:r>
              <a:rPr lang="en-US" sz="1350">
                <a:solidFill>
                  <a:srgbClr val="FFFFFF"/>
                </a:solidFill>
              </a:rPr>
              <a:t>   </a:t>
            </a:r>
            <a:r>
              <a:rPr lang="en-US" sz="1350">
                <a:solidFill>
                  <a:schemeClr val="dk1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6852035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58" y="1382890"/>
            <a:ext cx="8462823" cy="428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/>
        </p:nvSpPr>
        <p:spPr>
          <a:xfrm>
            <a:off x="0" y="85725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342900" indent="-228600">
              <a:buClr>
                <a:schemeClr val="dk2"/>
              </a:buClr>
              <a:buChar char="●"/>
            </a:pPr>
            <a:endParaRPr sz="900">
              <a:solidFill>
                <a:schemeClr val="dk2"/>
              </a:solidFill>
            </a:endParaRPr>
          </a:p>
        </p:txBody>
      </p:sp>
      <p:pic>
        <p:nvPicPr>
          <p:cNvPr id="248" name="Shape 2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28787"/>
            <a:ext cx="3814012" cy="243286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 txBox="1"/>
          <p:nvPr/>
        </p:nvSpPr>
        <p:spPr>
          <a:xfrm>
            <a:off x="4528847" y="2195550"/>
            <a:ext cx="4187699" cy="38052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-US" sz="2250" dirty="0"/>
              <a:t> </a:t>
            </a:r>
            <a:r>
              <a:rPr lang="en-US" sz="2250" dirty="0"/>
              <a:t>W</a:t>
            </a:r>
            <a:r>
              <a:rPr lang="en-US" sz="2250" dirty="0"/>
              <a:t>ork in grade band </a:t>
            </a:r>
            <a:r>
              <a:rPr lang="en-US" sz="2250" dirty="0"/>
              <a:t>teams and </a:t>
            </a:r>
            <a:r>
              <a:rPr lang="en-US" sz="2250" dirty="0"/>
              <a:t>follow </a:t>
            </a:r>
            <a:r>
              <a:rPr lang="en-US" sz="2250" dirty="0"/>
              <a:t>the </a:t>
            </a:r>
            <a:r>
              <a:rPr lang="en-US" sz="2250" dirty="0"/>
              <a:t>given protocol to analyze tasks.</a:t>
            </a:r>
          </a:p>
          <a:p>
            <a:endParaRPr lang="en-US" sz="2250" dirty="0"/>
          </a:p>
          <a:p>
            <a:r>
              <a:rPr lang="en-US" sz="2250" dirty="0"/>
              <a:t>Revise tasks as needed.</a:t>
            </a:r>
            <a:endParaRPr lang="en-US" sz="2250" dirty="0"/>
          </a:p>
          <a:p>
            <a:endParaRPr sz="2250" dirty="0"/>
          </a:p>
          <a:p>
            <a:endParaRPr sz="2250" dirty="0"/>
          </a:p>
          <a:p>
            <a:endParaRPr sz="2250" dirty="0"/>
          </a:p>
          <a:p>
            <a:endParaRPr sz="1350" dirty="0"/>
          </a:p>
        </p:txBody>
      </p:sp>
    </p:spTree>
    <p:extLst>
      <p:ext uri="{BB962C8B-B14F-4D97-AF65-F5344CB8AC3E}">
        <p14:creationId xmlns:p14="http://schemas.microsoft.com/office/powerpoint/2010/main" val="15630987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b="1" dirty="0"/>
              <a:t>Task Analysis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1" y="1943101"/>
            <a:ext cx="7166141" cy="384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2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2057400"/>
            <a:ext cx="6517386" cy="3371850"/>
          </a:xfrm>
        </p:spPr>
        <p:txBody>
          <a:bodyPr/>
          <a:lstStyle/>
          <a:p>
            <a:r>
              <a:rPr lang="en-US" sz="1800" b="1" dirty="0"/>
              <a:t>Let me know when you are doing a lesson that I can come and </a:t>
            </a:r>
            <a:r>
              <a:rPr lang="en-US" sz="1800" b="1" dirty="0"/>
              <a:t>observe </a:t>
            </a:r>
            <a:endParaRPr lang="en-US" sz="1800" b="1" dirty="0"/>
          </a:p>
          <a:p>
            <a:r>
              <a:rPr lang="en-US" sz="1800" b="1" dirty="0"/>
              <a:t>I want to come see you all in action</a:t>
            </a:r>
          </a:p>
          <a:p>
            <a:r>
              <a:rPr lang="en-US" sz="1800" b="1" dirty="0"/>
              <a:t>I can HELP</a:t>
            </a:r>
            <a:r>
              <a:rPr lang="en-US" sz="1800" b="1" dirty="0"/>
              <a:t>:</a:t>
            </a:r>
            <a:endParaRPr lang="en-US" sz="1800" b="1" dirty="0"/>
          </a:p>
          <a:p>
            <a:r>
              <a:rPr lang="en-US" sz="1800" b="1" dirty="0"/>
              <a:t>if you are teaching something new for the first </a:t>
            </a:r>
            <a:r>
              <a:rPr lang="en-US" sz="1800" b="1" dirty="0"/>
              <a:t>time</a:t>
            </a:r>
          </a:p>
          <a:p>
            <a:r>
              <a:rPr lang="en-US" sz="1800" b="1" dirty="0"/>
              <a:t>You need a thinking partner</a:t>
            </a:r>
          </a:p>
          <a:p>
            <a:r>
              <a:rPr lang="en-US" sz="1800" b="1" dirty="0"/>
              <a:t>Feedback /Coaching</a:t>
            </a:r>
            <a:endParaRPr lang="en-US" sz="1800" b="1" dirty="0"/>
          </a:p>
          <a:p>
            <a:r>
              <a:rPr lang="en-US" sz="1800" b="1" dirty="0"/>
              <a:t>I </a:t>
            </a:r>
            <a:r>
              <a:rPr lang="en-US" sz="1800" b="1" dirty="0"/>
              <a:t>would like to be in every district by the end of </a:t>
            </a:r>
            <a:r>
              <a:rPr lang="en-US" sz="1800" b="1" dirty="0"/>
              <a:t>March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08441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314450"/>
            <a:ext cx="6629400" cy="15430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Remember to give us feedback before your leave today.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85900" y="2800350"/>
            <a:ext cx="6172200" cy="291465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Please complete the evaluation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E238-233C-4D11-B668-9759072F4B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 descr="C:\Users\Lindy\AppData\Local\Microsoft\Windows\Temporary Internet Files\Content.IE5\V98TZS5W\MP90040226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61" y="2914652"/>
            <a:ext cx="2926080" cy="14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18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2735" y="1333583"/>
            <a:ext cx="6452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Turn in your evaluation</a:t>
            </a:r>
          </a:p>
          <a:p>
            <a:pPr algn="ctr"/>
            <a:r>
              <a:rPr lang="en-US" sz="3000" b="1" dirty="0"/>
              <a:t> &amp; nametag</a:t>
            </a:r>
          </a:p>
        </p:txBody>
      </p:sp>
      <p:sp>
        <p:nvSpPr>
          <p:cNvPr id="4" name="Rectangle 3"/>
          <p:cNvSpPr/>
          <p:nvPr/>
        </p:nvSpPr>
        <p:spPr>
          <a:xfrm>
            <a:off x="1958409" y="2515828"/>
            <a:ext cx="619733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100" b="1" u="sng" dirty="0"/>
              <a:t>To Do Before </a:t>
            </a:r>
            <a:r>
              <a:rPr lang="en-US" sz="2100" b="1" u="sng" dirty="0"/>
              <a:t>the next </a:t>
            </a:r>
            <a:r>
              <a:rPr lang="en-US" sz="2100" b="1" u="sng" dirty="0"/>
              <a:t>meeting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100" b="1" dirty="0"/>
              <a:t>Have students complete your assessment task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/>
              <a:t>Bring work samples and data to share</a:t>
            </a:r>
          </a:p>
          <a:p>
            <a:pPr lvl="0"/>
            <a:r>
              <a:rPr lang="en-US" sz="2100" b="1" dirty="0"/>
              <a:t> </a:t>
            </a:r>
            <a:r>
              <a:rPr lang="en-US" sz="2100" b="1" dirty="0"/>
              <a:t>    January 27, 2016 at the Art Center</a:t>
            </a:r>
          </a:p>
          <a:p>
            <a:pPr lvl="0"/>
            <a:endParaRPr lang="en-US" sz="2100" b="1" dirty="0"/>
          </a:p>
          <a:p>
            <a:pPr lvl="0"/>
            <a:endParaRPr lang="en-US" sz="2100" b="1" dirty="0"/>
          </a:p>
          <a:p>
            <a:pPr lvl="0"/>
            <a:endParaRPr lang="en-US" sz="2100" b="1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59" y="3984740"/>
            <a:ext cx="3365696" cy="197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3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5601" y="2114550"/>
            <a:ext cx="746834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0075" lvl="1" indent="-257175">
              <a:buFont typeface="Arial" panose="020B0604020202020204" pitchFamily="34" charset="0"/>
              <a:buChar char="•"/>
            </a:pPr>
            <a:endParaRPr lang="en-US" sz="1875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endParaRPr lang="en-US" sz="1875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81110" y="3290500"/>
            <a:ext cx="22794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4485317" y="3290500"/>
            <a:ext cx="2231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 </a:t>
            </a:r>
          </a:p>
        </p:txBody>
      </p:sp>
      <p:pic>
        <p:nvPicPr>
          <p:cNvPr id="8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46" y="2114550"/>
            <a:ext cx="8799910" cy="3523964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4271303" y="1645554"/>
            <a:ext cx="601394" cy="73380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738555" y="1205425"/>
            <a:ext cx="31211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Year at a Glance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52232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-US" dirty="0" smtClean="0"/>
              <a:t>Big Messages  </a:t>
            </a:r>
            <a:endParaRPr lang="en-US" dirty="0"/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4">
            <a:alphaModFix/>
          </a:blip>
          <a:srcRect l="960" b="33492"/>
          <a:stretch/>
        </p:blipFill>
        <p:spPr>
          <a:xfrm>
            <a:off x="4647862" y="1021087"/>
            <a:ext cx="4439213" cy="200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4">
            <a:alphaModFix/>
          </a:blip>
          <a:srcRect l="960" b="33492"/>
          <a:stretch/>
        </p:blipFill>
        <p:spPr>
          <a:xfrm>
            <a:off x="4647862" y="3629776"/>
            <a:ext cx="4439213" cy="200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4">
            <a:alphaModFix/>
          </a:blip>
          <a:srcRect l="960" b="33492"/>
          <a:stretch/>
        </p:blipFill>
        <p:spPr>
          <a:xfrm>
            <a:off x="46537" y="2760882"/>
            <a:ext cx="4439213" cy="200278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455175" y="2920707"/>
            <a:ext cx="3486600" cy="138667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-US" sz="2250">
                <a:solidFill>
                  <a:srgbClr val="98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How can professional learning support the growth of all educators?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5043413" y="1153107"/>
            <a:ext cx="3486600" cy="138667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r>
              <a:rPr lang="en-US"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rPr>
              <a:t>Re-evaluate a structure/system for educators to </a:t>
            </a:r>
            <a:r>
              <a:rPr lang="en-US" u="sng"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rPr>
              <a:t>learn together </a:t>
            </a:r>
            <a:r>
              <a:rPr lang="en-US"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rPr>
              <a:t>and communicate learning. 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4997850" y="3686925"/>
            <a:ext cx="3532050" cy="14879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825" b="1">
                <a:solidFill>
                  <a:schemeClr val="dk2"/>
                </a:solidFill>
              </a:rPr>
              <a:t> </a:t>
            </a:r>
            <a:r>
              <a:rPr lang="en-US"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rPr>
              <a:t>Planning Professional Learning (PL) that includes analyzing information &amp; data to identify needs.</a:t>
            </a:r>
          </a:p>
        </p:txBody>
      </p:sp>
    </p:spTree>
    <p:extLst>
      <p:ext uri="{BB962C8B-B14F-4D97-AF65-F5344CB8AC3E}">
        <p14:creationId xmlns:p14="http://schemas.microsoft.com/office/powerpoint/2010/main" val="260657451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 or CONCERNS?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Parking Lot 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1" y="2628900"/>
            <a:ext cx="3715900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88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029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vimeo.com/33234646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E238-233C-4D11-B668-9759072F4B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7168" y="2087611"/>
            <a:ext cx="6009482" cy="381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5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take time to reflect.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E238-233C-4D11-B668-9759072F4B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211" y="2149080"/>
            <a:ext cx="5445578" cy="26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7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664</TotalTime>
  <Words>1141</Words>
  <Application>Microsoft Office PowerPoint</Application>
  <PresentationFormat>On-screen Show (4:3)</PresentationFormat>
  <Paragraphs>214</Paragraphs>
  <Slides>45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8" baseType="lpstr">
      <vt:lpstr>Aharoni</vt:lpstr>
      <vt:lpstr>Alfa Slab One</vt:lpstr>
      <vt:lpstr>Arial</vt:lpstr>
      <vt:lpstr>Arial Black</vt:lpstr>
      <vt:lpstr>Arial Rounded MT Bold</vt:lpstr>
      <vt:lpstr>Baskerville Old Face</vt:lpstr>
      <vt:lpstr>Calibri</vt:lpstr>
      <vt:lpstr>Calibri Light</vt:lpstr>
      <vt:lpstr>Comic Sans MS</vt:lpstr>
      <vt:lpstr>Courier New</vt:lpstr>
      <vt:lpstr>Times New Roman</vt:lpstr>
      <vt:lpstr>Wingdings</vt:lpstr>
      <vt:lpstr>Office Theme</vt:lpstr>
      <vt:lpstr>Something to Think About </vt:lpstr>
      <vt:lpstr>Welcome</vt:lpstr>
      <vt:lpstr>Agenda </vt:lpstr>
      <vt:lpstr>Norms of Collaboration</vt:lpstr>
      <vt:lpstr>PowerPoint Presentation</vt:lpstr>
      <vt:lpstr>Big Messages  </vt:lpstr>
      <vt:lpstr>ANY QUESTIONS or CONCERNS?</vt:lpstr>
      <vt:lpstr>https://vimeo.com/33234646 </vt:lpstr>
      <vt:lpstr>Let’s take time to reflect.</vt:lpstr>
      <vt:lpstr>PowerPoint Presentation</vt:lpstr>
      <vt:lpstr>Professional Development or Professional Learning?</vt:lpstr>
      <vt:lpstr>PowerPoint Presentation</vt:lpstr>
      <vt:lpstr>PowerPoint Presentation</vt:lpstr>
      <vt:lpstr>PowerPoint Presentation</vt:lpstr>
      <vt:lpstr>Mind </vt:lpstr>
      <vt:lpstr>PowerPoint Presentation</vt:lpstr>
      <vt:lpstr>Professional Learning Plan </vt:lpstr>
      <vt:lpstr>Professional Learning Plan </vt:lpstr>
      <vt:lpstr>Professional Learning Plan </vt:lpstr>
      <vt:lpstr>How do our PL experiences connect to the goal(s) of our PL plan?</vt:lpstr>
      <vt:lpstr>Implementing and Monitoring the PL Plan </vt:lpstr>
      <vt:lpstr>PowerPoint Presentation</vt:lpstr>
      <vt:lpstr>What is Good Practice? Connecting October Network Meeting to Professional Learning</vt:lpstr>
      <vt:lpstr>Meet our new commissioner Dr. Stephen Pruitt</vt:lpstr>
      <vt:lpstr>PowerPoint Presentation</vt:lpstr>
      <vt:lpstr>PowerPoint Presentation</vt:lpstr>
      <vt:lpstr>   https://hourofcode.com/us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Assessment Task #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 Analysis</vt:lpstr>
      <vt:lpstr>Classroom Observations</vt:lpstr>
      <vt:lpstr> Remember to give us feedback before your leave today.</vt:lpstr>
      <vt:lpstr>PowerPoint Presentation</vt:lpstr>
    </vt:vector>
  </TitlesOfParts>
  <Company>KDE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Rumsey, Candance - Division of Program Standards</dc:creator>
  <cp:lastModifiedBy>Rumsey, Candance - Division of Program Standards</cp:lastModifiedBy>
  <cp:revision>39</cp:revision>
  <dcterms:created xsi:type="dcterms:W3CDTF">2015-11-29T23:05:54Z</dcterms:created>
  <dcterms:modified xsi:type="dcterms:W3CDTF">2015-11-30T17:17:42Z</dcterms:modified>
</cp:coreProperties>
</file>