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301" r:id="rId3"/>
    <p:sldId id="257" r:id="rId4"/>
    <p:sldId id="272" r:id="rId5"/>
    <p:sldId id="277" r:id="rId6"/>
    <p:sldId id="278" r:id="rId7"/>
    <p:sldId id="280" r:id="rId8"/>
    <p:sldId id="281" r:id="rId9"/>
    <p:sldId id="295" r:id="rId10"/>
    <p:sldId id="282" r:id="rId11"/>
    <p:sldId id="296" r:id="rId12"/>
    <p:sldId id="305" r:id="rId13"/>
    <p:sldId id="306" r:id="rId14"/>
    <p:sldId id="302" r:id="rId15"/>
    <p:sldId id="303" r:id="rId16"/>
    <p:sldId id="304" r:id="rId17"/>
    <p:sldId id="284" r:id="rId18"/>
    <p:sldId id="285" r:id="rId19"/>
    <p:sldId id="286" r:id="rId20"/>
    <p:sldId id="287" r:id="rId21"/>
    <p:sldId id="288" r:id="rId22"/>
    <p:sldId id="298" r:id="rId23"/>
    <p:sldId id="289" r:id="rId24"/>
    <p:sldId id="290" r:id="rId25"/>
    <p:sldId id="279" r:id="rId26"/>
    <p:sldId id="292" r:id="rId27"/>
    <p:sldId id="293" r:id="rId28"/>
    <p:sldId id="299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66" d="100"/>
          <a:sy n="66" d="100"/>
        </p:scale>
        <p:origin x="1118" y="3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1/22/2015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1/22/2015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1/22/2015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google.com/forms/d/1uocntEv6GhVOogKNUCzXs7A_gD7GdXoLc7axVcIYCFc/viewfor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.be/7p_eKV3Szw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563788" cy="685800"/>
          </a:xfrm>
        </p:spPr>
        <p:txBody>
          <a:bodyPr>
            <a:normAutofit/>
          </a:bodyPr>
          <a:lstStyle/>
          <a:p>
            <a:pPr marL="0" indent="0"/>
            <a:r>
              <a:rPr lang="en-US" b="1" i="1" dirty="0">
                <a:solidFill>
                  <a:srgbClr val="C00000"/>
                </a:solidFill>
              </a:rPr>
              <a:t>Welcome!  We’re glad to see you!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0612" y="1524000"/>
            <a:ext cx="7639988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dirty="0" smtClean="0"/>
              <a:t>Review the documents on the table and </a:t>
            </a:r>
            <a:r>
              <a:rPr lang="en-US" sz="3300" b="1" dirty="0" smtClean="0">
                <a:solidFill>
                  <a:srgbClr val="C00000"/>
                </a:solidFill>
              </a:rPr>
              <a:t>consider why education is important</a:t>
            </a:r>
            <a:r>
              <a:rPr lang="en-US" sz="3300" dirty="0" smtClean="0"/>
              <a:t>.</a:t>
            </a:r>
          </a:p>
          <a:p>
            <a:pPr marL="0" indent="0">
              <a:buNone/>
            </a:pPr>
            <a:r>
              <a:rPr lang="en-US" sz="3300" dirty="0" smtClean="0"/>
              <a:t>Why do we care that all students learn?  Who benefits and how do they benefit? </a:t>
            </a:r>
          </a:p>
          <a:p>
            <a:pPr marL="0" indent="0">
              <a:buNone/>
            </a:pPr>
            <a:r>
              <a:rPr lang="en-US" sz="3300" dirty="0" smtClean="0"/>
              <a:t>Discuss with your colleagues and be prepared to discuss after we begin today.  </a:t>
            </a:r>
            <a:r>
              <a:rPr lang="en-US" sz="3300" b="1" dirty="0" smtClean="0">
                <a:solidFill>
                  <a:srgbClr val="C00000"/>
                </a:solidFill>
              </a:rPr>
              <a:t>Identify 2 reasons </a:t>
            </a:r>
            <a:r>
              <a:rPr lang="en-US" sz="3300" dirty="0" smtClean="0"/>
              <a:t>you feel it’s most important for students to learn.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5 Strategies to PGES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63" y="1861248"/>
            <a:ext cx="7204075" cy="4126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62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39" y="1676400"/>
            <a:ext cx="3860123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Network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60438" y="1676400"/>
          <a:ext cx="7202488" cy="4851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1244"/>
                <a:gridCol w="36012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Isn’t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Provide equal representation to all school districts to contribute to setting statewide expectations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Build capacity at the district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level to understand KCAS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Create a PLC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content and administrator leaders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Build the capacity of every member to identify and implement highly effective teaching, learning and assessment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Provide the leadership skills, tools,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Disseminate finished products created by others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Create an opportunity to merely comply with EILA or PD hour requirements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Be out of the school/district for a day to “hear from” KDE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Practice a packaged lesson/presentation that is intended to be replicated in every classroom/school (‘train the trainer’ model)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Focus on test preparation at the expense of effective instruction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2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02776" cy="1143000"/>
          </a:xfrm>
        </p:spPr>
        <p:txBody>
          <a:bodyPr/>
          <a:lstStyle/>
          <a:p>
            <a:r>
              <a:rPr lang="en-US" dirty="0" smtClean="0"/>
              <a:t>Scientific Inquiry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1676400"/>
            <a:ext cx="7563788" cy="2743200"/>
          </a:xfrm>
        </p:spPr>
        <p:txBody>
          <a:bodyPr/>
          <a:lstStyle/>
          <a:p>
            <a:r>
              <a:rPr lang="en-US" dirty="0" smtClean="0"/>
              <a:t>Consider for a minute how you might explain scientific inquiry for K-12 students</a:t>
            </a:r>
          </a:p>
          <a:p>
            <a:r>
              <a:rPr lang="en-US" dirty="0" smtClean="0"/>
              <a:t>How does your concept compare to this process?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Asking </a:t>
            </a:r>
            <a:r>
              <a:rPr lang="en-US" dirty="0">
                <a:solidFill>
                  <a:srgbClr val="C00000"/>
                </a:solidFill>
              </a:rPr>
              <a:t>a question</a:t>
            </a:r>
            <a:endParaRPr lang="en-US" sz="16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Devising a means to collect </a:t>
            </a:r>
            <a:r>
              <a:rPr lang="en-US" dirty="0" smtClean="0">
                <a:solidFill>
                  <a:srgbClr val="C00000"/>
                </a:solidFill>
              </a:rPr>
              <a:t>data</a:t>
            </a:r>
            <a:endParaRPr lang="en-US" sz="16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Interpreting the data</a:t>
            </a:r>
            <a:endParaRPr lang="en-US" sz="16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Formulating a </a:t>
            </a:r>
            <a:r>
              <a:rPr lang="en-US" dirty="0" smtClean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4495800"/>
            <a:ext cx="7563788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skills would students need to be successful with this approach to inquiry?</a:t>
            </a:r>
          </a:p>
          <a:p>
            <a:r>
              <a:rPr lang="en-US" dirty="0" smtClean="0"/>
              <a:t>Problems with this “skills” approach?  Is it because it is “skills based?”  Why did “we” go down this path?</a:t>
            </a:r>
          </a:p>
        </p:txBody>
      </p:sp>
    </p:spTree>
    <p:extLst>
      <p:ext uri="{BB962C8B-B14F-4D97-AF65-F5344CB8AC3E}">
        <p14:creationId xmlns:p14="http://schemas.microsoft.com/office/powerpoint/2010/main" val="4319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goal for student engaging in inquiry?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1981200"/>
            <a:ext cx="7563788" cy="4191000"/>
          </a:xfrm>
        </p:spPr>
        <p:txBody>
          <a:bodyPr/>
          <a:lstStyle/>
          <a:p>
            <a:r>
              <a:rPr lang="en-US" dirty="0" smtClean="0"/>
              <a:t>Construction of an argument or justified explanation – requires reasoned thinking by students</a:t>
            </a:r>
          </a:p>
          <a:p>
            <a:r>
              <a:rPr lang="en-US" dirty="0" smtClean="0"/>
              <a:t>What’s important if that’s the goal?</a:t>
            </a:r>
          </a:p>
          <a:p>
            <a:r>
              <a:rPr lang="en-US" dirty="0" smtClean="0"/>
              <a:t>The QUALITY of argument becomes the focus.  </a:t>
            </a:r>
          </a:p>
          <a:p>
            <a:r>
              <a:rPr lang="en-US" dirty="0" smtClean="0"/>
              <a:t>The result is students evaluating and critiquing…</a:t>
            </a:r>
          </a:p>
          <a:p>
            <a:r>
              <a:rPr lang="en-US" dirty="0" smtClean="0"/>
              <a:t>Previous “skills” are developed for different reasons</a:t>
            </a:r>
          </a:p>
          <a:p>
            <a:r>
              <a:rPr lang="en-US" dirty="0" smtClean="0"/>
              <a:t>Genuine engagement!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the page over…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passage….</a:t>
            </a:r>
          </a:p>
          <a:p>
            <a:r>
              <a:rPr lang="en-US" dirty="0" smtClean="0"/>
              <a:t>Underline any “</a:t>
            </a:r>
            <a:r>
              <a:rPr lang="en-US" b="1" dirty="0" smtClean="0"/>
              <a:t>skills that inquiry develops in students</a:t>
            </a:r>
            <a:r>
              <a:rPr lang="en-US" dirty="0" smtClean="0"/>
              <a:t>” as you read</a:t>
            </a:r>
          </a:p>
          <a:p>
            <a:r>
              <a:rPr lang="en-US" dirty="0" smtClean="0"/>
              <a:t>Argumentation… why is that an effective approach to student learning?  Effective for focusing on what’s important for engaging students in “inquiry.”</a:t>
            </a:r>
          </a:p>
          <a:p>
            <a:r>
              <a:rPr lang="en-US" dirty="0" smtClean="0"/>
              <a:t>Inquiry vs. Practices – let’s make sure we can share the understanding of why we arrived at “practices” and consider the implications for other unintended consequences in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Read the document</a:t>
            </a:r>
          </a:p>
          <a:p>
            <a:r>
              <a:rPr lang="en-US" sz="3200" dirty="0" smtClean="0"/>
              <a:t>In your group of 4, complete the sentence strip with evidence from the text and your prior experience.</a:t>
            </a:r>
          </a:p>
          <a:p>
            <a:r>
              <a:rPr lang="en-US" sz="3200" dirty="0" smtClean="0"/>
              <a:t>Engaging </a:t>
            </a:r>
            <a:r>
              <a:rPr lang="en-US" sz="3200" dirty="0"/>
              <a:t>students in scientific argumentation is effective for student learning because</a:t>
            </a:r>
            <a:r>
              <a:rPr lang="en-US" sz="3200" dirty="0" smtClean="0"/>
              <a:t>: _________________________________.</a:t>
            </a:r>
            <a:r>
              <a:rPr lang="en-US" sz="3200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2819400" cy="5943600"/>
          </a:xfrm>
        </p:spPr>
        <p:txBody>
          <a:bodyPr anchor="t"/>
          <a:lstStyle/>
          <a:p>
            <a:r>
              <a:rPr lang="en-US" dirty="0" smtClean="0"/>
              <a:t>Generate an Argument Instructional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199" y="381001"/>
            <a:ext cx="5117279" cy="60772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http://static.nsta.org/images/products/shrinked/213/PB304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2819400"/>
            <a:ext cx="2028825" cy="31527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an Argument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963" y="1876425"/>
            <a:ext cx="5172075" cy="40957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9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HS Student Argument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63" y="1869805"/>
            <a:ext cx="7204075" cy="41089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99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Network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64" y="685800"/>
            <a:ext cx="38100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49386"/>
            <a:ext cx="1704975" cy="19312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380999"/>
            <a:ext cx="3677588" cy="4486275"/>
          </a:xfrm>
        </p:spPr>
        <p:txBody>
          <a:bodyPr anchor="ctr">
            <a:normAutofit/>
          </a:bodyPr>
          <a:lstStyle/>
          <a:p>
            <a:r>
              <a:rPr lang="en-US" sz="6000" dirty="0" smtClean="0"/>
              <a:t>Natural Selection</a:t>
            </a:r>
            <a:endParaRPr lang="en-US" sz="6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 descr="http://uedata.berkeley.edu/media/3/52571_evo_resources_resource_image_380_orig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236"/>
            <a:ext cx="4038600" cy="68914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18212" y="5638800"/>
            <a:ext cx="3753788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00" dirty="0"/>
              <a:t>Image obtained from University of California Museum of Paleontology's Understanding Evolution (http://evolution.berkeley.edu)</a:t>
            </a:r>
          </a:p>
        </p:txBody>
      </p:sp>
    </p:spTree>
    <p:extLst>
      <p:ext uri="{BB962C8B-B14F-4D97-AF65-F5344CB8AC3E}">
        <p14:creationId xmlns:p14="http://schemas.microsoft.com/office/powerpoint/2010/main" val="41003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Guppy Color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Construct initial claim in 4 person group (20 min)</a:t>
            </a:r>
          </a:p>
          <a:p>
            <a:r>
              <a:rPr lang="en-US" dirty="0" smtClean="0"/>
              <a:t>Round-robin rotation (10 min)</a:t>
            </a:r>
          </a:p>
          <a:p>
            <a:pPr lvl="1"/>
            <a:r>
              <a:rPr lang="en-US" dirty="0" smtClean="0"/>
              <a:t>Informer: stay at table and explains initial claim and reasoning; carefully considers questions posed – no defending the claim at this point.</a:t>
            </a:r>
          </a:p>
          <a:p>
            <a:pPr lvl="1"/>
            <a:r>
              <a:rPr lang="en-US" dirty="0" smtClean="0"/>
              <a:t>Travelers: listen to the explanation (all three rotate to the same table) and pose </a:t>
            </a:r>
            <a:r>
              <a:rPr lang="en-US" i="1" dirty="0" smtClean="0"/>
              <a:t>questions</a:t>
            </a:r>
            <a:r>
              <a:rPr lang="en-US" dirty="0" smtClean="0"/>
              <a:t> for clarity – no telling your group’s ideas</a:t>
            </a:r>
          </a:p>
          <a:p>
            <a:pPr lvl="1"/>
            <a:r>
              <a:rPr lang="en-US" dirty="0" smtClean="0"/>
              <a:t>Rotate twice (4 min rotations)</a:t>
            </a:r>
          </a:p>
          <a:p>
            <a:r>
              <a:rPr lang="en-US" dirty="0" smtClean="0"/>
              <a:t>Refine argument with base group (10 min)</a:t>
            </a:r>
          </a:p>
          <a:p>
            <a:r>
              <a:rPr lang="en-US" dirty="0" smtClean="0"/>
              <a:t>Reflective discussion (5-10 min)</a:t>
            </a:r>
          </a:p>
          <a:p>
            <a:r>
              <a:rPr lang="en-US" dirty="0" smtClean="0"/>
              <a:t>Written argument (skip)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181600"/>
            <a:ext cx="2362200" cy="14881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03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1643062"/>
            <a:ext cx="230598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During lunch, take a moment to submit a person or organization to the Informal Science Educator Hub!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448" y="1066800"/>
            <a:ext cx="5500852" cy="5267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02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Guppy 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Brainstorm specific pieces of evidence of student learning in ALL three dimensions</a:t>
            </a:r>
          </a:p>
          <a:p>
            <a:r>
              <a:rPr lang="en-US" dirty="0"/>
              <a:t>Compare rubric from Biology book with the Success Criteria shared at the beginning</a:t>
            </a:r>
          </a:p>
          <a:p>
            <a:r>
              <a:rPr lang="en-US" dirty="0" smtClean="0"/>
              <a:t>On poster paper, graphically represent how argumentation relates to the 8 SEPs and how it is enhanced by intentional use of the 5 strategies using specific evidence from the guppy experience</a:t>
            </a:r>
          </a:p>
          <a:p>
            <a:r>
              <a:rPr lang="en-US" dirty="0" smtClean="0"/>
              <a:t>Brainstorm topics you teach or data sets to which you could apply the argumentation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8235">
            <a:off x="6102700" y="2749901"/>
            <a:ext cx="2609850" cy="2609850"/>
          </a:xfrm>
        </p:spPr>
      </p:pic>
      <p:sp>
        <p:nvSpPr>
          <p:cNvPr id="7" name="TextBox 6"/>
          <p:cNvSpPr txBox="1"/>
          <p:nvPr/>
        </p:nvSpPr>
        <p:spPr>
          <a:xfrm>
            <a:off x="970612" y="1695068"/>
            <a:ext cx="5506388" cy="39436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en-US" b="1" dirty="0" smtClean="0"/>
              <a:t>                                Mix-Pair-Share</a:t>
            </a: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en-US" sz="2400" dirty="0" smtClean="0"/>
              <a:t>How will the argumentation experience impact the following: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Your classroom instruction?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nteractions with your colleagues related to implementation of NGSS?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Sharing new learning throughout your district?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Item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defensible evidence does the item elicit?</a:t>
            </a:r>
          </a:p>
          <a:p>
            <a:r>
              <a:rPr lang="en-US" dirty="0" smtClean="0"/>
              <a:t>Provide evidence that this task is congruent with NGSS at the appropriate depth/grade-level.</a:t>
            </a:r>
          </a:p>
          <a:p>
            <a:r>
              <a:rPr lang="en-US" dirty="0" smtClean="0"/>
              <a:t>Which aspects of each dimensions does the task address?</a:t>
            </a:r>
          </a:p>
          <a:p>
            <a:r>
              <a:rPr lang="en-US" dirty="0" smtClean="0"/>
              <a:t>Plus/Delta – provide an explanation for the good and the parts that need revision</a:t>
            </a:r>
          </a:p>
          <a:p>
            <a:r>
              <a:rPr lang="en-US" dirty="0"/>
              <a:t>How could grade appropriate language of the SEP or CC be used within the task to better elicit evidence of student learning?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8020988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Develop GRC/Argumentation Experience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186" y="1098287"/>
            <a:ext cx="7306613" cy="55868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90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57200"/>
            <a:ext cx="846286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Assessment design vendor expected to be in place by February and will start attending network meetings</a:t>
            </a:r>
          </a:p>
          <a:p>
            <a:r>
              <a:rPr lang="en-US" dirty="0" smtClean="0"/>
              <a:t>Homework: Implement your lesson idea and bring back evidence of student learning</a:t>
            </a:r>
          </a:p>
          <a:p>
            <a:r>
              <a:rPr lang="en-US" dirty="0" smtClean="0"/>
              <a:t>Next meeting: February 26, 2015 at the OC Arts Center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Go forth and change the world!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2" y="1676400"/>
            <a:ext cx="6420788" cy="4495800"/>
          </a:xfr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Introduction/Norms</a:t>
            </a:r>
          </a:p>
          <a:p>
            <a:pPr algn="ctr"/>
            <a:r>
              <a:rPr lang="en-US" dirty="0" smtClean="0"/>
              <a:t>Why education?</a:t>
            </a:r>
          </a:p>
          <a:p>
            <a:pPr algn="ctr"/>
            <a:r>
              <a:rPr lang="en-US" dirty="0" smtClean="0"/>
              <a:t>What affects student learning?</a:t>
            </a:r>
          </a:p>
          <a:p>
            <a:pPr algn="ctr"/>
            <a:r>
              <a:rPr lang="en-US" dirty="0" smtClean="0"/>
              <a:t>Goal of Inquiry</a:t>
            </a:r>
          </a:p>
          <a:p>
            <a:pPr algn="ctr"/>
            <a:r>
              <a:rPr lang="en-US" dirty="0" smtClean="0"/>
              <a:t>Argumentation</a:t>
            </a:r>
          </a:p>
          <a:p>
            <a:pPr algn="ctr"/>
            <a:r>
              <a:rPr lang="en-US" dirty="0"/>
              <a:t>Reflection</a:t>
            </a:r>
          </a:p>
          <a:p>
            <a:pPr algn="ctr"/>
            <a:r>
              <a:rPr lang="en-US" dirty="0" smtClean="0"/>
              <a:t>Assessment Item Review</a:t>
            </a:r>
          </a:p>
          <a:p>
            <a:pPr algn="ctr"/>
            <a:r>
              <a:rPr lang="en-US" dirty="0" smtClean="0"/>
              <a:t>Develop GRC/Argumentation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762000"/>
          </a:xfrm>
        </p:spPr>
        <p:txBody>
          <a:bodyPr/>
          <a:lstStyle/>
          <a:p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1219200"/>
            <a:ext cx="7202776" cy="1981200"/>
          </a:xfr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n>
                  <a:solidFill>
                    <a:schemeClr val="tx1"/>
                  </a:solidFill>
                </a:ln>
              </a:rPr>
              <a:t>You have the right to make contributions to an attentive and responsive audience and facilitator.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n>
                  <a:solidFill>
                    <a:schemeClr val="tx1"/>
                  </a:solidFill>
                </a:ln>
              </a:rPr>
              <a:t>You have the right to ask questions.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n>
                  <a:solidFill>
                    <a:schemeClr val="tx1"/>
                  </a:solidFill>
                </a:ln>
              </a:rPr>
              <a:t>You have the right to have your ideas discussed rather than your personality.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0612" y="3124200"/>
            <a:ext cx="720277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Obligations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0612" y="3886200"/>
            <a:ext cx="7202776" cy="2438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</a:pPr>
            <a:r>
              <a:rPr lang="en-US" sz="1600" dirty="0"/>
              <a:t>You are obligated to speak loudly enough for others to hear.</a:t>
            </a:r>
          </a:p>
          <a:p>
            <a:pPr marL="285750" indent="-285750">
              <a:lnSpc>
                <a:spcPct val="120000"/>
              </a:lnSpc>
            </a:pPr>
            <a:r>
              <a:rPr lang="en-US" sz="1600" dirty="0"/>
              <a:t>You are obligated to listen while others are speaking.</a:t>
            </a:r>
          </a:p>
          <a:p>
            <a:pPr marL="285750" indent="-285750">
              <a:lnSpc>
                <a:spcPct val="120000"/>
              </a:lnSpc>
            </a:pPr>
            <a:r>
              <a:rPr lang="en-US" sz="1600" dirty="0"/>
              <a:t>You are obligated to agree or disagree (and explain why) to other people’s ideas.</a:t>
            </a:r>
          </a:p>
          <a:p>
            <a:pPr marL="285750" indent="-285750">
              <a:lnSpc>
                <a:spcPct val="120000"/>
              </a:lnSpc>
            </a:pPr>
            <a:r>
              <a:rPr lang="en-US" sz="1600" dirty="0"/>
              <a:t>You are obligated to distill information, and make notes regarding how to translate to others.</a:t>
            </a:r>
          </a:p>
        </p:txBody>
      </p:sp>
    </p:spTree>
    <p:extLst>
      <p:ext uri="{BB962C8B-B14F-4D97-AF65-F5344CB8AC3E}">
        <p14:creationId xmlns:p14="http://schemas.microsoft.com/office/powerpoint/2010/main" val="31435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Moving Forward!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2100" y="1981200"/>
            <a:ext cx="6019800" cy="3295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501" y="5563234"/>
            <a:ext cx="350499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youtu.be/7p_eKV3SzwE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037" y="250186"/>
            <a:ext cx="7202776" cy="1143000"/>
          </a:xfrm>
        </p:spPr>
        <p:txBody>
          <a:bodyPr/>
          <a:lstStyle/>
          <a:p>
            <a:r>
              <a:rPr lang="en-US" dirty="0" smtClean="0"/>
              <a:t>Why does education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4148417"/>
            <a:ext cx="7202776" cy="2023783"/>
          </a:xfr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will give us the biggest bang for our buck in improving education?</a:t>
            </a:r>
          </a:p>
          <a:p>
            <a:pPr lvl="1"/>
            <a:r>
              <a:rPr lang="en-US" dirty="0" smtClean="0"/>
              <a:t>Class size</a:t>
            </a:r>
          </a:p>
          <a:p>
            <a:pPr lvl="1"/>
            <a:r>
              <a:rPr lang="en-US" dirty="0" smtClean="0"/>
              <a:t>School structure</a:t>
            </a:r>
          </a:p>
          <a:p>
            <a:pPr lvl="1"/>
            <a:r>
              <a:rPr lang="en-US" dirty="0" smtClean="0"/>
              <a:t>Teacher subject knowledge</a:t>
            </a:r>
          </a:p>
          <a:p>
            <a:pPr lvl="1"/>
            <a:r>
              <a:rPr lang="en-US" dirty="0"/>
              <a:t>Formative assessment</a:t>
            </a:r>
          </a:p>
          <a:p>
            <a:pPr lvl="1"/>
            <a:r>
              <a:rPr lang="en-US" dirty="0" smtClean="0"/>
              <a:t>Learning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8151">
            <a:off x="558071" y="1844086"/>
            <a:ext cx="3085084" cy="19080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7906">
            <a:off x="3604401" y="1726546"/>
            <a:ext cx="5334000" cy="21431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4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6172200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 smtClean="0"/>
              <a:t>What is Formative Assessment?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018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Formative Assessment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Students and teachers</a:t>
            </a:r>
          </a:p>
          <a:p>
            <a:pPr marL="0" indent="0">
              <a:buNone/>
            </a:pPr>
            <a:r>
              <a:rPr lang="en-US" sz="3200" dirty="0" smtClean="0"/>
              <a:t>Using evidence of learning</a:t>
            </a:r>
          </a:p>
          <a:p>
            <a:pPr marL="0" indent="0">
              <a:buNone/>
            </a:pPr>
            <a:r>
              <a:rPr lang="en-US" sz="3200" dirty="0" smtClean="0"/>
              <a:t>To adapt teaching and learning</a:t>
            </a:r>
          </a:p>
          <a:p>
            <a:pPr marL="0" indent="0">
              <a:buNone/>
            </a:pPr>
            <a:r>
              <a:rPr lang="en-US" sz="3200" dirty="0" smtClean="0"/>
              <a:t>To meet immediate learning needs</a:t>
            </a:r>
          </a:p>
          <a:p>
            <a:pPr marL="0" indent="0">
              <a:buNone/>
            </a:pPr>
            <a:r>
              <a:rPr lang="en-US" sz="3200" dirty="0" smtClean="0"/>
              <a:t>Minute-to-minute and day-by-day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i="1" dirty="0" smtClean="0"/>
              <a:t>Content </a:t>
            </a:r>
            <a:r>
              <a:rPr lang="en-US" i="1" dirty="0"/>
              <a:t>then Process</a:t>
            </a:r>
            <a:r>
              <a:rPr lang="en-US" dirty="0" smtClean="0"/>
              <a:t> by Dylan </a:t>
            </a:r>
            <a:r>
              <a:rPr lang="en-US" dirty="0" err="1"/>
              <a:t>Wiliam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Strategies of 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2438" indent="-457200">
              <a:buFont typeface="+mj-lt"/>
              <a:buAutoNum type="arabicPeriod"/>
            </a:pPr>
            <a:r>
              <a:rPr lang="en-US" dirty="0" smtClean="0"/>
              <a:t>Clarifying learning intentions and sharing criteria for success</a:t>
            </a:r>
          </a:p>
          <a:p>
            <a:pPr marL="452438" indent="-457200">
              <a:buFont typeface="+mj-lt"/>
              <a:buAutoNum type="arabicPeriod"/>
            </a:pPr>
            <a:r>
              <a:rPr lang="en-US" dirty="0" smtClean="0"/>
              <a:t>Engineering effective classroom discussions, questions, and learning tasks that elicit evidence of learning</a:t>
            </a:r>
          </a:p>
          <a:p>
            <a:pPr marL="452438" indent="-457200">
              <a:buFont typeface="+mj-lt"/>
              <a:buAutoNum type="arabicPeriod"/>
            </a:pPr>
            <a:r>
              <a:rPr lang="en-US" dirty="0" smtClean="0"/>
              <a:t>Providing feedback that moves learning forward</a:t>
            </a:r>
          </a:p>
          <a:p>
            <a:pPr marL="452438" indent="-457200">
              <a:buFont typeface="+mj-lt"/>
              <a:buAutoNum type="arabicPeriod"/>
            </a:pPr>
            <a:r>
              <a:rPr lang="en-US" dirty="0" smtClean="0"/>
              <a:t>Activating students as the owners of their own learning</a:t>
            </a:r>
          </a:p>
          <a:p>
            <a:pPr marL="452438" indent="-457200">
              <a:buFont typeface="+mj-lt"/>
              <a:buAutoNum type="arabicPeriod"/>
            </a:pPr>
            <a:r>
              <a:rPr lang="en-US" dirty="0" smtClean="0"/>
              <a:t>Activating students as instructional resources for one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1080</Words>
  <Application>Microsoft Office PowerPoint</Application>
  <PresentationFormat>On-screen Show (4:3)</PresentationFormat>
  <Paragraphs>128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Euphemia</vt:lpstr>
      <vt:lpstr>Serenity 16x9</vt:lpstr>
      <vt:lpstr>Welcome!  We’re glad to see you!</vt:lpstr>
      <vt:lpstr>Science Network Meeting</vt:lpstr>
      <vt:lpstr>Agenda</vt:lpstr>
      <vt:lpstr>Rights</vt:lpstr>
      <vt:lpstr>Keep Moving Forward!</vt:lpstr>
      <vt:lpstr>Why does education matter?</vt:lpstr>
      <vt:lpstr>What is Formative Assessment?</vt:lpstr>
      <vt:lpstr>Formative Assessment </vt:lpstr>
      <vt:lpstr>5 Strategies of FA</vt:lpstr>
      <vt:lpstr>Connecting 5 Strategies to PGES</vt:lpstr>
      <vt:lpstr>Break</vt:lpstr>
      <vt:lpstr>Purpose of the Network</vt:lpstr>
      <vt:lpstr>Scientific Inquiry in Schools</vt:lpstr>
      <vt:lpstr>What is our goal for student engaging in inquiry?</vt:lpstr>
      <vt:lpstr>Turn the page over…</vt:lpstr>
      <vt:lpstr>Argumentation</vt:lpstr>
      <vt:lpstr>Generate an Argument Instructional Model</vt:lpstr>
      <vt:lpstr>Components of an Argument</vt:lpstr>
      <vt:lpstr>Example of HS Student Argument</vt:lpstr>
      <vt:lpstr>Natural Selection</vt:lpstr>
      <vt:lpstr>Guppy Color Variation</vt:lpstr>
      <vt:lpstr>Lunch</vt:lpstr>
      <vt:lpstr>Guppy Debriefing</vt:lpstr>
      <vt:lpstr>Reflection</vt:lpstr>
      <vt:lpstr>Assessment Item Review</vt:lpstr>
      <vt:lpstr>Develop GRC/Argumentation Experience</vt:lpstr>
      <vt:lpstr>PowerPoint Presentation</vt:lpstr>
      <vt:lpstr>Wrap-Up and Homework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2015-01-19T20:51:52Z</dcterms:created>
  <dcterms:modified xsi:type="dcterms:W3CDTF">2015-01-22T17:03:33Z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