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tmp" ContentType="image/p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65"/>
  </p:notesMasterIdLst>
  <p:sldIdLst>
    <p:sldId id="257" r:id="rId3"/>
    <p:sldId id="258" r:id="rId4"/>
    <p:sldId id="259" r:id="rId5"/>
    <p:sldId id="263" r:id="rId6"/>
    <p:sldId id="260" r:id="rId7"/>
    <p:sldId id="261" r:id="rId8"/>
    <p:sldId id="262" r:id="rId9"/>
    <p:sldId id="265"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307" r:id="rId26"/>
    <p:sldId id="308" r:id="rId27"/>
    <p:sldId id="309" r:id="rId28"/>
    <p:sldId id="314" r:id="rId29"/>
    <p:sldId id="319" r:id="rId30"/>
    <p:sldId id="320" r:id="rId31"/>
    <p:sldId id="321" r:id="rId32"/>
    <p:sldId id="322" r:id="rId33"/>
    <p:sldId id="315" r:id="rId34"/>
    <p:sldId id="316" r:id="rId35"/>
    <p:sldId id="317" r:id="rId36"/>
    <p:sldId id="318"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 id="293" r:id="rId51"/>
    <p:sldId id="294" r:id="rId52"/>
    <p:sldId id="295" r:id="rId53"/>
    <p:sldId id="296" r:id="rId54"/>
    <p:sldId id="297" r:id="rId55"/>
    <p:sldId id="298" r:id="rId56"/>
    <p:sldId id="299" r:id="rId57"/>
    <p:sldId id="300" r:id="rId58"/>
    <p:sldId id="303" r:id="rId59"/>
    <p:sldId id="304" r:id="rId60"/>
    <p:sldId id="305" r:id="rId61"/>
    <p:sldId id="306" r:id="rId62"/>
    <p:sldId id="302" r:id="rId63"/>
    <p:sldId id="301"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96" y="-3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notesMaster" Target="notesMasters/notes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2E4203-1CAE-CB48-8AEB-FE66E9C10C24}" type="datetimeFigureOut">
              <a:rPr lang="en-US" smtClean="0"/>
              <a:t>10/29/13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4C60C7-D210-1B41-98FF-4D45D41478F2}" type="slidenum">
              <a:rPr lang="en-US" smtClean="0"/>
              <a:t>‹#›</a:t>
            </a:fld>
            <a:endParaRPr lang="en-US"/>
          </a:p>
        </p:txBody>
      </p:sp>
    </p:spTree>
    <p:extLst>
      <p:ext uri="{BB962C8B-B14F-4D97-AF65-F5344CB8AC3E}">
        <p14:creationId xmlns:p14="http://schemas.microsoft.com/office/powerpoint/2010/main" val="25034054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Science—and therefore science education—is central to the lives of all Americans, preparing them to be informed citizens in a democracy and knowledgeable consumers.  It is also the case that if the nation is to compete and lead in the global economy and if American students are to be able to pursue expanding employment opportunities in science-related fields, all students must all have a solid K–12 science education that prepares them for college and careers</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1</a:t>
            </a:fld>
            <a:endParaRPr lang="en-US" dirty="0"/>
          </a:p>
        </p:txBody>
      </p:sp>
    </p:spTree>
    <p:extLst>
      <p:ext uri="{BB962C8B-B14F-4D97-AF65-F5344CB8AC3E}">
        <p14:creationId xmlns:p14="http://schemas.microsoft.com/office/powerpoint/2010/main" val="4147201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a:t>
            </a:r>
            <a:r>
              <a:rPr lang="en-US" b="1" baseline="0" dirty="0" smtClean="0"/>
              <a:t>Total Participation </a:t>
            </a:r>
            <a:r>
              <a:rPr lang="en-US" b="0" baseline="0" dirty="0" smtClean="0"/>
              <a:t>T</a:t>
            </a:r>
            <a:r>
              <a:rPr lang="en-US" baseline="0" dirty="0" smtClean="0"/>
              <a:t>echnique  - extension idea - increase higher order thinking by allowing a second sentence that states the importance of the summarized information to the content. (show book and cite page as source)</a:t>
            </a:r>
            <a:endParaRPr lang="en-US" dirty="0"/>
          </a:p>
        </p:txBody>
      </p:sp>
      <p:sp>
        <p:nvSpPr>
          <p:cNvPr id="4" name="Slide Number Placeholder 3"/>
          <p:cNvSpPr>
            <a:spLocks noGrp="1"/>
          </p:cNvSpPr>
          <p:nvPr>
            <p:ph type="sldNum" sz="quarter" idx="10"/>
          </p:nvPr>
        </p:nvSpPr>
        <p:spPr/>
        <p:txBody>
          <a:bodyPr/>
          <a:lstStyle/>
          <a:p>
            <a:fld id="{B5BDDBC2-9B6B-4254-BD74-60DE06A27FB2}"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860597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notes provide a way for students to stop and process what they have learned-</a:t>
            </a:r>
            <a:r>
              <a:rPr lang="en-US" baseline="0" dirty="0" smtClean="0"/>
              <a:t> ensure comprehension of concepts. </a:t>
            </a:r>
            <a:r>
              <a:rPr lang="en-US" dirty="0" smtClean="0"/>
              <a:t> They are meant</a:t>
            </a:r>
            <a:r>
              <a:rPr lang="en-US" baseline="0" dirty="0" smtClean="0"/>
              <a:t> to accompany written notes – not replace them.</a:t>
            </a:r>
            <a:endParaRPr lang="en-US" dirty="0"/>
          </a:p>
        </p:txBody>
      </p:sp>
      <p:sp>
        <p:nvSpPr>
          <p:cNvPr id="4" name="Slide Number Placeholder 3"/>
          <p:cNvSpPr>
            <a:spLocks noGrp="1"/>
          </p:cNvSpPr>
          <p:nvPr>
            <p:ph type="sldNum" sz="quarter" idx="10"/>
          </p:nvPr>
        </p:nvSpPr>
        <p:spPr/>
        <p:txBody>
          <a:bodyPr/>
          <a:lstStyle/>
          <a:p>
            <a:fld id="{7274242D-BBC2-4652-87AF-BA0501A37A02}"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3508923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BDDBC2-9B6B-4254-BD74-60DE06A27FB2}"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4257288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a:t>
            </a:r>
            <a:r>
              <a:rPr lang="en-US" baseline="0" dirty="0" smtClean="0"/>
              <a:t> learn from each other.  Share out your alphabet summaries. Others will jot down the main points of the summary statement on their alphabet sheets- denoting which practice is being summarized. </a:t>
            </a:r>
            <a:endParaRPr lang="en-US" dirty="0"/>
          </a:p>
        </p:txBody>
      </p:sp>
      <p:sp>
        <p:nvSpPr>
          <p:cNvPr id="4" name="Slide Number Placeholder 3"/>
          <p:cNvSpPr>
            <a:spLocks noGrp="1"/>
          </p:cNvSpPr>
          <p:nvPr>
            <p:ph type="sldNum" sz="quarter" idx="10"/>
          </p:nvPr>
        </p:nvSpPr>
        <p:spPr/>
        <p:txBody>
          <a:bodyPr/>
          <a:lstStyle/>
          <a:p>
            <a:fld id="{B5BDDBC2-9B6B-4254-BD74-60DE06A27FB2}"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208895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 out</a:t>
            </a:r>
            <a:r>
              <a:rPr lang="en-US" baseline="0" dirty="0" smtClean="0"/>
              <a:t> ready made charts</a:t>
            </a:r>
            <a:endParaRPr lang="en-US" dirty="0"/>
          </a:p>
        </p:txBody>
      </p:sp>
      <p:sp>
        <p:nvSpPr>
          <p:cNvPr id="4" name="Slide Number Placeholder 3"/>
          <p:cNvSpPr>
            <a:spLocks noGrp="1"/>
          </p:cNvSpPr>
          <p:nvPr>
            <p:ph type="sldNum" sz="quarter" idx="10"/>
          </p:nvPr>
        </p:nvSpPr>
        <p:spPr/>
        <p:txBody>
          <a:bodyPr/>
          <a:lstStyle/>
          <a:p>
            <a:fld id="{B5BDDBC2-9B6B-4254-BD74-60DE06A27FB2}"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179857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a:t>
            </a:r>
            <a:r>
              <a:rPr lang="en-US" baseline="0" dirty="0" smtClean="0"/>
              <a:t> the activities and lessons you charted. On the right hand side of the chart record the practice(s)  by checking the column (s) that are integrated in the lessons – use practice # if you want. </a:t>
            </a:r>
            <a:endParaRPr lang="en-US" dirty="0"/>
          </a:p>
        </p:txBody>
      </p:sp>
      <p:sp>
        <p:nvSpPr>
          <p:cNvPr id="4" name="Slide Number Placeholder 3"/>
          <p:cNvSpPr>
            <a:spLocks noGrp="1"/>
          </p:cNvSpPr>
          <p:nvPr>
            <p:ph type="sldNum" sz="quarter" idx="10"/>
          </p:nvPr>
        </p:nvSpPr>
        <p:spPr/>
        <p:txBody>
          <a:bodyPr/>
          <a:lstStyle/>
          <a:p>
            <a:fld id="{7274242D-BBC2-4652-87AF-BA0501A37A02}"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1130153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71B241-740D-4FD4-A9A8-DE60824075F6}" type="slidenum">
              <a:rPr lang="en-US" smtClean="0"/>
              <a:t>56</a:t>
            </a:fld>
            <a:endParaRPr lang="en-US"/>
          </a:p>
        </p:txBody>
      </p:sp>
    </p:spTree>
    <p:extLst>
      <p:ext uri="{BB962C8B-B14F-4D97-AF65-F5344CB8AC3E}">
        <p14:creationId xmlns:p14="http://schemas.microsoft.com/office/powerpoint/2010/main" val="2668839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0AE9D-B692-4FA7-8665-CD20303CD819}" type="slidenum">
              <a:rPr lang="en-US" smtClean="0"/>
              <a:t>12</a:t>
            </a:fld>
            <a:endParaRPr lang="en-US"/>
          </a:p>
        </p:txBody>
      </p:sp>
    </p:spTree>
    <p:extLst>
      <p:ext uri="{BB962C8B-B14F-4D97-AF65-F5344CB8AC3E}">
        <p14:creationId xmlns:p14="http://schemas.microsoft.com/office/powerpoint/2010/main" val="2113892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itchFamily="34" charset="-128"/>
              </a:rPr>
              <a:t>Senate Bill 1.  In Section 2, </a:t>
            </a:r>
          </a:p>
          <a:p>
            <a:r>
              <a:rPr lang="en-US" altLang="en-US" smtClean="0">
                <a:ea typeface="ＭＳ Ｐゴシック" pitchFamily="34" charset="-128"/>
              </a:rPr>
              <a:t>subsection h, it states:  The Dept of Ed shall provide or facilitate statewide training sessions for existing teachers and administrators on how to:</a:t>
            </a:r>
          </a:p>
          <a:p>
            <a:r>
              <a:rPr lang="en-US" altLang="en-US" smtClean="0">
                <a:ea typeface="ＭＳ Ｐゴシック" pitchFamily="34" charset="-128"/>
              </a:rPr>
              <a:t>1.	Integrate the revised content standards into classroom instruction;</a:t>
            </a:r>
          </a:p>
          <a:p>
            <a:r>
              <a:rPr lang="en-US" altLang="en-US" smtClean="0">
                <a:ea typeface="ＭＳ Ｐゴシック" pitchFamily="34" charset="-128"/>
              </a:rPr>
              <a:t>2.	Better integrate PERFORMANCE ASSESSMENT OF STUDENT WITHIN THEIR INSTRUCTIONAL PRACTICES</a:t>
            </a:r>
          </a:p>
          <a:p>
            <a:r>
              <a:rPr lang="en-US" altLang="en-US" smtClean="0">
                <a:ea typeface="ＭＳ Ｐゴシック" pitchFamily="34" charset="-128"/>
              </a:rPr>
              <a:t>3.	Help all students use higher-order thinking and communication skills.  </a:t>
            </a:r>
          </a:p>
          <a:p>
            <a:r>
              <a:rPr lang="en-US" altLang="en-US" smtClean="0">
                <a:ea typeface="ＭＳ Ｐゴシック" pitchFamily="34" charset="-128"/>
              </a:rPr>
              <a:t>In section 3, subsection a, it states:  The KBE shall be responsible for creating and implementing a BALANCED statewide assessment program that measures the students’, schools’, and districts’ achievement of the goals set forth in KRS 158.645 and 158.6451…</a:t>
            </a:r>
          </a:p>
          <a:p>
            <a:r>
              <a:rPr lang="en-US" altLang="en-US" smtClean="0">
                <a:ea typeface="ＭＳ Ｐゴシック" pitchFamily="34" charset="-128"/>
              </a:rPr>
              <a:t>While the OAA works toward the SUMMATIVE components, we are obligated to assist teachers, schools, and districts with the FORMATIVE—what TEACHERS and SCHOOLS and DISTRICTS can do/create to allow them to ensure students are on-track with key targets/standards each and every day…which has FAR MORE POTENTIAL TO INCREASE STUDENT SUCCESS AND ACHIEVEMENT THAN A SINGLE END OF YEAR MEASURE. </a:t>
            </a:r>
          </a:p>
          <a:p>
            <a:endParaRPr lang="en-US" altLang="en-US" smtClean="0">
              <a:ea typeface="ＭＳ Ｐゴシック" pitchFamily="34" charset="-128"/>
            </a:endParaRPr>
          </a:p>
          <a:p>
            <a:endParaRPr lang="en-US" altLang="en-US" smtClean="0">
              <a:ea typeface="ＭＳ Ｐゴシック"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29017" indent="-280391" eaLnBrk="0" hangingPunct="0">
              <a:spcBef>
                <a:spcPct val="30000"/>
              </a:spcBef>
              <a:defRPr sz="1200">
                <a:solidFill>
                  <a:schemeClr val="tx1"/>
                </a:solidFill>
                <a:latin typeface="Calibri" pitchFamily="34" charset="0"/>
                <a:ea typeface="ＭＳ Ｐゴシック" pitchFamily="34" charset="-128"/>
              </a:defRPr>
            </a:lvl2pPr>
            <a:lvl3pPr marL="1121564" indent="-224312" eaLnBrk="0" hangingPunct="0">
              <a:spcBef>
                <a:spcPct val="30000"/>
              </a:spcBef>
              <a:defRPr sz="1200">
                <a:solidFill>
                  <a:schemeClr val="tx1"/>
                </a:solidFill>
                <a:latin typeface="Calibri" pitchFamily="34" charset="0"/>
                <a:ea typeface="ＭＳ Ｐゴシック" pitchFamily="34" charset="-128"/>
              </a:defRPr>
            </a:lvl3pPr>
            <a:lvl4pPr marL="1570189" indent="-224312" eaLnBrk="0" hangingPunct="0">
              <a:spcBef>
                <a:spcPct val="30000"/>
              </a:spcBef>
              <a:defRPr sz="1200">
                <a:solidFill>
                  <a:schemeClr val="tx1"/>
                </a:solidFill>
                <a:latin typeface="Calibri" pitchFamily="34" charset="0"/>
                <a:ea typeface="ＭＳ Ｐゴシック" pitchFamily="34" charset="-128"/>
              </a:defRPr>
            </a:lvl4pPr>
            <a:lvl5pPr marL="2018816" indent="-224312" eaLnBrk="0" hangingPunct="0">
              <a:spcBef>
                <a:spcPct val="30000"/>
              </a:spcBef>
              <a:defRPr sz="1200">
                <a:solidFill>
                  <a:schemeClr val="tx1"/>
                </a:solidFill>
                <a:latin typeface="Calibri" pitchFamily="34" charset="0"/>
                <a:ea typeface="ＭＳ Ｐゴシック" pitchFamily="34" charset="-128"/>
              </a:defRPr>
            </a:lvl5pPr>
            <a:lvl6pPr marL="2467441" indent="-224312"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16065" indent="-224312"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64692" indent="-224312"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13317" indent="-224312"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8B633F8D-04D4-45A2-B8E1-85211AEBE20C}" type="slidenum">
              <a:rPr lang="en-US" altLang="en-US" smtClean="0"/>
              <a:pPr eaLnBrk="1" hangingPunct="1">
                <a:spcBef>
                  <a:spcPct val="0"/>
                </a:spcBef>
              </a:pPr>
              <a:t>15</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4" charset="-128"/>
              </a:rPr>
              <a:t>SB1 section 1 part 1 subsection b state:  Schools SHALL develop their students’ ability to</a:t>
            </a:r>
          </a:p>
          <a:p>
            <a:r>
              <a:rPr lang="en-US" altLang="en-US" dirty="0" smtClean="0">
                <a:ea typeface="ＭＳ Ｐゴシック" pitchFamily="34" charset="-128"/>
              </a:rPr>
              <a:t>1.	USE basic communication and mathematics skills for purposes and situations they will encounter throughout their lives;</a:t>
            </a:r>
          </a:p>
          <a:p>
            <a:r>
              <a:rPr lang="en-US" altLang="en-US" dirty="0" smtClean="0">
                <a:ea typeface="ＭＳ Ｐゴシック" pitchFamily="34" charset="-128"/>
              </a:rPr>
              <a:t>2.	APPLY core concepts and principles from mathematics, the sciences, the arts, the humanities, social studies, and practical living studies TO SITUATIONS THEY WILL ENCOUNTER THROUGHOUT THEIR LIVES;</a:t>
            </a:r>
          </a:p>
          <a:p>
            <a:r>
              <a:rPr lang="en-US" altLang="en-US" dirty="0" smtClean="0">
                <a:ea typeface="ＭＳ Ｐゴシック" pitchFamily="34" charset="-128"/>
              </a:rPr>
              <a:t>3.	Become self-sufficient individuals of good character exhibiting the qualities of altruism, citizenship, courtesy, hard work, honest, human worth, justice, knowledge, patriotism, respect, responsibility, and self-discipline;</a:t>
            </a:r>
          </a:p>
          <a:p>
            <a:r>
              <a:rPr lang="en-US" altLang="en-US" dirty="0" smtClean="0">
                <a:ea typeface="ＭＳ Ｐゴシック" pitchFamily="34" charset="-128"/>
              </a:rPr>
              <a:t>4.	Become responsible members of a family, work group, or community, including demonstrating effectiveness in community service;</a:t>
            </a:r>
          </a:p>
          <a:p>
            <a:r>
              <a:rPr lang="en-US" altLang="en-US" dirty="0" smtClean="0">
                <a:ea typeface="ＭＳ Ｐゴシック" pitchFamily="34" charset="-128"/>
              </a:rPr>
              <a:t>5.	THINK and SOLVE problems in school situations and in a variety of situations they will encounter in life;</a:t>
            </a:r>
          </a:p>
          <a:p>
            <a:r>
              <a:rPr lang="en-US" altLang="en-US" dirty="0" smtClean="0">
                <a:ea typeface="ＭＳ Ｐゴシック" pitchFamily="34" charset="-128"/>
              </a:rPr>
              <a:t>6.	CONNECT and INTEGRATE experiences and new knowledge from all subject matter fields with what they have previously learned and build on past learning experiences to acquire new information through various media sources; and</a:t>
            </a:r>
          </a:p>
          <a:p>
            <a:r>
              <a:rPr lang="en-US" altLang="en-US" dirty="0" smtClean="0">
                <a:ea typeface="ＭＳ Ｐゴシック" pitchFamily="34" charset="-128"/>
              </a:rPr>
              <a:t>7.	EXPRESS their creative talents and interests in visual arts, music, dance and dramatic arts. </a:t>
            </a:r>
          </a:p>
          <a:p>
            <a:r>
              <a:rPr lang="en-US" altLang="en-US" dirty="0" smtClean="0">
                <a:ea typeface="ＭＳ Ｐゴシック" pitchFamily="34" charset="-128"/>
              </a:rPr>
              <a:t>(NO single end of year/end of course assessment can do that…it may be ONE part—but it cannot do it all…AND THAT IS WHAT WE WANT TO SUPPORT—that is where the BALANCE comes in!)</a:t>
            </a:r>
          </a:p>
          <a:p>
            <a:endParaRPr lang="en-US" altLang="en-US" dirty="0" smtClean="0">
              <a:ea typeface="ＭＳ Ｐゴシック"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29017" indent="-280391" eaLnBrk="0" hangingPunct="0">
              <a:spcBef>
                <a:spcPct val="30000"/>
              </a:spcBef>
              <a:defRPr sz="1200">
                <a:solidFill>
                  <a:schemeClr val="tx1"/>
                </a:solidFill>
                <a:latin typeface="Calibri" pitchFamily="34" charset="0"/>
                <a:ea typeface="ＭＳ Ｐゴシック" pitchFamily="34" charset="-128"/>
              </a:defRPr>
            </a:lvl2pPr>
            <a:lvl3pPr marL="1121564" indent="-224312" eaLnBrk="0" hangingPunct="0">
              <a:spcBef>
                <a:spcPct val="30000"/>
              </a:spcBef>
              <a:defRPr sz="1200">
                <a:solidFill>
                  <a:schemeClr val="tx1"/>
                </a:solidFill>
                <a:latin typeface="Calibri" pitchFamily="34" charset="0"/>
                <a:ea typeface="ＭＳ Ｐゴシック" pitchFamily="34" charset="-128"/>
              </a:defRPr>
            </a:lvl3pPr>
            <a:lvl4pPr marL="1570189" indent="-224312" eaLnBrk="0" hangingPunct="0">
              <a:spcBef>
                <a:spcPct val="30000"/>
              </a:spcBef>
              <a:defRPr sz="1200">
                <a:solidFill>
                  <a:schemeClr val="tx1"/>
                </a:solidFill>
                <a:latin typeface="Calibri" pitchFamily="34" charset="0"/>
                <a:ea typeface="ＭＳ Ｐゴシック" pitchFamily="34" charset="-128"/>
              </a:defRPr>
            </a:lvl4pPr>
            <a:lvl5pPr marL="2018816" indent="-224312" eaLnBrk="0" hangingPunct="0">
              <a:spcBef>
                <a:spcPct val="30000"/>
              </a:spcBef>
              <a:defRPr sz="1200">
                <a:solidFill>
                  <a:schemeClr val="tx1"/>
                </a:solidFill>
                <a:latin typeface="Calibri" pitchFamily="34" charset="0"/>
                <a:ea typeface="ＭＳ Ｐゴシック" pitchFamily="34" charset="-128"/>
              </a:defRPr>
            </a:lvl5pPr>
            <a:lvl6pPr marL="2467441" indent="-224312"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16065" indent="-224312"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64692" indent="-224312"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13317" indent="-224312"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72449384-7CD1-4178-B913-6E87F78BB82F}" type="slidenum">
              <a:rPr lang="en-US" altLang="en-US" smtClean="0"/>
              <a:pPr eaLnBrk="1" hangingPunct="1">
                <a:spcBef>
                  <a:spcPct val="0"/>
                </a:spcBef>
              </a:pPr>
              <a:t>21</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4C60C7-D210-1B41-98FF-4D45D41478F2}" type="slidenum">
              <a:rPr lang="en-US" smtClean="0"/>
              <a:t>25</a:t>
            </a:fld>
            <a:endParaRPr lang="en-US"/>
          </a:p>
        </p:txBody>
      </p:sp>
    </p:spTree>
    <p:extLst>
      <p:ext uri="{BB962C8B-B14F-4D97-AF65-F5344CB8AC3E}">
        <p14:creationId xmlns:p14="http://schemas.microsoft.com/office/powerpoint/2010/main" val="4251949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alibri" pitchFamily="34" charset="0"/>
              </a:rPr>
              <a:t>Page two (2) of the Kentucky</a:t>
            </a:r>
            <a:r>
              <a:rPr lang="en-US" baseline="0" dirty="0" smtClean="0">
                <a:latin typeface="Calibri" pitchFamily="34" charset="0"/>
              </a:rPr>
              <a:t> Framework for Teaching has this sample page highlighting the design of the document.  It is important to understand this design because it is consistent across each of the five (5) domains. </a:t>
            </a:r>
          </a:p>
          <a:p>
            <a:endParaRPr lang="en-US" baseline="0" dirty="0" smtClean="0">
              <a:latin typeface="Calibri" pitchFamily="34" charset="0"/>
            </a:endParaRPr>
          </a:p>
          <a:p>
            <a:r>
              <a:rPr lang="en-US" baseline="0" dirty="0" smtClean="0">
                <a:latin typeface="Calibri" pitchFamily="34" charset="0"/>
              </a:rPr>
              <a:t>Each page is clearly labeled with the Domain number and name.  In our example it is Domain 1: Planning and Preparation. </a:t>
            </a:r>
          </a:p>
          <a:p>
            <a:endParaRPr lang="en-US" baseline="0" dirty="0" smtClean="0">
              <a:latin typeface="Calibri" pitchFamily="34" charset="0"/>
            </a:endParaRPr>
          </a:p>
          <a:p>
            <a:r>
              <a:rPr lang="en-US" baseline="0" dirty="0" smtClean="0">
                <a:latin typeface="Calibri" pitchFamily="34" charset="0"/>
              </a:rPr>
              <a:t>The name of each component within the domain is listed on its own page along with a brief description.  Here we see Component 1A: Knowledge of Content and Pedagogy.  You will also note that a component might be further subdivided into elements.  Our example has three elements that are part of Component 1A in Domain 1.  </a:t>
            </a:r>
          </a:p>
          <a:p>
            <a:endParaRPr lang="en-US" baseline="0" dirty="0" smtClean="0">
              <a:latin typeface="Calibri" pitchFamily="34" charset="0"/>
            </a:endParaRPr>
          </a:p>
          <a:p>
            <a:r>
              <a:rPr lang="en-US" baseline="0" dirty="0" smtClean="0">
                <a:latin typeface="Calibri" pitchFamily="34" charset="0"/>
              </a:rPr>
              <a:t>This might sound a bit confusing, but once you understand the design, you will see how it allows the user to easily access important information! </a:t>
            </a:r>
          </a:p>
          <a:p>
            <a:endParaRPr lang="en-US" baseline="0" dirty="0" smtClean="0">
              <a:latin typeface="Calibri" pitchFamily="34" charset="0"/>
            </a:endParaRPr>
          </a:p>
          <a:p>
            <a:r>
              <a:rPr lang="en-US" baseline="0" dirty="0" smtClean="0">
                <a:latin typeface="Calibri" pitchFamily="34" charset="0"/>
              </a:rPr>
              <a:t>Next you see that there are four (4) performance levels identified as Ineffective, Developing, Accomplished, and Exemplary. </a:t>
            </a:r>
          </a:p>
          <a:p>
            <a:endParaRPr lang="en-US" baseline="0" dirty="0" smtClean="0">
              <a:latin typeface="Calibri" pitchFamily="34" charset="0"/>
            </a:endParaRPr>
          </a:p>
          <a:p>
            <a:r>
              <a:rPr lang="en-US" baseline="0" dirty="0" smtClean="0">
                <a:latin typeface="Calibri" pitchFamily="34" charset="0"/>
              </a:rPr>
              <a:t>The indicators listed under each performance level are the “meat and potatoes” of the Framework for Teaching.  These are examples of some of the characteristics of each performance level.  They are NOT intended to be an exhaustive list nor a checklist.  Their purpose is to guide the evaluator in making his or her best professional judgment of a teacher’s effectiveness based on the evidence.  </a:t>
            </a:r>
          </a:p>
          <a:p>
            <a:endParaRPr lang="en-US" baseline="0" dirty="0" smtClean="0">
              <a:latin typeface="Calibri" pitchFamily="34" charset="0"/>
            </a:endParaRPr>
          </a:p>
          <a:p>
            <a:r>
              <a:rPr lang="en-US" baseline="0" dirty="0" smtClean="0">
                <a:latin typeface="Calibri" pitchFamily="34" charset="0"/>
              </a:rPr>
              <a:t>And so the Domain, Component, Elements, Performance Levels, and Indicators comprise the official Framework for Teaching. </a:t>
            </a:r>
          </a:p>
          <a:p>
            <a:endParaRPr lang="en-US" baseline="0" dirty="0" smtClean="0">
              <a:latin typeface="Calibri" pitchFamily="34" charset="0"/>
            </a:endParaRPr>
          </a:p>
          <a:p>
            <a:r>
              <a:rPr lang="en-US" baseline="0" dirty="0" smtClean="0">
                <a:latin typeface="Calibri" pitchFamily="34" charset="0"/>
              </a:rPr>
              <a:t>The two remaining rows, Critical Attributes and Possible Examples, serve to provide additional examples and guidance for the evaluator.  However, they are not the teacher practices by which the performance levels are ultimately assigned.  </a:t>
            </a:r>
            <a:endParaRPr lang="en-US" dirty="0" smtClean="0">
              <a:latin typeface="Calibri" pitchFamily="34" charset="0"/>
            </a:endParaRPr>
          </a:p>
          <a:p>
            <a:endParaRPr lang="en-US" dirty="0" smtClean="0">
              <a:latin typeface="Calibri" pitchFamily="34" charset="0"/>
            </a:endParaRPr>
          </a:p>
          <a:p>
            <a:endParaRPr lang="en-US" dirty="0" smtClean="0">
              <a:latin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ACEA9CC8-7EE0-44BB-A765-AAB9440326BB}" type="slidenum">
              <a:rPr lang="en-US" smtClean="0"/>
              <a:t>37</a:t>
            </a:fld>
            <a:endParaRPr lang="en-US"/>
          </a:p>
        </p:txBody>
      </p:sp>
    </p:spTree>
    <p:extLst>
      <p:ext uri="{BB962C8B-B14F-4D97-AF65-F5344CB8AC3E}">
        <p14:creationId xmlns:p14="http://schemas.microsoft.com/office/powerpoint/2010/main" val="3865794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BDDBC2-9B6B-4254-BD74-60DE06A27FB2}"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2457141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a:t>
            </a:r>
            <a:r>
              <a:rPr lang="en-US" baseline="0" dirty="0" smtClean="0"/>
              <a:t> of hands – familiar with practices?</a:t>
            </a:r>
          </a:p>
          <a:p>
            <a:endParaRPr lang="en-US" baseline="0" dirty="0" smtClean="0"/>
          </a:p>
          <a:p>
            <a:r>
              <a:rPr lang="en-US" baseline="0" dirty="0" smtClean="0"/>
              <a:t>Let’s get to know them a bit better…activity</a:t>
            </a:r>
          </a:p>
          <a:p>
            <a:endParaRPr lang="en-US" baseline="0" dirty="0" smtClean="0"/>
          </a:p>
          <a:p>
            <a:r>
              <a:rPr lang="en-US" baseline="0" dirty="0" smtClean="0"/>
              <a:t>Most are two pages in length. We will look at the attached progression sheets later…</a:t>
            </a:r>
            <a:endParaRPr lang="en-US" dirty="0"/>
          </a:p>
        </p:txBody>
      </p:sp>
      <p:sp>
        <p:nvSpPr>
          <p:cNvPr id="4" name="Slide Number Placeholder 3"/>
          <p:cNvSpPr>
            <a:spLocks noGrp="1"/>
          </p:cNvSpPr>
          <p:nvPr>
            <p:ph type="sldNum" sz="quarter" idx="10"/>
          </p:nvPr>
        </p:nvSpPr>
        <p:spPr/>
        <p:txBody>
          <a:bodyPr/>
          <a:lstStyle/>
          <a:p>
            <a:fld id="{7274242D-BBC2-4652-87AF-BA0501A37A02}"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2788948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BDDBC2-9B6B-4254-BD74-60DE06A27FB2}"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1305797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C6A88B-A800-F94B-BCD3-8C9209764E4B}" type="datetimeFigureOut">
              <a:rPr lang="en-US" smtClean="0"/>
              <a:t>10/29/13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355D2-5DA6-C146-908C-73965099B791}" type="slidenum">
              <a:rPr lang="en-US" smtClean="0"/>
              <a:t>‹#›</a:t>
            </a:fld>
            <a:endParaRPr lang="en-US"/>
          </a:p>
        </p:txBody>
      </p:sp>
    </p:spTree>
    <p:extLst>
      <p:ext uri="{BB962C8B-B14F-4D97-AF65-F5344CB8AC3E}">
        <p14:creationId xmlns:p14="http://schemas.microsoft.com/office/powerpoint/2010/main" val="1539823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6A88B-A800-F94B-BCD3-8C9209764E4B}" type="datetimeFigureOut">
              <a:rPr lang="en-US" smtClean="0"/>
              <a:t>10/29/13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355D2-5DA6-C146-908C-73965099B791}" type="slidenum">
              <a:rPr lang="en-US" smtClean="0"/>
              <a:t>‹#›</a:t>
            </a:fld>
            <a:endParaRPr lang="en-US"/>
          </a:p>
        </p:txBody>
      </p:sp>
    </p:spTree>
    <p:extLst>
      <p:ext uri="{BB962C8B-B14F-4D97-AF65-F5344CB8AC3E}">
        <p14:creationId xmlns:p14="http://schemas.microsoft.com/office/powerpoint/2010/main" val="668606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6A88B-A800-F94B-BCD3-8C9209764E4B}" type="datetimeFigureOut">
              <a:rPr lang="en-US" smtClean="0"/>
              <a:t>10/29/13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355D2-5DA6-C146-908C-73965099B791}" type="slidenum">
              <a:rPr lang="en-US" smtClean="0"/>
              <a:t>‹#›</a:t>
            </a:fld>
            <a:endParaRPr lang="en-US"/>
          </a:p>
        </p:txBody>
      </p:sp>
    </p:spTree>
    <p:extLst>
      <p:ext uri="{BB962C8B-B14F-4D97-AF65-F5344CB8AC3E}">
        <p14:creationId xmlns:p14="http://schemas.microsoft.com/office/powerpoint/2010/main" val="3819244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74" name="Picture 2" descr="signature tem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ctrTitle"/>
          </p:nvPr>
        </p:nvSpPr>
        <p:spPr>
          <a:xfrm>
            <a:off x="685800" y="2130427"/>
            <a:ext cx="7772400" cy="1470025"/>
          </a:xfrm>
        </p:spPr>
        <p:txBody>
          <a:bodyPr/>
          <a:lstStyle>
            <a:lvl1pPr>
              <a:defRPr>
                <a:solidFill>
                  <a:schemeClr val="tx1"/>
                </a:solidFill>
                <a:latin typeface="Georgia" pitchFamily="18" charset="0"/>
              </a:defRPr>
            </a:lvl1pPr>
          </a:lstStyle>
          <a:p>
            <a:pPr lvl="0"/>
            <a:r>
              <a:rPr lang="en-US" altLang="en-US" noProof="0" smtClean="0"/>
              <a:t>Click to edit Master title style</a:t>
            </a:r>
          </a:p>
        </p:txBody>
      </p:sp>
      <p:sp>
        <p:nvSpPr>
          <p:cNvPr id="3076"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effectLst>
                  <a:outerShdw blurRad="38100" dist="38100" dir="2700000" algn="tl">
                    <a:srgbClr val="C0C0C0"/>
                  </a:outerShdw>
                </a:effectLst>
              </a:defRPr>
            </a:lvl1pPr>
          </a:lstStyle>
          <a:p>
            <a:pPr lvl="0"/>
            <a:r>
              <a:rPr lang="en-US" altLang="en-US" noProof="0" smtClean="0"/>
              <a:t>Click to edit Master subtitle style</a:t>
            </a:r>
          </a:p>
        </p:txBody>
      </p:sp>
      <p:sp>
        <p:nvSpPr>
          <p:cNvPr id="3080" name="Text Box 8"/>
          <p:cNvSpPr txBox="1">
            <a:spLocks noChangeArrowheads="1"/>
          </p:cNvSpPr>
          <p:nvPr/>
        </p:nvSpPr>
        <p:spPr bwMode="auto">
          <a:xfrm>
            <a:off x="2286001" y="76201"/>
            <a:ext cx="67052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fontAlgn="base">
              <a:spcBef>
                <a:spcPct val="0"/>
              </a:spcBef>
              <a:spcAft>
                <a:spcPct val="0"/>
              </a:spcAft>
            </a:pPr>
            <a:r>
              <a:rPr lang="en-US" altLang="en-US" b="1">
                <a:solidFill>
                  <a:srgbClr val="FFFFFF"/>
                </a:solidFill>
                <a:latin typeface="Georgia" pitchFamily="18" charset="0"/>
              </a:rPr>
              <a:t>COLLEGE OF EDUCATION &amp; HUMAN DEVELOPMENT</a:t>
            </a:r>
          </a:p>
        </p:txBody>
      </p:sp>
    </p:spTree>
    <p:extLst>
      <p:ext uri="{BB962C8B-B14F-4D97-AF65-F5344CB8AC3E}">
        <p14:creationId xmlns:p14="http://schemas.microsoft.com/office/powerpoint/2010/main" val="4240601918"/>
      </p:ext>
    </p:extLst>
  </p:cSld>
  <p:clrMapOvr>
    <a:masterClrMapping/>
  </p:clrMapOvr>
  <p:transition xmlns:p14="http://schemas.microsoft.com/office/powerpoint/2010/mai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7215432"/>
      </p:ext>
    </p:extLst>
  </p:cSld>
  <p:clrMapOvr>
    <a:masterClrMapping/>
  </p:clrMapOvr>
  <p:transition xmlns:p14="http://schemas.microsoft.com/office/powerpoint/2010/mai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62317630"/>
      </p:ext>
    </p:extLst>
  </p:cSld>
  <p:clrMapOvr>
    <a:masterClrMapping/>
  </p:clrMapOvr>
  <p:transition xmlns:p14="http://schemas.microsoft.com/office/powerpoint/2010/mai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 y="1600202"/>
            <a:ext cx="4267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600202"/>
            <a:ext cx="4267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2938302"/>
      </p:ext>
    </p:extLst>
  </p:cSld>
  <p:clrMapOvr>
    <a:masterClrMapping/>
  </p:clrMapOvr>
  <p:transition xmlns:p14="http://schemas.microsoft.com/office/powerpoint/2010/mai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0902812"/>
      </p:ext>
    </p:extLst>
  </p:cSld>
  <p:clrMapOvr>
    <a:masterClrMapping/>
  </p:clrMapOvr>
  <p:transition xmlns:p14="http://schemas.microsoft.com/office/powerpoint/2010/mai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5206207"/>
      </p:ext>
    </p:extLst>
  </p:cSld>
  <p:clrMapOvr>
    <a:masterClrMapping/>
  </p:clrMapOvr>
  <p:transition xmlns:p14="http://schemas.microsoft.com/office/powerpoint/2010/mai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297221"/>
      </p:ext>
    </p:extLst>
  </p:cSld>
  <p:clrMapOvr>
    <a:masterClrMapping/>
  </p:clrMapOvr>
  <p:transition xmlns:p14="http://schemas.microsoft.com/office/powerpoint/2010/mai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08731052"/>
      </p:ext>
    </p:extLst>
  </p:cSld>
  <p:clrMapOvr>
    <a:masterClrMapping/>
  </p:clrMapOvr>
  <p:transition xmlns:p14="http://schemas.microsoft.com/office/powerpoint/2010/mai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6A88B-A800-F94B-BCD3-8C9209764E4B}" type="datetimeFigureOut">
              <a:rPr lang="en-US" smtClean="0"/>
              <a:t>10/29/13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355D2-5DA6-C146-908C-73965099B791}" type="slidenum">
              <a:rPr lang="en-US" smtClean="0"/>
              <a:t>‹#›</a:t>
            </a:fld>
            <a:endParaRPr lang="en-US"/>
          </a:p>
        </p:txBody>
      </p:sp>
    </p:spTree>
    <p:extLst>
      <p:ext uri="{BB962C8B-B14F-4D97-AF65-F5344CB8AC3E}">
        <p14:creationId xmlns:p14="http://schemas.microsoft.com/office/powerpoint/2010/main" val="27624885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56569227"/>
      </p:ext>
    </p:extLst>
  </p:cSld>
  <p:clrMapOvr>
    <a:masterClrMapping/>
  </p:clrMapOvr>
  <p:transition xmlns:p14="http://schemas.microsoft.com/office/powerpoint/2010/mai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2328316"/>
      </p:ext>
    </p:extLst>
  </p:cSld>
  <p:clrMapOvr>
    <a:masterClrMapping/>
  </p:clrMapOvr>
  <p:transition xmlns:p14="http://schemas.microsoft.com/office/powerpoint/2010/mai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76202"/>
            <a:ext cx="2171700"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76202"/>
            <a:ext cx="63627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6693774"/>
      </p:ext>
    </p:extLst>
  </p:cSld>
  <p:clrMapOvr>
    <a:masterClrMapping/>
  </p:clrMapOvr>
  <p:transition xmlns:p14="http://schemas.microsoft.com/office/powerpoint/2010/mai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59436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 y="1600202"/>
            <a:ext cx="42672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600202"/>
            <a:ext cx="42672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9681296"/>
      </p:ext>
    </p:extLst>
  </p:cSld>
  <p:clrMapOvr>
    <a:masterClrMapping/>
  </p:clrMapOvr>
  <p:transition xmlns:p14="http://schemas.microsoft.com/office/powerpoint/2010/mai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C6A88B-A800-F94B-BCD3-8C9209764E4B}" type="datetimeFigureOut">
              <a:rPr lang="en-US" smtClean="0"/>
              <a:t>10/29/13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355D2-5DA6-C146-908C-73965099B791}" type="slidenum">
              <a:rPr lang="en-US" smtClean="0"/>
              <a:t>‹#›</a:t>
            </a:fld>
            <a:endParaRPr lang="en-US"/>
          </a:p>
        </p:txBody>
      </p:sp>
    </p:spTree>
    <p:extLst>
      <p:ext uri="{BB962C8B-B14F-4D97-AF65-F5344CB8AC3E}">
        <p14:creationId xmlns:p14="http://schemas.microsoft.com/office/powerpoint/2010/main" val="3200760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C6A88B-A800-F94B-BCD3-8C9209764E4B}" type="datetimeFigureOut">
              <a:rPr lang="en-US" smtClean="0"/>
              <a:t>10/29/13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355D2-5DA6-C146-908C-73965099B791}" type="slidenum">
              <a:rPr lang="en-US" smtClean="0"/>
              <a:t>‹#›</a:t>
            </a:fld>
            <a:endParaRPr lang="en-US"/>
          </a:p>
        </p:txBody>
      </p:sp>
    </p:spTree>
    <p:extLst>
      <p:ext uri="{BB962C8B-B14F-4D97-AF65-F5344CB8AC3E}">
        <p14:creationId xmlns:p14="http://schemas.microsoft.com/office/powerpoint/2010/main" val="17743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C6A88B-A800-F94B-BCD3-8C9209764E4B}" type="datetimeFigureOut">
              <a:rPr lang="en-US" smtClean="0"/>
              <a:t>10/29/13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4355D2-5DA6-C146-908C-73965099B791}" type="slidenum">
              <a:rPr lang="en-US" smtClean="0"/>
              <a:t>‹#›</a:t>
            </a:fld>
            <a:endParaRPr lang="en-US"/>
          </a:p>
        </p:txBody>
      </p:sp>
    </p:spTree>
    <p:extLst>
      <p:ext uri="{BB962C8B-B14F-4D97-AF65-F5344CB8AC3E}">
        <p14:creationId xmlns:p14="http://schemas.microsoft.com/office/powerpoint/2010/main" val="677559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C6A88B-A800-F94B-BCD3-8C9209764E4B}" type="datetimeFigureOut">
              <a:rPr lang="en-US" smtClean="0"/>
              <a:t>10/29/13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4355D2-5DA6-C146-908C-73965099B791}" type="slidenum">
              <a:rPr lang="en-US" smtClean="0"/>
              <a:t>‹#›</a:t>
            </a:fld>
            <a:endParaRPr lang="en-US"/>
          </a:p>
        </p:txBody>
      </p:sp>
    </p:spTree>
    <p:extLst>
      <p:ext uri="{BB962C8B-B14F-4D97-AF65-F5344CB8AC3E}">
        <p14:creationId xmlns:p14="http://schemas.microsoft.com/office/powerpoint/2010/main" val="1826003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6A88B-A800-F94B-BCD3-8C9209764E4B}" type="datetimeFigureOut">
              <a:rPr lang="en-US" smtClean="0"/>
              <a:t>10/29/13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4355D2-5DA6-C146-908C-73965099B791}" type="slidenum">
              <a:rPr lang="en-US" smtClean="0"/>
              <a:t>‹#›</a:t>
            </a:fld>
            <a:endParaRPr lang="en-US"/>
          </a:p>
        </p:txBody>
      </p:sp>
    </p:spTree>
    <p:extLst>
      <p:ext uri="{BB962C8B-B14F-4D97-AF65-F5344CB8AC3E}">
        <p14:creationId xmlns:p14="http://schemas.microsoft.com/office/powerpoint/2010/main" val="2230136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6A88B-A800-F94B-BCD3-8C9209764E4B}" type="datetimeFigureOut">
              <a:rPr lang="en-US" smtClean="0"/>
              <a:t>10/29/13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355D2-5DA6-C146-908C-73965099B791}" type="slidenum">
              <a:rPr lang="en-US" smtClean="0"/>
              <a:t>‹#›</a:t>
            </a:fld>
            <a:endParaRPr lang="en-US"/>
          </a:p>
        </p:txBody>
      </p:sp>
    </p:spTree>
    <p:extLst>
      <p:ext uri="{BB962C8B-B14F-4D97-AF65-F5344CB8AC3E}">
        <p14:creationId xmlns:p14="http://schemas.microsoft.com/office/powerpoint/2010/main" val="269807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6A88B-A800-F94B-BCD3-8C9209764E4B}" type="datetimeFigureOut">
              <a:rPr lang="en-US" smtClean="0"/>
              <a:t>10/29/13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355D2-5DA6-C146-908C-73965099B791}" type="slidenum">
              <a:rPr lang="en-US" smtClean="0"/>
              <a:t>‹#›</a:t>
            </a:fld>
            <a:endParaRPr lang="en-US"/>
          </a:p>
        </p:txBody>
      </p:sp>
    </p:spTree>
    <p:extLst>
      <p:ext uri="{BB962C8B-B14F-4D97-AF65-F5344CB8AC3E}">
        <p14:creationId xmlns:p14="http://schemas.microsoft.com/office/powerpoint/2010/main" val="5791933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4"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C6A88B-A800-F94B-BCD3-8C9209764E4B}" type="datetimeFigureOut">
              <a:rPr lang="en-US" smtClean="0"/>
              <a:t>10/29/13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4355D2-5DA6-C146-908C-73965099B791}" type="slidenum">
              <a:rPr lang="en-US" smtClean="0"/>
              <a:t>‹#›</a:t>
            </a:fld>
            <a:endParaRPr lang="en-US"/>
          </a:p>
        </p:txBody>
      </p:sp>
    </p:spTree>
    <p:extLst>
      <p:ext uri="{BB962C8B-B14F-4D97-AF65-F5344CB8AC3E}">
        <p14:creationId xmlns:p14="http://schemas.microsoft.com/office/powerpoint/2010/main" val="3795072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signature templat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76200" y="76200"/>
            <a:ext cx="5943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6200" y="1600202"/>
            <a:ext cx="8686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2" name="Text Box 8"/>
          <p:cNvSpPr txBox="1">
            <a:spLocks noChangeArrowheads="1"/>
          </p:cNvSpPr>
          <p:nvPr/>
        </p:nvSpPr>
        <p:spPr bwMode="auto">
          <a:xfrm>
            <a:off x="4267200" y="6400801"/>
            <a:ext cx="453201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fontAlgn="base">
              <a:spcBef>
                <a:spcPct val="0"/>
              </a:spcBef>
              <a:spcAft>
                <a:spcPct val="0"/>
              </a:spcAft>
            </a:pPr>
            <a:r>
              <a:rPr lang="en-US" altLang="en-US" sz="1200" b="1">
                <a:solidFill>
                  <a:srgbClr val="000000"/>
                </a:solidFill>
                <a:effectLst>
                  <a:outerShdw blurRad="38100" dist="38100" dir="2700000" algn="tl">
                    <a:srgbClr val="C0C0C0"/>
                  </a:outerShdw>
                </a:effectLst>
                <a:latin typeface="Georgia" pitchFamily="18" charset="0"/>
              </a:rPr>
              <a:t>COLLEGE OF EDUCATION &amp; HUMAN DEVELOPMENT</a:t>
            </a:r>
          </a:p>
        </p:txBody>
      </p:sp>
    </p:spTree>
    <p:extLst>
      <p:ext uri="{BB962C8B-B14F-4D97-AF65-F5344CB8AC3E}">
        <p14:creationId xmlns:p14="http://schemas.microsoft.com/office/powerpoint/2010/main" val="2249642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xmlns:p14="http://schemas.microsoft.com/office/powerpoint/2010/main" advClick="0"/>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Verdana" pitchFamily="34" charset="0"/>
        </a:defRPr>
      </a:lvl2pPr>
      <a:lvl3pPr algn="l" rtl="0" fontAlgn="base">
        <a:spcBef>
          <a:spcPct val="0"/>
        </a:spcBef>
        <a:spcAft>
          <a:spcPct val="0"/>
        </a:spcAft>
        <a:defRPr sz="2800" b="1">
          <a:solidFill>
            <a:schemeClr val="bg1"/>
          </a:solidFill>
          <a:latin typeface="Verdana" pitchFamily="34" charset="0"/>
        </a:defRPr>
      </a:lvl3pPr>
      <a:lvl4pPr algn="l" rtl="0" fontAlgn="base">
        <a:spcBef>
          <a:spcPct val="0"/>
        </a:spcBef>
        <a:spcAft>
          <a:spcPct val="0"/>
        </a:spcAft>
        <a:defRPr sz="2800" b="1">
          <a:solidFill>
            <a:schemeClr val="bg1"/>
          </a:solidFill>
          <a:latin typeface="Verdana" pitchFamily="34" charset="0"/>
        </a:defRPr>
      </a:lvl4pPr>
      <a:lvl5pPr algn="l" rtl="0" fontAlgn="base">
        <a:spcBef>
          <a:spcPct val="0"/>
        </a:spcBef>
        <a:spcAft>
          <a:spcPct val="0"/>
        </a:spcAft>
        <a:defRPr sz="2800" b="1">
          <a:solidFill>
            <a:schemeClr val="bg1"/>
          </a:solidFill>
          <a:latin typeface="Verdana" pitchFamily="34" charset="0"/>
        </a:defRPr>
      </a:lvl5pPr>
      <a:lvl6pPr marL="457200" algn="l" rtl="0" fontAlgn="base">
        <a:spcBef>
          <a:spcPct val="0"/>
        </a:spcBef>
        <a:spcAft>
          <a:spcPct val="0"/>
        </a:spcAft>
        <a:defRPr sz="2800" b="1">
          <a:solidFill>
            <a:schemeClr val="bg1"/>
          </a:solidFill>
          <a:latin typeface="Verdana" pitchFamily="34" charset="0"/>
        </a:defRPr>
      </a:lvl6pPr>
      <a:lvl7pPr marL="914400" algn="l" rtl="0" fontAlgn="base">
        <a:spcBef>
          <a:spcPct val="0"/>
        </a:spcBef>
        <a:spcAft>
          <a:spcPct val="0"/>
        </a:spcAft>
        <a:defRPr sz="2800" b="1">
          <a:solidFill>
            <a:schemeClr val="bg1"/>
          </a:solidFill>
          <a:latin typeface="Verdana" pitchFamily="34" charset="0"/>
        </a:defRPr>
      </a:lvl7pPr>
      <a:lvl8pPr marL="1371600" algn="l" rtl="0" fontAlgn="base">
        <a:spcBef>
          <a:spcPct val="0"/>
        </a:spcBef>
        <a:spcAft>
          <a:spcPct val="0"/>
        </a:spcAft>
        <a:defRPr sz="2800" b="1">
          <a:solidFill>
            <a:schemeClr val="bg1"/>
          </a:solidFill>
          <a:latin typeface="Verdana" pitchFamily="34" charset="0"/>
        </a:defRPr>
      </a:lvl8pPr>
      <a:lvl9pPr marL="1828800" algn="l" rtl="0" fontAlgn="base">
        <a:spcBef>
          <a:spcPct val="0"/>
        </a:spcBef>
        <a:spcAft>
          <a:spcPct val="0"/>
        </a:spcAft>
        <a:defRPr sz="2800" b="1">
          <a:solidFill>
            <a:schemeClr val="bg1"/>
          </a:solidFill>
          <a:latin typeface="Verdana" pitchFamily="34" charset="0"/>
        </a:defRPr>
      </a:lvl9pPr>
    </p:titleStyle>
    <p:body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10.png"/><Relationship Id="rId1" Type="http://schemas.openxmlformats.org/officeDocument/2006/relationships/themeOverride" Target="../theme/themeOverride1.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https://www.teachingchannel.org/videos/climate-change-lesson-1"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https://www.teachingchannel.org/videos/ninth-grade-biology-lesson"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http://www.youtube.com/watch?v=2KbEV85rJhs&amp;desktop_uri=/watch?v=2KbEV85rJhs&amp;app=desktop"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tmp"/><Relationship Id="rId3" Type="http://schemas.openxmlformats.org/officeDocument/2006/relationships/image" Target="../media/image24.tmp"/></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609601"/>
            <a:ext cx="5334000" cy="3698630"/>
          </a:xfrm>
        </p:spPr>
        <p:txBody>
          <a:bodyPr>
            <a:normAutofit fontScale="47500" lnSpcReduction="20000"/>
          </a:bodyPr>
          <a:lstStyle/>
          <a:p>
            <a:pPr algn="ctr"/>
            <a:endParaRPr lang="en-US" sz="13500" b="1" dirty="0">
              <a:solidFill>
                <a:schemeClr val="tx1"/>
              </a:solidFill>
            </a:endParaRPr>
          </a:p>
          <a:p>
            <a:pPr algn="ctr"/>
            <a:r>
              <a:rPr lang="en-US" sz="12000" b="1" dirty="0" smtClean="0">
                <a:solidFill>
                  <a:schemeClr val="tx1"/>
                </a:solidFill>
              </a:rPr>
              <a:t>Science Network</a:t>
            </a:r>
          </a:p>
          <a:p>
            <a:pPr algn="ctr"/>
            <a:r>
              <a:rPr lang="en-US" sz="12000" b="1" dirty="0" smtClean="0">
                <a:solidFill>
                  <a:schemeClr val="tx1"/>
                </a:solidFill>
              </a:rPr>
              <a:t>Meeting</a:t>
            </a:r>
          </a:p>
          <a:p>
            <a:pPr algn="ctr"/>
            <a:r>
              <a:rPr lang="en-US" sz="8000" b="1" dirty="0" smtClean="0">
                <a:solidFill>
                  <a:schemeClr val="tx1"/>
                </a:solidFill>
              </a:rPr>
              <a:t>October 29</a:t>
            </a:r>
            <a:r>
              <a:rPr lang="en-US" sz="8000" b="1" dirty="0" smtClean="0">
                <a:solidFill>
                  <a:schemeClr val="tx1"/>
                </a:solidFill>
              </a:rPr>
              <a:t>, </a:t>
            </a:r>
            <a:r>
              <a:rPr lang="en-US" sz="8000" b="1" dirty="0" smtClean="0">
                <a:solidFill>
                  <a:schemeClr val="tx1"/>
                </a:solidFill>
              </a:rPr>
              <a:t>2013</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905000"/>
            <a:ext cx="2009775" cy="2276475"/>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 name="Picture 1"/>
          <p:cNvPicPr>
            <a:picLocks noChangeAspect="1"/>
          </p:cNvPicPr>
          <p:nvPr/>
        </p:nvPicPr>
        <p:blipFill>
          <a:blip r:embed="rId4"/>
          <a:stretch>
            <a:fillRect/>
          </a:stretch>
        </p:blipFill>
        <p:spPr>
          <a:xfrm>
            <a:off x="1295400" y="304800"/>
            <a:ext cx="3810000" cy="1066800"/>
          </a:xfrm>
          <a:prstGeom prst="rect">
            <a:avLst/>
          </a:prstGeom>
        </p:spPr>
      </p:pic>
      <p:sp>
        <p:nvSpPr>
          <p:cNvPr id="7" name="Title 1"/>
          <p:cNvSpPr txBox="1">
            <a:spLocks/>
          </p:cNvSpPr>
          <p:nvPr/>
        </p:nvSpPr>
        <p:spPr>
          <a:xfrm>
            <a:off x="457200" y="4283075"/>
            <a:ext cx="7315200" cy="7159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0071B5"/>
                </a:solidFill>
                <a:latin typeface="+mj-lt"/>
                <a:ea typeface="+mj-ea"/>
                <a:cs typeface="+mj-cs"/>
              </a:defRPr>
            </a:lvl1pPr>
          </a:lstStyle>
          <a:p>
            <a:pPr algn="ctr"/>
            <a:r>
              <a:rPr lang="en-US" sz="4800" dirty="0" smtClean="0"/>
              <a:t>Welcome!</a:t>
            </a:r>
            <a:endParaRPr lang="en-US" sz="4800" dirty="0"/>
          </a:p>
        </p:txBody>
      </p:sp>
      <p:sp>
        <p:nvSpPr>
          <p:cNvPr id="8" name="Content Placeholder 2"/>
          <p:cNvSpPr txBox="1">
            <a:spLocks/>
          </p:cNvSpPr>
          <p:nvPr/>
        </p:nvSpPr>
        <p:spPr>
          <a:xfrm>
            <a:off x="457200" y="5105400"/>
            <a:ext cx="8229600" cy="12493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chemeClr val="tx1">
                    <a:lumMod val="95000"/>
                    <a:lumOff val="5000"/>
                  </a:schemeClr>
                </a:solidFill>
              </a:rPr>
              <a:t>Please make sure you pick up one copy of each handout from the table before we begin</a:t>
            </a:r>
            <a:endParaRPr lang="en-US" dirty="0">
              <a:solidFill>
                <a:schemeClr val="tx1">
                  <a:lumMod val="95000"/>
                  <a:lumOff val="5000"/>
                </a:schemeClr>
              </a:solidFill>
            </a:endParaRPr>
          </a:p>
        </p:txBody>
      </p:sp>
    </p:spTree>
    <p:extLst>
      <p:ext uri="{BB962C8B-B14F-4D97-AF65-F5344CB8AC3E}">
        <p14:creationId xmlns:p14="http://schemas.microsoft.com/office/powerpoint/2010/main" val="1959033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5"/>
          <p:cNvSpPr>
            <a:spLocks noGrp="1"/>
          </p:cNvSpPr>
          <p:nvPr>
            <p:ph type="title" idx="4294967295"/>
          </p:nvPr>
        </p:nvSpPr>
        <p:spPr>
          <a:xfrm>
            <a:off x="0" y="274638"/>
            <a:ext cx="8229600" cy="1143000"/>
          </a:xfrm>
        </p:spPr>
        <p:txBody>
          <a:bodyPr/>
          <a:lstStyle/>
          <a:p>
            <a:r>
              <a:rPr lang="en-US" altLang="en-US" smtClean="0"/>
              <a:t>Pillars again</a:t>
            </a:r>
          </a:p>
        </p:txBody>
      </p:sp>
      <p:pic>
        <p:nvPicPr>
          <p:cNvPr id="2051" name="Picture 2" descr="C:\Documents and Settings\kslone\Local Settings\Temporary Internet Files\Content.IE5\8HIFSDU3\MC900439255[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304800"/>
            <a:ext cx="468947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2" descr="C:\Documents and Settings\kslone\Local Settings\Temporary Internet Files\Content.IE5\8HIFSDU3\MC900439255[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54525" y="304800"/>
            <a:ext cx="468947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38201" y="1053795"/>
            <a:ext cx="461665" cy="4419600"/>
          </a:xfrm>
          <a:prstGeom prst="rect">
            <a:avLst/>
          </a:prstGeom>
          <a:noFill/>
        </p:spPr>
        <p:txBody>
          <a:bodyPr vert="vert270">
            <a:spAutoFit/>
          </a:bodyPr>
          <a:lstStyle/>
          <a:p>
            <a:pPr fontAlgn="auto">
              <a:spcBef>
                <a:spcPts val="0"/>
              </a:spcBef>
              <a:spcAft>
                <a:spcPts val="0"/>
              </a:spcAft>
              <a:defRPr/>
            </a:pPr>
            <a:r>
              <a:rPr lang="en-US" b="1" dirty="0">
                <a:latin typeface="+mn-lt"/>
                <a:cs typeface="Arial" pitchFamily="34" charset="0"/>
              </a:rPr>
              <a:t>Highly Effective Teaching and learning</a:t>
            </a:r>
          </a:p>
        </p:txBody>
      </p:sp>
      <p:sp>
        <p:nvSpPr>
          <p:cNvPr id="7" name="TextBox 6"/>
          <p:cNvSpPr txBox="1"/>
          <p:nvPr/>
        </p:nvSpPr>
        <p:spPr>
          <a:xfrm>
            <a:off x="3276602" y="2057400"/>
            <a:ext cx="461665" cy="3124200"/>
          </a:xfrm>
          <a:prstGeom prst="rect">
            <a:avLst/>
          </a:prstGeom>
          <a:noFill/>
        </p:spPr>
        <p:txBody>
          <a:bodyPr vert="vert270">
            <a:spAutoFit/>
          </a:bodyPr>
          <a:lstStyle/>
          <a:p>
            <a:pPr algn="ctr" fontAlgn="auto">
              <a:spcBef>
                <a:spcPts val="0"/>
              </a:spcBef>
              <a:spcAft>
                <a:spcPts val="0"/>
              </a:spcAft>
              <a:defRPr/>
            </a:pPr>
            <a:r>
              <a:rPr lang="en-US" b="1" dirty="0">
                <a:latin typeface="+mn-lt"/>
                <a:cs typeface="Arial" pitchFamily="34" charset="0"/>
              </a:rPr>
              <a:t>Assessment Literacy</a:t>
            </a:r>
          </a:p>
        </p:txBody>
      </p:sp>
      <p:sp>
        <p:nvSpPr>
          <p:cNvPr id="8" name="TextBox 7"/>
          <p:cNvSpPr txBox="1"/>
          <p:nvPr/>
        </p:nvSpPr>
        <p:spPr>
          <a:xfrm>
            <a:off x="5334002" y="2362200"/>
            <a:ext cx="461665" cy="2895600"/>
          </a:xfrm>
          <a:prstGeom prst="rect">
            <a:avLst/>
          </a:prstGeom>
          <a:noFill/>
        </p:spPr>
        <p:txBody>
          <a:bodyPr vert="vert270">
            <a:spAutoFit/>
          </a:bodyPr>
          <a:lstStyle/>
          <a:p>
            <a:pPr algn="ctr" fontAlgn="auto">
              <a:spcBef>
                <a:spcPts val="0"/>
              </a:spcBef>
              <a:spcAft>
                <a:spcPts val="0"/>
              </a:spcAft>
              <a:defRPr/>
            </a:pPr>
            <a:r>
              <a:rPr lang="en-US" b="1" dirty="0">
                <a:latin typeface="+mn-lt"/>
                <a:cs typeface="Arial" pitchFamily="34" charset="0"/>
              </a:rPr>
              <a:t>Leadership</a:t>
            </a:r>
          </a:p>
        </p:txBody>
      </p:sp>
      <p:sp>
        <p:nvSpPr>
          <p:cNvPr id="10" name="TextBox 9"/>
          <p:cNvSpPr txBox="1"/>
          <p:nvPr/>
        </p:nvSpPr>
        <p:spPr>
          <a:xfrm>
            <a:off x="7848601" y="1053795"/>
            <a:ext cx="461665" cy="4343400"/>
          </a:xfrm>
          <a:prstGeom prst="rect">
            <a:avLst/>
          </a:prstGeom>
          <a:noFill/>
        </p:spPr>
        <p:txBody>
          <a:bodyPr vert="vert270">
            <a:spAutoFit/>
          </a:bodyPr>
          <a:lstStyle/>
          <a:p>
            <a:pPr fontAlgn="auto">
              <a:spcBef>
                <a:spcPts val="0"/>
              </a:spcBef>
              <a:spcAft>
                <a:spcPts val="0"/>
              </a:spcAft>
              <a:defRPr/>
            </a:pPr>
            <a:r>
              <a:rPr lang="en-US" b="1" dirty="0">
                <a:latin typeface="+mn-lt"/>
                <a:cs typeface="Arial" pitchFamily="34" charset="0"/>
              </a:rPr>
              <a:t>Kentucky’s Core Academic Standards</a:t>
            </a:r>
          </a:p>
        </p:txBody>
      </p:sp>
      <p:sp>
        <p:nvSpPr>
          <p:cNvPr id="3" name="TextBox 2"/>
          <p:cNvSpPr txBox="1">
            <a:spLocks noChangeArrowheads="1"/>
          </p:cNvSpPr>
          <p:nvPr/>
        </p:nvSpPr>
        <p:spPr bwMode="auto">
          <a:xfrm>
            <a:off x="0" y="5883275"/>
            <a:ext cx="9144000" cy="4302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2200" b="1"/>
              <a:t>TPGES –Teacher Professional Growth and Effectiveness System</a:t>
            </a:r>
          </a:p>
        </p:txBody>
      </p:sp>
      <p:sp>
        <p:nvSpPr>
          <p:cNvPr id="6" name="TextBox 5"/>
          <p:cNvSpPr txBox="1"/>
          <p:nvPr/>
        </p:nvSpPr>
        <p:spPr>
          <a:xfrm>
            <a:off x="2008067" y="38989"/>
            <a:ext cx="5362815" cy="1200329"/>
          </a:xfrm>
          <a:prstGeom prst="rect">
            <a:avLst/>
          </a:prstGeom>
          <a:noFill/>
        </p:spPr>
        <p:txBody>
          <a:bodyPr wrap="none">
            <a:spAutoFit/>
          </a:bodyPr>
          <a:lstStyle/>
          <a:p>
            <a:pPr fontAlgn="auto">
              <a:spcBef>
                <a:spcPts val="0"/>
              </a:spcBef>
              <a:spcAft>
                <a:spcPts val="0"/>
              </a:spcAft>
              <a:defRPr/>
            </a:pPr>
            <a:r>
              <a:rPr lang="en-US" sz="3600" dirty="0">
                <a:ln w="12700">
                  <a:solidFill>
                    <a:schemeClr val="tx2">
                      <a:satMod val="155000"/>
                    </a:schemeClr>
                  </a:solidFill>
                  <a:prstDash val="solid"/>
                </a:ln>
                <a:effectLst>
                  <a:outerShdw blurRad="41275" dist="20320" dir="1800000" algn="tl" rotWithShape="0">
                    <a:srgbClr val="000000">
                      <a:alpha val="40000"/>
                    </a:srgbClr>
                  </a:outerShdw>
                </a:effectLst>
                <a:latin typeface="+mn-lt"/>
                <a:cs typeface="Arial" pitchFamily="34" charset="0"/>
              </a:rPr>
              <a:t>Pillars of Network Meetings</a:t>
            </a:r>
          </a:p>
          <a:p>
            <a:pPr fontAlgn="auto">
              <a:spcBef>
                <a:spcPts val="0"/>
              </a:spcBef>
              <a:spcAft>
                <a:spcPts val="0"/>
              </a:spcAft>
              <a:defRPr/>
            </a:pPr>
            <a:r>
              <a:rPr lang="en-US" sz="3600" b="1" dirty="0">
                <a:solidFill>
                  <a:srgbClr val="C00000"/>
                </a:solidFill>
                <a:effectLst>
                  <a:outerShdw blurRad="38100" dist="38100" dir="2700000" algn="tl">
                    <a:srgbClr val="000000">
                      <a:alpha val="43137"/>
                    </a:srgbClr>
                  </a:outerShdw>
                </a:effectLst>
                <a:latin typeface="+mn-lt"/>
                <a:cs typeface="Arial" pitchFamily="34" charset="0"/>
              </a:rPr>
              <a:t>Network Foundations….</a:t>
            </a:r>
          </a:p>
        </p:txBody>
      </p:sp>
      <p:sp>
        <p:nvSpPr>
          <p:cNvPr id="2" name="Oval 1"/>
          <p:cNvSpPr/>
          <p:nvPr/>
        </p:nvSpPr>
        <p:spPr>
          <a:xfrm>
            <a:off x="2590800" y="2362200"/>
            <a:ext cx="2098675" cy="2667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3211483"/>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80">
                                          <p:stCondLst>
                                            <p:cond delay="0"/>
                                          </p:stCondLst>
                                        </p:cTn>
                                        <p:tgtEl>
                                          <p:spTgt spid="10"/>
                                        </p:tgtEl>
                                      </p:cBhvr>
                                    </p:animEffect>
                                    <p:anim calcmode="lin" valueType="num">
                                      <p:cBhvr>
                                        <p:cTn id="5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1" dur="26">
                                          <p:stCondLst>
                                            <p:cond delay="650"/>
                                          </p:stCondLst>
                                        </p:cTn>
                                        <p:tgtEl>
                                          <p:spTgt spid="10"/>
                                        </p:tgtEl>
                                      </p:cBhvr>
                                      <p:to x="100000" y="60000"/>
                                    </p:animScale>
                                    <p:animScale>
                                      <p:cBhvr>
                                        <p:cTn id="62" dur="166" decel="50000">
                                          <p:stCondLst>
                                            <p:cond delay="676"/>
                                          </p:stCondLst>
                                        </p:cTn>
                                        <p:tgtEl>
                                          <p:spTgt spid="10"/>
                                        </p:tgtEl>
                                      </p:cBhvr>
                                      <p:to x="100000" y="100000"/>
                                    </p:animScale>
                                    <p:animScale>
                                      <p:cBhvr>
                                        <p:cTn id="63" dur="26">
                                          <p:stCondLst>
                                            <p:cond delay="1312"/>
                                          </p:stCondLst>
                                        </p:cTn>
                                        <p:tgtEl>
                                          <p:spTgt spid="10"/>
                                        </p:tgtEl>
                                      </p:cBhvr>
                                      <p:to x="100000" y="80000"/>
                                    </p:animScale>
                                    <p:animScale>
                                      <p:cBhvr>
                                        <p:cTn id="64" dur="166" decel="50000">
                                          <p:stCondLst>
                                            <p:cond delay="1338"/>
                                          </p:stCondLst>
                                        </p:cTn>
                                        <p:tgtEl>
                                          <p:spTgt spid="10"/>
                                        </p:tgtEl>
                                      </p:cBhvr>
                                      <p:to x="100000" y="100000"/>
                                    </p:animScale>
                                    <p:animScale>
                                      <p:cBhvr>
                                        <p:cTn id="65" dur="26">
                                          <p:stCondLst>
                                            <p:cond delay="1642"/>
                                          </p:stCondLst>
                                        </p:cTn>
                                        <p:tgtEl>
                                          <p:spTgt spid="10"/>
                                        </p:tgtEl>
                                      </p:cBhvr>
                                      <p:to x="100000" y="90000"/>
                                    </p:animScale>
                                    <p:animScale>
                                      <p:cBhvr>
                                        <p:cTn id="66" dur="166" decel="50000">
                                          <p:stCondLst>
                                            <p:cond delay="1668"/>
                                          </p:stCondLst>
                                        </p:cTn>
                                        <p:tgtEl>
                                          <p:spTgt spid="10"/>
                                        </p:tgtEl>
                                      </p:cBhvr>
                                      <p:to x="100000" y="100000"/>
                                    </p:animScale>
                                    <p:animScale>
                                      <p:cBhvr>
                                        <p:cTn id="67" dur="26">
                                          <p:stCondLst>
                                            <p:cond delay="1808"/>
                                          </p:stCondLst>
                                        </p:cTn>
                                        <p:tgtEl>
                                          <p:spTgt spid="10"/>
                                        </p:tgtEl>
                                      </p:cBhvr>
                                      <p:to x="100000" y="95000"/>
                                    </p:animScale>
                                    <p:animScale>
                                      <p:cBhvr>
                                        <p:cTn id="68" dur="166" decel="50000">
                                          <p:stCondLst>
                                            <p:cond delay="1834"/>
                                          </p:stCondLst>
                                        </p:cTn>
                                        <p:tgtEl>
                                          <p:spTgt spid="10"/>
                                        </p:tgtEl>
                                      </p:cBhvr>
                                      <p:to x="100000" y="100000"/>
                                    </p:animScale>
                                  </p:childTnLst>
                                </p:cTn>
                              </p:par>
                            </p:childTnLst>
                          </p:cTn>
                        </p:par>
                      </p:childTnLst>
                    </p:cTn>
                  </p:par>
                  <p:par>
                    <p:cTn id="69" fill="hold" nodeType="clickPar">
                      <p:stCondLst>
                        <p:cond delay="indefinite"/>
                      </p:stCondLst>
                      <p:childTnLst>
                        <p:par>
                          <p:cTn id="70" fill="hold" nodeType="withGroup">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wipe(down)">
                                      <p:cBhvr>
                                        <p:cTn id="73" dur="580">
                                          <p:stCondLst>
                                            <p:cond delay="0"/>
                                          </p:stCondLst>
                                        </p:cTn>
                                        <p:tgtEl>
                                          <p:spTgt spid="3"/>
                                        </p:tgtEl>
                                      </p:cBhvr>
                                    </p:animEffect>
                                    <p:anim calcmode="lin" valueType="num">
                                      <p:cBhvr>
                                        <p:cTn id="7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9" dur="26">
                                          <p:stCondLst>
                                            <p:cond delay="650"/>
                                          </p:stCondLst>
                                        </p:cTn>
                                        <p:tgtEl>
                                          <p:spTgt spid="3"/>
                                        </p:tgtEl>
                                      </p:cBhvr>
                                      <p:to x="100000" y="60000"/>
                                    </p:animScale>
                                    <p:animScale>
                                      <p:cBhvr>
                                        <p:cTn id="80" dur="166" decel="50000">
                                          <p:stCondLst>
                                            <p:cond delay="676"/>
                                          </p:stCondLst>
                                        </p:cTn>
                                        <p:tgtEl>
                                          <p:spTgt spid="3"/>
                                        </p:tgtEl>
                                      </p:cBhvr>
                                      <p:to x="100000" y="100000"/>
                                    </p:animScale>
                                    <p:animScale>
                                      <p:cBhvr>
                                        <p:cTn id="81" dur="26">
                                          <p:stCondLst>
                                            <p:cond delay="1312"/>
                                          </p:stCondLst>
                                        </p:cTn>
                                        <p:tgtEl>
                                          <p:spTgt spid="3"/>
                                        </p:tgtEl>
                                      </p:cBhvr>
                                      <p:to x="100000" y="80000"/>
                                    </p:animScale>
                                    <p:animScale>
                                      <p:cBhvr>
                                        <p:cTn id="82" dur="166" decel="50000">
                                          <p:stCondLst>
                                            <p:cond delay="1338"/>
                                          </p:stCondLst>
                                        </p:cTn>
                                        <p:tgtEl>
                                          <p:spTgt spid="3"/>
                                        </p:tgtEl>
                                      </p:cBhvr>
                                      <p:to x="100000" y="100000"/>
                                    </p:animScale>
                                    <p:animScale>
                                      <p:cBhvr>
                                        <p:cTn id="83" dur="26">
                                          <p:stCondLst>
                                            <p:cond delay="1642"/>
                                          </p:stCondLst>
                                        </p:cTn>
                                        <p:tgtEl>
                                          <p:spTgt spid="3"/>
                                        </p:tgtEl>
                                      </p:cBhvr>
                                      <p:to x="100000" y="90000"/>
                                    </p:animScale>
                                    <p:animScale>
                                      <p:cBhvr>
                                        <p:cTn id="84" dur="166" decel="50000">
                                          <p:stCondLst>
                                            <p:cond delay="1668"/>
                                          </p:stCondLst>
                                        </p:cTn>
                                        <p:tgtEl>
                                          <p:spTgt spid="3"/>
                                        </p:tgtEl>
                                      </p:cBhvr>
                                      <p:to x="100000" y="100000"/>
                                    </p:animScale>
                                    <p:animScale>
                                      <p:cBhvr>
                                        <p:cTn id="85" dur="26">
                                          <p:stCondLst>
                                            <p:cond delay="1808"/>
                                          </p:stCondLst>
                                        </p:cTn>
                                        <p:tgtEl>
                                          <p:spTgt spid="3"/>
                                        </p:tgtEl>
                                      </p:cBhvr>
                                      <p:to x="100000" y="95000"/>
                                    </p:animScale>
                                    <p:animScale>
                                      <p:cBhvr>
                                        <p:cTn id="8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1554851"/>
            <a:ext cx="3200400" cy="2262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343400" y="1295400"/>
            <a:ext cx="3886200" cy="5016758"/>
          </a:xfrm>
          <a:prstGeom prst="rect">
            <a:avLst/>
          </a:prstGeom>
          <a:noFill/>
        </p:spPr>
        <p:txBody>
          <a:bodyPr wrap="square" rtlCol="0">
            <a:spAutoFit/>
          </a:bodyPr>
          <a:lstStyle/>
          <a:p>
            <a:r>
              <a:rPr lang="en-US" sz="3200" b="1" dirty="0" smtClean="0"/>
              <a:t>Take a Few Minutes to Self-Assess…</a:t>
            </a:r>
          </a:p>
          <a:p>
            <a:endParaRPr lang="en-US" sz="3200" b="1" dirty="0"/>
          </a:p>
          <a:p>
            <a:r>
              <a:rPr lang="en-US" sz="3200" b="1" dirty="0" smtClean="0"/>
              <a:t>How would you rate your knowledge of Assessment Literacy?</a:t>
            </a:r>
          </a:p>
          <a:p>
            <a:endParaRPr lang="en-US" sz="3200" b="1" dirty="0"/>
          </a:p>
          <a:p>
            <a:endParaRPr lang="en-US" sz="3200" b="1" dirty="0" smtClean="0"/>
          </a:p>
          <a:p>
            <a:endParaRPr lang="en-US" sz="3200" b="1" dirty="0" smtClean="0"/>
          </a:p>
          <a:p>
            <a:endParaRPr lang="en-US" sz="3200" b="1" dirty="0" smtClean="0"/>
          </a:p>
        </p:txBody>
      </p:sp>
      <p:sp>
        <p:nvSpPr>
          <p:cNvPr id="4" name="TextBox 3"/>
          <p:cNvSpPr txBox="1"/>
          <p:nvPr/>
        </p:nvSpPr>
        <p:spPr>
          <a:xfrm>
            <a:off x="152400" y="4770521"/>
            <a:ext cx="8991600" cy="1384995"/>
          </a:xfrm>
          <a:prstGeom prst="rect">
            <a:avLst/>
          </a:prstGeom>
          <a:noFill/>
        </p:spPr>
        <p:txBody>
          <a:bodyPr wrap="square" rtlCol="0">
            <a:spAutoFit/>
          </a:bodyPr>
          <a:lstStyle/>
          <a:p>
            <a:endParaRPr lang="en-US" sz="2800" b="1" dirty="0" smtClean="0"/>
          </a:p>
          <a:p>
            <a:endParaRPr lang="en-US" sz="2800" b="1" dirty="0"/>
          </a:p>
          <a:p>
            <a:r>
              <a:rPr lang="en-US" sz="2800" b="1" dirty="0" smtClean="0"/>
              <a:t>Exceptional --------------- Progressing---------------------Not Yet</a:t>
            </a:r>
            <a:endParaRPr lang="en-US" sz="2800" b="1" dirty="0"/>
          </a:p>
        </p:txBody>
      </p:sp>
    </p:spTree>
    <p:extLst>
      <p:ext uri="{BB962C8B-B14F-4D97-AF65-F5344CB8AC3E}">
        <p14:creationId xmlns:p14="http://schemas.microsoft.com/office/powerpoint/2010/main" val="7993263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2440350"/>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1"/>
            <a:ext cx="9144000" cy="4495800"/>
          </a:xfrm>
        </p:spPr>
      </p:pic>
      <p:sp>
        <p:nvSpPr>
          <p:cNvPr id="5" name="TextBox 4"/>
          <p:cNvSpPr txBox="1"/>
          <p:nvPr/>
        </p:nvSpPr>
        <p:spPr>
          <a:xfrm>
            <a:off x="152400" y="4572000"/>
            <a:ext cx="9220200" cy="2246769"/>
          </a:xfrm>
          <a:prstGeom prst="rect">
            <a:avLst/>
          </a:prstGeom>
          <a:noFill/>
        </p:spPr>
        <p:txBody>
          <a:bodyPr wrap="square" rtlCol="0">
            <a:spAutoFit/>
          </a:bodyPr>
          <a:lstStyle/>
          <a:p>
            <a:r>
              <a:rPr lang="en-US" sz="2800" b="1" dirty="0" smtClean="0"/>
              <a:t>Definition of Classroom Literacy</a:t>
            </a:r>
          </a:p>
          <a:p>
            <a:r>
              <a:rPr lang="en-US" sz="2800" b="1" dirty="0" smtClean="0"/>
              <a:t>The knowledge and skills needed to:</a:t>
            </a:r>
          </a:p>
          <a:p>
            <a:pPr marL="342900" indent="-342900">
              <a:buAutoNum type="arabicPeriod"/>
            </a:pPr>
            <a:r>
              <a:rPr lang="en-US" sz="2800" b="1" dirty="0" smtClean="0"/>
              <a:t>Gather </a:t>
            </a:r>
            <a:r>
              <a:rPr lang="en-US" sz="2800" b="1" u="sng" dirty="0" smtClean="0"/>
              <a:t>accurate</a:t>
            </a:r>
            <a:r>
              <a:rPr lang="en-US" sz="2800" b="1" dirty="0" smtClean="0"/>
              <a:t> information about student achievement.</a:t>
            </a:r>
          </a:p>
          <a:p>
            <a:pPr marL="342900" indent="-342900">
              <a:buAutoNum type="arabicPeriod"/>
            </a:pPr>
            <a:r>
              <a:rPr lang="en-US" sz="2800" b="1" dirty="0" smtClean="0"/>
              <a:t>Use the assessment process and its results </a:t>
            </a:r>
            <a:r>
              <a:rPr lang="en-US" sz="2800" b="1" u="sng" dirty="0" smtClean="0"/>
              <a:t>effectively</a:t>
            </a:r>
            <a:r>
              <a:rPr lang="en-US" sz="2800" b="1" dirty="0" smtClean="0"/>
              <a:t> to improve achievement.</a:t>
            </a:r>
            <a:endParaRPr lang="en-US" sz="2800" b="1" dirty="0"/>
          </a:p>
        </p:txBody>
      </p:sp>
    </p:spTree>
    <p:extLst>
      <p:ext uri="{BB962C8B-B14F-4D97-AF65-F5344CB8AC3E}">
        <p14:creationId xmlns:p14="http://schemas.microsoft.com/office/powerpoint/2010/main" val="91388729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p:txBody>
          <a:bodyPr/>
          <a:lstStyle/>
          <a:p>
            <a:endParaRPr lang="en-US"/>
          </a:p>
        </p:txBody>
      </p:sp>
      <p:pic>
        <p:nvPicPr>
          <p:cNvPr id="5122" name="Picture 2" descr="C:\Users\atreece\AppData\Local\Microsoft\Windows\Temporary Internet Files\Content.Outlook\WHH4E94V\photo (4).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rot="5400000">
            <a:off x="1201724" y="-744522"/>
            <a:ext cx="6858000" cy="8347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08187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Placeholder 1"/>
          <p:cNvSpPr>
            <a:spLocks noGrp="1"/>
          </p:cNvSpPr>
          <p:nvPr>
            <p:ph type="body" sz="half" idx="2"/>
          </p:nvPr>
        </p:nvSpPr>
        <p:spPr>
          <a:xfrm>
            <a:off x="914400" y="3581400"/>
            <a:ext cx="3352800" cy="1905000"/>
          </a:xfrm>
        </p:spPr>
        <p:txBody>
          <a:bodyPr/>
          <a:lstStyle/>
          <a:p>
            <a:pPr>
              <a:spcBef>
                <a:spcPct val="0"/>
              </a:spcBef>
            </a:pPr>
            <a:endParaRPr lang="en-US" altLang="en-US" smtClean="0"/>
          </a:p>
        </p:txBody>
      </p:sp>
      <p:sp>
        <p:nvSpPr>
          <p:cNvPr id="34819" name="Title 2"/>
          <p:cNvSpPr>
            <a:spLocks noGrp="1"/>
          </p:cNvSpPr>
          <p:nvPr>
            <p:ph type="title"/>
          </p:nvPr>
        </p:nvSpPr>
        <p:spPr>
          <a:xfrm>
            <a:off x="914400" y="2286000"/>
            <a:ext cx="3352800" cy="1252538"/>
          </a:xfrm>
        </p:spPr>
        <p:txBody>
          <a:bodyPr/>
          <a:lstStyle/>
          <a:p>
            <a:endParaRPr lang="en-US" altLang="en-US" smtClean="0"/>
          </a:p>
        </p:txBody>
      </p:sp>
      <p:sp>
        <p:nvSpPr>
          <p:cNvPr id="34820" name="Content Placeholder 3"/>
          <p:cNvSpPr>
            <a:spLocks noGrp="1"/>
          </p:cNvSpPr>
          <p:nvPr>
            <p:ph idx="1"/>
          </p:nvPr>
        </p:nvSpPr>
        <p:spPr>
          <a:xfrm>
            <a:off x="4651375" y="1828800"/>
            <a:ext cx="3905250" cy="3810000"/>
          </a:xfrm>
        </p:spPr>
        <p:txBody>
          <a:bodyPr/>
          <a:lstStyle/>
          <a:p>
            <a:endParaRPr lang="en-US" altLang="en-US" smtClean="0"/>
          </a:p>
        </p:txBody>
      </p:sp>
      <p:pic>
        <p:nvPicPr>
          <p:cNvPr id="34821"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241300"/>
            <a:ext cx="8839200" cy="611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826756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447800"/>
          </a:xfrm>
        </p:spPr>
        <p:txBody>
          <a:bodyPr>
            <a:noAutofit/>
          </a:bodyPr>
          <a:lstStyle/>
          <a:p>
            <a:r>
              <a:rPr lang="en-US" sz="3200" b="1" dirty="0" smtClean="0"/>
              <a:t>Key Characteristics of Assessment Literacy</a:t>
            </a:r>
            <a:endParaRPr lang="en-US" sz="3200" b="1" dirty="0"/>
          </a:p>
        </p:txBody>
      </p:sp>
      <p:sp>
        <p:nvSpPr>
          <p:cNvPr id="3" name="Content Placeholder 2"/>
          <p:cNvSpPr>
            <a:spLocks noGrp="1"/>
          </p:cNvSpPr>
          <p:nvPr>
            <p:ph idx="1"/>
          </p:nvPr>
        </p:nvSpPr>
        <p:spPr/>
        <p:txBody>
          <a:bodyPr/>
          <a:lstStyle/>
          <a:p>
            <a:endParaRPr lang="en-US" dirty="0" smtClean="0"/>
          </a:p>
        </p:txBody>
      </p:sp>
      <p:sp>
        <p:nvSpPr>
          <p:cNvPr id="4" name="Oval 3"/>
          <p:cNvSpPr/>
          <p:nvPr/>
        </p:nvSpPr>
        <p:spPr>
          <a:xfrm>
            <a:off x="1600200" y="1676400"/>
            <a:ext cx="24384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Key 1</a:t>
            </a:r>
          </a:p>
          <a:p>
            <a:pPr algn="ctr"/>
            <a:r>
              <a:rPr lang="en-US" dirty="0" smtClean="0"/>
              <a:t> Clear Purpose</a:t>
            </a:r>
            <a:endParaRPr lang="en-US" dirty="0"/>
          </a:p>
        </p:txBody>
      </p:sp>
      <p:sp>
        <p:nvSpPr>
          <p:cNvPr id="5" name="Oval 4"/>
          <p:cNvSpPr/>
          <p:nvPr/>
        </p:nvSpPr>
        <p:spPr>
          <a:xfrm>
            <a:off x="4876800" y="1676400"/>
            <a:ext cx="25146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Key 2</a:t>
            </a:r>
          </a:p>
          <a:p>
            <a:pPr algn="ctr"/>
            <a:r>
              <a:rPr lang="en-US" dirty="0" smtClean="0"/>
              <a:t>Clear Targets</a:t>
            </a:r>
            <a:endParaRPr lang="en-US" dirty="0"/>
          </a:p>
        </p:txBody>
      </p:sp>
      <p:sp>
        <p:nvSpPr>
          <p:cNvPr id="6" name="Oval 5"/>
          <p:cNvSpPr/>
          <p:nvPr/>
        </p:nvSpPr>
        <p:spPr>
          <a:xfrm>
            <a:off x="3262746" y="2819400"/>
            <a:ext cx="2452254"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Key 3</a:t>
            </a:r>
          </a:p>
          <a:p>
            <a:pPr algn="ctr"/>
            <a:r>
              <a:rPr lang="en-US" dirty="0" smtClean="0"/>
              <a:t>Sound Design</a:t>
            </a:r>
            <a:endParaRPr lang="en-US" dirty="0"/>
          </a:p>
        </p:txBody>
      </p:sp>
      <p:sp>
        <p:nvSpPr>
          <p:cNvPr id="7" name="Oval 6"/>
          <p:cNvSpPr/>
          <p:nvPr/>
        </p:nvSpPr>
        <p:spPr>
          <a:xfrm>
            <a:off x="3210791" y="4267200"/>
            <a:ext cx="2504209"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Key 4</a:t>
            </a:r>
          </a:p>
          <a:p>
            <a:pPr algn="ctr"/>
            <a:r>
              <a:rPr lang="en-US" dirty="0" smtClean="0"/>
              <a:t>Effective Communication</a:t>
            </a:r>
            <a:endParaRPr lang="en-US" dirty="0"/>
          </a:p>
        </p:txBody>
      </p:sp>
      <p:sp>
        <p:nvSpPr>
          <p:cNvPr id="8" name="Oval 7"/>
          <p:cNvSpPr/>
          <p:nvPr/>
        </p:nvSpPr>
        <p:spPr>
          <a:xfrm>
            <a:off x="3352800" y="5548745"/>
            <a:ext cx="23622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Key 5</a:t>
            </a:r>
          </a:p>
          <a:p>
            <a:pPr algn="ctr"/>
            <a:r>
              <a:rPr lang="en-US" dirty="0" smtClean="0"/>
              <a:t>Student Involvement</a:t>
            </a:r>
            <a:endParaRPr lang="en-US" dirty="0"/>
          </a:p>
        </p:txBody>
      </p:sp>
      <p:cxnSp>
        <p:nvCxnSpPr>
          <p:cNvPr id="10" name="Straight Arrow Connector 9"/>
          <p:cNvCxnSpPr>
            <a:stCxn id="4" idx="4"/>
          </p:cNvCxnSpPr>
          <p:nvPr/>
        </p:nvCxnSpPr>
        <p:spPr>
          <a:xfrm>
            <a:off x="2819400" y="2819400"/>
            <a:ext cx="401235" cy="571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715000" y="2819400"/>
            <a:ext cx="609600" cy="571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533900" y="37338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462895" y="5334000"/>
            <a:ext cx="0" cy="2147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99761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35780" cy="1143000"/>
          </a:xfrm>
        </p:spPr>
        <p:txBody>
          <a:bodyPr>
            <a:noAutofit/>
          </a:bodyPr>
          <a:lstStyle/>
          <a:p>
            <a:r>
              <a:rPr lang="en-US" sz="7200" b="1" dirty="0" smtClean="0"/>
              <a:t>        Quote Cafe</a:t>
            </a:r>
            <a:endParaRPr lang="en-US" sz="7200" b="1" dirty="0"/>
          </a:p>
        </p:txBody>
      </p:sp>
      <p:sp>
        <p:nvSpPr>
          <p:cNvPr id="3" name="Content Placeholder 2"/>
          <p:cNvSpPr>
            <a:spLocks noGrp="1"/>
          </p:cNvSpPr>
          <p:nvPr>
            <p:ph idx="1"/>
          </p:nvPr>
        </p:nvSpPr>
        <p:spPr>
          <a:xfrm>
            <a:off x="457200" y="1676400"/>
            <a:ext cx="8229600" cy="5029200"/>
          </a:xfrm>
        </p:spPr>
        <p:txBody>
          <a:bodyPr>
            <a:normAutofit fontScale="85000" lnSpcReduction="20000"/>
          </a:bodyPr>
          <a:lstStyle/>
          <a:p>
            <a:endParaRPr lang="en-US" sz="4000" b="1" dirty="0" smtClean="0"/>
          </a:p>
          <a:p>
            <a:r>
              <a:rPr lang="en-US" sz="4000" b="1" dirty="0" smtClean="0"/>
              <a:t>Read and Think Deeply about your Quote</a:t>
            </a:r>
          </a:p>
          <a:p>
            <a:r>
              <a:rPr lang="en-US" sz="4000" b="1" dirty="0" smtClean="0"/>
              <a:t>At Your Table…Discuss </a:t>
            </a:r>
            <a:r>
              <a:rPr lang="en-US" sz="4000" b="1" dirty="0"/>
              <a:t>your thinking. Explain how </a:t>
            </a:r>
            <a:r>
              <a:rPr lang="en-US" sz="4000" b="1" dirty="0" smtClean="0"/>
              <a:t>this idea </a:t>
            </a:r>
            <a:r>
              <a:rPr lang="en-US" sz="4000" b="1" dirty="0"/>
              <a:t>impacts instructional </a:t>
            </a:r>
            <a:r>
              <a:rPr lang="en-US" sz="4000" b="1" dirty="0" smtClean="0"/>
              <a:t>practice.</a:t>
            </a:r>
            <a:endParaRPr lang="en-US" sz="4000" b="1" dirty="0"/>
          </a:p>
          <a:p>
            <a:r>
              <a:rPr lang="en-US" sz="4000" b="1" dirty="0" smtClean="0"/>
              <a:t>Quote Exchange…Find a Partner (with a different quote), explain your thinking, discuss how your quote impacts instructional practice.  </a:t>
            </a:r>
          </a:p>
          <a:p>
            <a:r>
              <a:rPr lang="en-US" sz="4000" b="1" dirty="0" smtClean="0"/>
              <a:t>Exchange…Repeat </a:t>
            </a:r>
            <a:endParaRPr lang="en-US" sz="4000"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39001" y="76200"/>
            <a:ext cx="1447800" cy="1564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399" y="55418"/>
            <a:ext cx="1444625" cy="156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438975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0"/>
            <a:ext cx="6842125" cy="922338"/>
          </a:xfrm>
        </p:spPr>
        <p:txBody>
          <a:bodyPr/>
          <a:lstStyle/>
          <a:p>
            <a:r>
              <a:rPr lang="en-US" altLang="en-US" smtClean="0"/>
              <a:t>Assessment Literacy - CHETL</a:t>
            </a:r>
          </a:p>
        </p:txBody>
      </p:sp>
      <p:pic>
        <p:nvPicPr>
          <p:cNvPr id="307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90600" y="749300"/>
            <a:ext cx="5276850" cy="610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1599271"/>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68288"/>
            <a:ext cx="9144000" cy="658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3352800" y="2895600"/>
            <a:ext cx="2305050" cy="115252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extBox 4"/>
          <p:cNvSpPr txBox="1">
            <a:spLocks noChangeArrowheads="1"/>
          </p:cNvSpPr>
          <p:nvPr/>
        </p:nvSpPr>
        <p:spPr bwMode="auto">
          <a:xfrm>
            <a:off x="2743200" y="0"/>
            <a:ext cx="3990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a:t>Overview of the Framework for Teaching</a:t>
            </a:r>
          </a:p>
        </p:txBody>
      </p:sp>
    </p:spTree>
    <p:extLst>
      <p:ext uri="{BB962C8B-B14F-4D97-AF65-F5344CB8AC3E}">
        <p14:creationId xmlns:p14="http://schemas.microsoft.com/office/powerpoint/2010/main" val="1967963362"/>
      </p:ext>
    </p:extLst>
  </p:cSld>
  <p:clrMapOvr>
    <a:masterClrMapping/>
  </p:clrMapOvr>
  <p:transition xmlns:p14="http://schemas.microsoft.com/office/powerpoint/2010/main">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944562"/>
          </a:xfrm>
        </p:spPr>
        <p:txBody>
          <a:bodyPr>
            <a:normAutofit/>
          </a:bodyPr>
          <a:lstStyle/>
          <a:p>
            <a:pPr algn="ctr"/>
            <a:r>
              <a:rPr lang="en-US" sz="4000" b="1" dirty="0" smtClean="0">
                <a:solidFill>
                  <a:schemeClr val="tx1"/>
                </a:solidFill>
              </a:rPr>
              <a:t>Team Norms- Learning Forward</a:t>
            </a:r>
            <a:endParaRPr lang="en-US" sz="4000" b="1" dirty="0">
              <a:solidFill>
                <a:schemeClr val="tx1"/>
              </a:solidFill>
            </a:endParaRPr>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3075" y="1631852"/>
            <a:ext cx="6937849" cy="4462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4152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50825" y="114300"/>
            <a:ext cx="8137525" cy="549275"/>
          </a:xfrm>
        </p:spPr>
        <p:txBody>
          <a:bodyPr rtlCol="0">
            <a:normAutofit fontScale="90000"/>
          </a:bodyPr>
          <a:lstStyle/>
          <a:p>
            <a:pPr fontAlgn="auto">
              <a:spcAft>
                <a:spcPts val="0"/>
              </a:spcAft>
              <a:defRPr/>
            </a:pPr>
            <a:r>
              <a:rPr lang="en-US" altLang="en-US" smtClean="0"/>
              <a:t>3D – Using Assessment in Instruction</a:t>
            </a:r>
          </a:p>
        </p:txBody>
      </p:sp>
      <p:sp>
        <p:nvSpPr>
          <p:cNvPr id="5123" name="Content Placeholder 2"/>
          <p:cNvSpPr>
            <a:spLocks noGrp="1"/>
          </p:cNvSpPr>
          <p:nvPr>
            <p:ph idx="1"/>
          </p:nvPr>
        </p:nvSpPr>
        <p:spPr/>
        <p:txBody>
          <a:bodyPr/>
          <a:lstStyle/>
          <a:p>
            <a:endParaRPr lang="en-US" altLang="en-US" smtClean="0"/>
          </a:p>
        </p:txBody>
      </p:sp>
      <p:pic>
        <p:nvPicPr>
          <p:cNvPr id="512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692150"/>
            <a:ext cx="9124950" cy="619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5029200" y="1447800"/>
            <a:ext cx="1981200" cy="251460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841569145"/>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514600"/>
            <a:ext cx="8458200" cy="3611563"/>
          </a:xfrm>
        </p:spPr>
        <p:txBody>
          <a:bodyPr>
            <a:normAutofit fontScale="70000" lnSpcReduction="20000"/>
          </a:bodyPr>
          <a:lstStyle/>
          <a:p>
            <a:pPr marL="0" indent="0">
              <a:buFont typeface="Symbol" pitchFamily="18" charset="2"/>
              <a:buNone/>
              <a:defRPr/>
            </a:pPr>
            <a:r>
              <a:rPr lang="en-US" sz="3800" b="1" dirty="0"/>
              <a:t>Using CHETL, </a:t>
            </a:r>
            <a:r>
              <a:rPr lang="en-US" sz="3800" b="1" dirty="0" err="1"/>
              <a:t>FfT</a:t>
            </a:r>
            <a:r>
              <a:rPr lang="en-US" sz="3800" b="1" dirty="0"/>
              <a:t>, and </a:t>
            </a:r>
            <a:r>
              <a:rPr lang="en-US" sz="3800" b="1" dirty="0" smtClean="0"/>
              <a:t>Your Knowledge of Balanced Assessment, discuss…</a:t>
            </a:r>
          </a:p>
          <a:p>
            <a:pPr marL="0" indent="0">
              <a:buFont typeface="Symbol" pitchFamily="18" charset="2"/>
              <a:buNone/>
              <a:defRPr/>
            </a:pPr>
            <a:endParaRPr lang="en-US" sz="3800" b="1" dirty="0"/>
          </a:p>
          <a:p>
            <a:pPr>
              <a:defRPr/>
            </a:pPr>
            <a:r>
              <a:rPr lang="en-US" sz="3800" b="1" dirty="0" smtClean="0"/>
              <a:t>Why is Assessment Literacy important?</a:t>
            </a:r>
          </a:p>
          <a:p>
            <a:pPr marL="0" indent="0">
              <a:buNone/>
              <a:defRPr/>
            </a:pPr>
            <a:endParaRPr lang="en-US" sz="3800" b="1" dirty="0" smtClean="0"/>
          </a:p>
          <a:p>
            <a:pPr>
              <a:defRPr/>
            </a:pPr>
            <a:r>
              <a:rPr lang="en-US" sz="3800" b="1" dirty="0" smtClean="0"/>
              <a:t>How does Assessment Literacy impact our instructional practice? What does this look like in my classroom?</a:t>
            </a:r>
          </a:p>
          <a:p>
            <a:pPr marL="0" indent="0">
              <a:buNone/>
              <a:defRPr/>
            </a:pPr>
            <a:endParaRPr lang="en-US" sz="3800" b="1" dirty="0" smtClean="0"/>
          </a:p>
          <a:p>
            <a:pPr>
              <a:defRPr/>
            </a:pPr>
            <a:r>
              <a:rPr lang="en-US" sz="3800" b="1" dirty="0" smtClean="0"/>
              <a:t>How does Assessment Design connect with TPGES?</a:t>
            </a:r>
            <a:endParaRPr lang="en-US" sz="3800" b="1" dirty="0"/>
          </a:p>
          <a:p>
            <a:pPr marL="0" indent="0">
              <a:buFont typeface="Symbol" pitchFamily="18" charset="2"/>
              <a:buNone/>
              <a:defRPr/>
            </a:pPr>
            <a:endParaRPr lang="en-US" dirty="0"/>
          </a:p>
        </p:txBody>
      </p:sp>
      <p:sp>
        <p:nvSpPr>
          <p:cNvPr id="33795" name="Title 2"/>
          <p:cNvSpPr>
            <a:spLocks noGrp="1"/>
          </p:cNvSpPr>
          <p:nvPr>
            <p:ph type="title"/>
          </p:nvPr>
        </p:nvSpPr>
        <p:spPr/>
        <p:txBody>
          <a:bodyPr/>
          <a:lstStyle/>
          <a:p>
            <a:endParaRPr lang="en-US" altLang="en-US" smtClean="0"/>
          </a:p>
        </p:txBody>
      </p:sp>
      <p:pic>
        <p:nvPicPr>
          <p:cNvPr id="33796" name="Pictur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066800" y="218355"/>
            <a:ext cx="7162800" cy="2023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750746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274638"/>
            <a:ext cx="3200400" cy="5364162"/>
          </a:xfrm>
        </p:spPr>
        <p:txBody>
          <a:bodyPr>
            <a:normAutofit fontScale="90000"/>
          </a:bodyPr>
          <a:lstStyle/>
          <a:p>
            <a:r>
              <a:rPr lang="en-US" dirty="0" smtClean="0"/>
              <a:t>For Next Time</a:t>
            </a:r>
            <a:br>
              <a:rPr lang="en-US" dirty="0" smtClean="0"/>
            </a:br>
            <a:r>
              <a:rPr lang="en-US" dirty="0" smtClean="0"/>
              <a:t>Read </a:t>
            </a:r>
            <a:br>
              <a:rPr lang="en-US" dirty="0" smtClean="0"/>
            </a:br>
            <a:r>
              <a:rPr lang="en-US" dirty="0" smtClean="0"/>
              <a:t>Chapters 1-3</a:t>
            </a:r>
            <a:br>
              <a:rPr lang="en-US" dirty="0" smtClean="0"/>
            </a:br>
            <a:r>
              <a:rPr lang="en-US" dirty="0" smtClean="0"/>
              <a:t/>
            </a:r>
            <a:br>
              <a:rPr lang="en-US" dirty="0" smtClean="0"/>
            </a:br>
            <a:r>
              <a:rPr lang="en-US" dirty="0" smtClean="0"/>
              <a:t>Prepare Discussion Questions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457200"/>
            <a:ext cx="5638800" cy="5638800"/>
          </a:xfrm>
        </p:spPr>
      </p:pic>
    </p:spTree>
    <p:extLst>
      <p:ext uri="{BB962C8B-B14F-4D97-AF65-F5344CB8AC3E}">
        <p14:creationId xmlns:p14="http://schemas.microsoft.com/office/powerpoint/2010/main" val="116584383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915400" cy="7010400"/>
          </a:xfrm>
        </p:spPr>
        <p:txBody>
          <a:bodyPr>
            <a:normAutofit/>
          </a:bodyPr>
          <a:lstStyle/>
          <a:p>
            <a:endParaRPr lang="en-US" b="1" dirty="0" smtClean="0"/>
          </a:p>
          <a:p>
            <a:r>
              <a:rPr lang="en-US" b="1" dirty="0" smtClean="0"/>
              <a:t>Chapter 1</a:t>
            </a:r>
            <a:r>
              <a:rPr lang="en-US" dirty="0" smtClean="0"/>
              <a:t>—What are the benefits of building assessment instruments and practices on a foundation of the five keys to quality classroom assessment?</a:t>
            </a:r>
          </a:p>
          <a:p>
            <a:r>
              <a:rPr lang="en-US" b="1" dirty="0" smtClean="0"/>
              <a:t>Chapter 2</a:t>
            </a:r>
            <a:r>
              <a:rPr lang="en-US" dirty="0" smtClean="0"/>
              <a:t>—Of the Seven Strategies of Assessment </a:t>
            </a:r>
            <a:r>
              <a:rPr lang="en-US" dirty="0"/>
              <a:t>for </a:t>
            </a:r>
            <a:r>
              <a:rPr lang="en-US" dirty="0" smtClean="0"/>
              <a:t>Learning, </a:t>
            </a:r>
            <a:r>
              <a:rPr lang="en-US" dirty="0"/>
              <a:t>which do you feel that you implement most effectively?  Least effectively</a:t>
            </a:r>
            <a:r>
              <a:rPr lang="en-US" dirty="0" smtClean="0"/>
              <a:t>?</a:t>
            </a:r>
          </a:p>
          <a:p>
            <a:r>
              <a:rPr lang="en-US" b="1" dirty="0" smtClean="0"/>
              <a:t>Chapter 3</a:t>
            </a:r>
            <a:r>
              <a:rPr lang="en-US" dirty="0" smtClean="0"/>
              <a:t>—Explain why clear targets are a necessary precursor to assessment quality.  Provide examples from your own experiences. </a:t>
            </a:r>
            <a:endParaRPr lang="en-US" dirty="0"/>
          </a:p>
          <a:p>
            <a:endParaRPr lang="en-US" dirty="0"/>
          </a:p>
          <a:p>
            <a:endParaRPr lang="en-US" dirty="0" smtClean="0"/>
          </a:p>
        </p:txBody>
      </p:sp>
    </p:spTree>
    <p:extLst>
      <p:ext uri="{BB962C8B-B14F-4D97-AF65-F5344CB8AC3E}">
        <p14:creationId xmlns:p14="http://schemas.microsoft.com/office/powerpoint/2010/main" val="85565896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400" dirty="0" smtClean="0"/>
              <a:t>CHETL</a:t>
            </a:r>
            <a:endParaRPr lang="en-US" altLang="en-US" sz="2400" dirty="0"/>
          </a:p>
        </p:txBody>
      </p:sp>
      <p:sp>
        <p:nvSpPr>
          <p:cNvPr id="2" name="Content Placeholder 1"/>
          <p:cNvSpPr>
            <a:spLocks noGrp="1"/>
          </p:cNvSpPr>
          <p:nvPr>
            <p:ph sz="half" idx="1"/>
          </p:nvPr>
        </p:nvSpPr>
        <p:spPr>
          <a:xfrm>
            <a:off x="0" y="3390373"/>
            <a:ext cx="9067800" cy="3078163"/>
          </a:xfrm>
        </p:spPr>
        <p:txBody>
          <a:bodyPr/>
          <a:lstStyle/>
          <a:p>
            <a:pPr marL="0" indent="0">
              <a:buNone/>
            </a:pPr>
            <a:r>
              <a:rPr lang="en-US" sz="2400" u="sng" dirty="0" smtClean="0"/>
              <a:t>Characteristics of Highly Effective Teaching and Learning (CHETL)</a:t>
            </a:r>
          </a:p>
          <a:p>
            <a:r>
              <a:rPr lang="en-US" sz="2400" dirty="0" smtClean="0"/>
              <a:t>Section 1: Learning Climate</a:t>
            </a:r>
          </a:p>
          <a:p>
            <a:r>
              <a:rPr lang="en-US" sz="2400" dirty="0" smtClean="0"/>
              <a:t>Section 2: Classroom Assessment and Reflection</a:t>
            </a:r>
          </a:p>
          <a:p>
            <a:r>
              <a:rPr lang="en-US" sz="2400" dirty="0" smtClean="0"/>
              <a:t>Section 3: Instructional Rigor and Student Engagement</a:t>
            </a:r>
          </a:p>
          <a:p>
            <a:r>
              <a:rPr lang="en-US" sz="2400" dirty="0" smtClean="0"/>
              <a:t>Section 4: Instructional Relevance</a:t>
            </a:r>
          </a:p>
          <a:p>
            <a:r>
              <a:rPr lang="en-US" sz="2400" dirty="0" smtClean="0"/>
              <a:t>Section 5: Knowledge of Content</a:t>
            </a:r>
          </a:p>
          <a:p>
            <a:pPr marL="0" indent="0">
              <a:buNone/>
            </a:pPr>
            <a:endParaRPr lang="en-US" sz="2400" dirty="0"/>
          </a:p>
        </p:txBody>
      </p:sp>
      <p:sp>
        <p:nvSpPr>
          <p:cNvPr id="10" name="Content Placeholder 1"/>
          <p:cNvSpPr>
            <a:spLocks noGrp="1"/>
          </p:cNvSpPr>
          <p:nvPr>
            <p:ph sz="half" idx="1"/>
          </p:nvPr>
        </p:nvSpPr>
        <p:spPr>
          <a:xfrm>
            <a:off x="0" y="1391553"/>
            <a:ext cx="9067800" cy="1397530"/>
          </a:xfrm>
        </p:spPr>
        <p:txBody>
          <a:bodyPr/>
          <a:lstStyle/>
          <a:p>
            <a:pPr marL="0" indent="0">
              <a:buNone/>
            </a:pPr>
            <a:r>
              <a:rPr lang="en-US" dirty="0" smtClean="0"/>
              <a:t>Danielson’s </a:t>
            </a:r>
            <a:r>
              <a:rPr lang="en-US" i="1" dirty="0" smtClean="0"/>
              <a:t>Framework for Teaching (</a:t>
            </a:r>
            <a:r>
              <a:rPr lang="en-US" i="1" dirty="0" err="1" smtClean="0"/>
              <a:t>FfT</a:t>
            </a:r>
            <a:r>
              <a:rPr lang="en-US" i="1" dirty="0" smtClean="0"/>
              <a:t>) </a:t>
            </a:r>
            <a:r>
              <a:rPr lang="en-US" dirty="0" smtClean="0"/>
              <a:t>organizes </a:t>
            </a:r>
            <a:r>
              <a:rPr lang="en-US" dirty="0"/>
              <a:t>the multiple </a:t>
            </a:r>
            <a:r>
              <a:rPr lang="en-US" dirty="0" smtClean="0"/>
              <a:t>measures for </a:t>
            </a:r>
            <a:r>
              <a:rPr lang="en-US" dirty="0"/>
              <a:t>PGES, hence will be of high interest to teachers.</a:t>
            </a:r>
            <a:r>
              <a:rPr lang="en-US" dirty="0" smtClean="0"/>
              <a:t> Will later connect </a:t>
            </a:r>
            <a:r>
              <a:rPr lang="en-US" dirty="0" err="1" smtClean="0"/>
              <a:t>FfT</a:t>
            </a:r>
            <a:r>
              <a:rPr lang="en-US" dirty="0" smtClean="0"/>
              <a:t> and CHETL. </a:t>
            </a:r>
            <a:endParaRPr lang="en-US" dirty="0"/>
          </a:p>
        </p:txBody>
      </p:sp>
    </p:spTree>
    <p:extLst>
      <p:ext uri="{BB962C8B-B14F-4D97-AF65-F5344CB8AC3E}">
        <p14:creationId xmlns:p14="http://schemas.microsoft.com/office/powerpoint/2010/main" val="207526437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400" dirty="0" smtClean="0"/>
              <a:t>CHETL</a:t>
            </a:r>
            <a:endParaRPr lang="en-US" altLang="en-US" sz="2400" dirty="0"/>
          </a:p>
        </p:txBody>
      </p:sp>
      <p:sp>
        <p:nvSpPr>
          <p:cNvPr id="2" name="Content Placeholder 1"/>
          <p:cNvSpPr>
            <a:spLocks noGrp="1"/>
          </p:cNvSpPr>
          <p:nvPr>
            <p:ph sz="half" idx="1"/>
          </p:nvPr>
        </p:nvSpPr>
        <p:spPr>
          <a:xfrm>
            <a:off x="0" y="2263688"/>
            <a:ext cx="9144000" cy="3826933"/>
          </a:xfrm>
        </p:spPr>
        <p:txBody>
          <a:bodyPr/>
          <a:lstStyle/>
          <a:p>
            <a:r>
              <a:rPr lang="en-US" sz="2000" b="1" u="sng" dirty="0" smtClean="0"/>
              <a:t>Learning </a:t>
            </a:r>
            <a:r>
              <a:rPr lang="en-US" sz="2000" b="1" u="sng" dirty="0"/>
              <a:t>Climate:</a:t>
            </a:r>
            <a:r>
              <a:rPr lang="en-US" sz="2000" dirty="0"/>
              <a:t>  </a:t>
            </a:r>
            <a:r>
              <a:rPr lang="en-US" sz="1600" dirty="0"/>
              <a:t>a safe environment supported by the teacher in which high, clear expectations and positive relationships are fostered; active learning is promoted</a:t>
            </a:r>
            <a:endParaRPr lang="en-US" sz="1600" dirty="0" smtClean="0"/>
          </a:p>
          <a:p>
            <a:r>
              <a:rPr lang="en-US" sz="2000" b="1" u="sng" dirty="0"/>
              <a:t>Classroom Assessment and Reflection:</a:t>
            </a:r>
            <a:r>
              <a:rPr lang="en-US" sz="2000" dirty="0"/>
              <a:t>  </a:t>
            </a:r>
            <a:r>
              <a:rPr lang="en-US" sz="1600" dirty="0"/>
              <a:t>the teacher and student collaboratively gather information and reflect on learning through a systematic process that informs </a:t>
            </a:r>
            <a:r>
              <a:rPr lang="en-US" sz="1600" dirty="0" smtClean="0"/>
              <a:t>instruction</a:t>
            </a:r>
          </a:p>
          <a:p>
            <a:r>
              <a:rPr lang="en-US" sz="2000" b="1" u="sng" dirty="0"/>
              <a:t>Instructional Rigor and Student Engagement:</a:t>
            </a:r>
            <a:r>
              <a:rPr lang="en-US" sz="2000" dirty="0"/>
              <a:t> </a:t>
            </a:r>
            <a:r>
              <a:rPr lang="en-US" sz="1600" dirty="0"/>
              <a:t>a teacher supports and encourages a student’s commitment to initiate and complete complex, inquiry-based learning requiring creative and critical thinking with attention to problem </a:t>
            </a:r>
            <a:r>
              <a:rPr lang="en-US" sz="1600" dirty="0" smtClean="0"/>
              <a:t>solving</a:t>
            </a:r>
          </a:p>
          <a:p>
            <a:r>
              <a:rPr lang="en-US" sz="2000" b="1" u="sng" dirty="0"/>
              <a:t>Instructional Relevance:</a:t>
            </a:r>
            <a:r>
              <a:rPr lang="en-US" sz="2000" dirty="0"/>
              <a:t> </a:t>
            </a:r>
            <a:r>
              <a:rPr lang="en-US" sz="1600" dirty="0"/>
              <a:t>a teacher’s ability to facilitate learning experiences that are meaningful to students and prepare them for their </a:t>
            </a:r>
            <a:r>
              <a:rPr lang="en-US" sz="1600" dirty="0" smtClean="0"/>
              <a:t>futures</a:t>
            </a:r>
          </a:p>
          <a:p>
            <a:r>
              <a:rPr lang="en-US" sz="2000" b="1" u="sng" dirty="0"/>
              <a:t>Knowledge of Content:</a:t>
            </a:r>
            <a:r>
              <a:rPr lang="en-US" sz="2000" dirty="0"/>
              <a:t>  </a:t>
            </a:r>
            <a:r>
              <a:rPr lang="en-US" sz="1600" dirty="0"/>
              <a:t>a teacher’s understanding and application of the current theories, principles, concepts and skills of a </a:t>
            </a:r>
            <a:r>
              <a:rPr lang="en-US" sz="1600" dirty="0" smtClean="0"/>
              <a:t>discipline</a:t>
            </a:r>
            <a:endParaRPr lang="en-US" sz="1600" dirty="0"/>
          </a:p>
        </p:txBody>
      </p:sp>
      <p:sp>
        <p:nvSpPr>
          <p:cNvPr id="10" name="Content Placeholder 1"/>
          <p:cNvSpPr>
            <a:spLocks noGrp="1"/>
          </p:cNvSpPr>
          <p:nvPr>
            <p:ph sz="half" idx="1"/>
          </p:nvPr>
        </p:nvSpPr>
        <p:spPr>
          <a:xfrm>
            <a:off x="38100" y="990602"/>
            <a:ext cx="9067800" cy="855135"/>
          </a:xfrm>
        </p:spPr>
        <p:txBody>
          <a:bodyPr/>
          <a:lstStyle/>
          <a:p>
            <a:pPr marL="0" indent="0">
              <a:buNone/>
            </a:pPr>
            <a:r>
              <a:rPr lang="en-US" dirty="0" smtClean="0"/>
              <a:t>TASK: </a:t>
            </a:r>
            <a:r>
              <a:rPr lang="en-US" sz="2400" dirty="0" smtClean="0"/>
              <a:t>Sort the numbered Teacher Characteristics into these 5 sections. GOAL = Fully process the set of CHETL teacher characteristics.</a:t>
            </a:r>
            <a:endParaRPr lang="en-US" sz="2400" dirty="0"/>
          </a:p>
        </p:txBody>
      </p:sp>
      <p:cxnSp>
        <p:nvCxnSpPr>
          <p:cNvPr id="4" name="Straight Connector 3"/>
          <p:cNvCxnSpPr/>
          <p:nvPr/>
        </p:nvCxnSpPr>
        <p:spPr>
          <a:xfrm>
            <a:off x="190500" y="1845734"/>
            <a:ext cx="8610600" cy="0"/>
          </a:xfrm>
          <a:prstGeom prst="line">
            <a:avLst/>
          </a:prstGeom>
          <a:ln>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278708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400" dirty="0" smtClean="0"/>
              <a:t>CHETL</a:t>
            </a:r>
            <a:endParaRPr lang="en-US" altLang="en-US" sz="2400" dirty="0"/>
          </a:p>
        </p:txBody>
      </p:sp>
      <p:sp>
        <p:nvSpPr>
          <p:cNvPr id="2" name="Content Placeholder 1"/>
          <p:cNvSpPr>
            <a:spLocks noGrp="1"/>
          </p:cNvSpPr>
          <p:nvPr>
            <p:ph sz="half" idx="1"/>
          </p:nvPr>
        </p:nvSpPr>
        <p:spPr>
          <a:xfrm>
            <a:off x="76200" y="2700867"/>
            <a:ext cx="9029700" cy="3259666"/>
          </a:xfrm>
        </p:spPr>
        <p:txBody>
          <a:bodyPr/>
          <a:lstStyle/>
          <a:p>
            <a:r>
              <a:rPr lang="en-US" dirty="0" smtClean="0"/>
              <a:t>Some groups put their numbers on chart paper (in numerical sequence smallest to largest)</a:t>
            </a:r>
          </a:p>
          <a:p>
            <a:r>
              <a:rPr lang="en-US" dirty="0" smtClean="0"/>
              <a:t>Frequency count of agreement for each statement across groups</a:t>
            </a:r>
          </a:p>
          <a:p>
            <a:r>
              <a:rPr lang="en-US" dirty="0" smtClean="0"/>
              <a:t>Add other statements as needed</a:t>
            </a:r>
          </a:p>
          <a:p>
            <a:r>
              <a:rPr lang="en-US" dirty="0" smtClean="0"/>
              <a:t>Discuss commonalities &amp; differences</a:t>
            </a:r>
            <a:endParaRPr lang="en-US" dirty="0"/>
          </a:p>
        </p:txBody>
      </p:sp>
      <p:sp>
        <p:nvSpPr>
          <p:cNvPr id="10" name="Content Placeholder 1"/>
          <p:cNvSpPr>
            <a:spLocks noGrp="1"/>
          </p:cNvSpPr>
          <p:nvPr>
            <p:ph sz="half" idx="1"/>
          </p:nvPr>
        </p:nvSpPr>
        <p:spPr>
          <a:xfrm>
            <a:off x="38100" y="1418167"/>
            <a:ext cx="9067800" cy="855135"/>
          </a:xfrm>
        </p:spPr>
        <p:txBody>
          <a:bodyPr/>
          <a:lstStyle/>
          <a:p>
            <a:pPr marL="0" indent="0">
              <a:buNone/>
            </a:pPr>
            <a:r>
              <a:rPr lang="en-US" dirty="0" smtClean="0"/>
              <a:t>Compare sets of teacher characteristics across groups</a:t>
            </a:r>
            <a:endParaRPr lang="en-US" sz="2400" dirty="0"/>
          </a:p>
        </p:txBody>
      </p:sp>
    </p:spTree>
    <p:extLst>
      <p:ext uri="{BB962C8B-B14F-4D97-AF65-F5344CB8AC3E}">
        <p14:creationId xmlns:p14="http://schemas.microsoft.com/office/powerpoint/2010/main" val="96719478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400" dirty="0" smtClean="0"/>
              <a:t>CHETL</a:t>
            </a:r>
            <a:endParaRPr lang="en-US" altLang="en-US" sz="2400" dirty="0"/>
          </a:p>
        </p:txBody>
      </p:sp>
      <p:sp>
        <p:nvSpPr>
          <p:cNvPr id="10" name="Content Placeholder 1"/>
          <p:cNvSpPr>
            <a:spLocks noGrp="1"/>
          </p:cNvSpPr>
          <p:nvPr>
            <p:ph sz="half" idx="1"/>
          </p:nvPr>
        </p:nvSpPr>
        <p:spPr>
          <a:xfrm>
            <a:off x="0" y="1264282"/>
            <a:ext cx="9067800" cy="584201"/>
          </a:xfrm>
        </p:spPr>
        <p:txBody>
          <a:bodyPr/>
          <a:lstStyle/>
          <a:p>
            <a:pPr marL="0" indent="0">
              <a:buNone/>
            </a:pPr>
            <a:r>
              <a:rPr lang="en-US" dirty="0"/>
              <a:t>Compare sets of teacher characteristics to KDE list</a:t>
            </a:r>
          </a:p>
        </p:txBody>
      </p:sp>
      <p:sp>
        <p:nvSpPr>
          <p:cNvPr id="4" name="TextBox 3"/>
          <p:cNvSpPr txBox="1"/>
          <p:nvPr/>
        </p:nvSpPr>
        <p:spPr>
          <a:xfrm>
            <a:off x="95250" y="2433257"/>
            <a:ext cx="1549400" cy="3600986"/>
          </a:xfrm>
          <a:prstGeom prst="rect">
            <a:avLst/>
          </a:prstGeom>
          <a:noFill/>
        </p:spPr>
        <p:txBody>
          <a:bodyPr wrap="square" rtlCol="0">
            <a:spAutoFit/>
          </a:bodyPr>
          <a:lstStyle/>
          <a:p>
            <a:pPr algn="ctr" defTabSz="914400"/>
            <a:r>
              <a:rPr lang="en-US" sz="2000" kern="0" dirty="0">
                <a:solidFill>
                  <a:srgbClr val="000000"/>
                </a:solidFill>
                <a:latin typeface="Verdana"/>
              </a:rPr>
              <a:t>LEARNING</a:t>
            </a:r>
            <a:r>
              <a:rPr lang="en-US" sz="2400" kern="0" dirty="0">
                <a:solidFill>
                  <a:srgbClr val="000000"/>
                </a:solidFill>
                <a:latin typeface="Verdana"/>
              </a:rPr>
              <a:t> </a:t>
            </a:r>
            <a:r>
              <a:rPr lang="en-US" sz="2000" kern="0" dirty="0" smtClean="0">
                <a:solidFill>
                  <a:srgbClr val="000000"/>
                </a:solidFill>
                <a:latin typeface="Verdana"/>
              </a:rPr>
              <a:t>CLIMATE</a:t>
            </a:r>
            <a:endParaRPr lang="en-US" sz="2400" kern="0" dirty="0" smtClean="0">
              <a:solidFill>
                <a:srgbClr val="000000"/>
              </a:solidFill>
              <a:latin typeface="Verdana"/>
            </a:endParaRPr>
          </a:p>
          <a:p>
            <a:pPr algn="ctr" defTabSz="914400"/>
            <a:r>
              <a:rPr lang="en-US" sz="2000" b="1" dirty="0">
                <a:solidFill>
                  <a:srgbClr val="000000"/>
                </a:solidFill>
                <a:latin typeface="Verdana"/>
              </a:rPr>
              <a:t>4</a:t>
            </a:r>
          </a:p>
          <a:p>
            <a:pPr algn="ctr" defTabSz="914400"/>
            <a:r>
              <a:rPr lang="en-US" sz="2000" b="1" dirty="0">
                <a:solidFill>
                  <a:srgbClr val="000000"/>
                </a:solidFill>
                <a:latin typeface="Verdana"/>
              </a:rPr>
              <a:t>9</a:t>
            </a:r>
          </a:p>
          <a:p>
            <a:pPr algn="ctr" defTabSz="914400"/>
            <a:r>
              <a:rPr lang="en-US" sz="2000" b="1" dirty="0">
                <a:solidFill>
                  <a:srgbClr val="000000"/>
                </a:solidFill>
                <a:latin typeface="Verdana"/>
              </a:rPr>
              <a:t>14</a:t>
            </a:r>
          </a:p>
          <a:p>
            <a:pPr algn="ctr" defTabSz="914400"/>
            <a:r>
              <a:rPr lang="en-US" sz="2000" b="1" dirty="0">
                <a:solidFill>
                  <a:srgbClr val="000000"/>
                </a:solidFill>
                <a:latin typeface="Verdana"/>
              </a:rPr>
              <a:t>15</a:t>
            </a:r>
          </a:p>
          <a:p>
            <a:pPr algn="ctr" defTabSz="914400"/>
            <a:r>
              <a:rPr lang="en-US" sz="2000" b="1" dirty="0" smtClean="0">
                <a:solidFill>
                  <a:srgbClr val="000000"/>
                </a:solidFill>
                <a:latin typeface="Verdana"/>
              </a:rPr>
              <a:t>20</a:t>
            </a:r>
          </a:p>
          <a:p>
            <a:pPr algn="ctr" defTabSz="914400"/>
            <a:r>
              <a:rPr lang="en-US" sz="2000" b="1" dirty="0">
                <a:solidFill>
                  <a:srgbClr val="000000"/>
                </a:solidFill>
                <a:latin typeface="Verdana"/>
              </a:rPr>
              <a:t>22</a:t>
            </a:r>
          </a:p>
          <a:p>
            <a:pPr algn="ctr" defTabSz="914400"/>
            <a:r>
              <a:rPr lang="en-US" sz="2000" b="1" dirty="0">
                <a:solidFill>
                  <a:srgbClr val="000000"/>
                </a:solidFill>
                <a:latin typeface="Verdana"/>
              </a:rPr>
              <a:t>29</a:t>
            </a:r>
          </a:p>
          <a:p>
            <a:pPr algn="ctr" defTabSz="914400"/>
            <a:r>
              <a:rPr lang="en-US" sz="2000" b="1" dirty="0">
                <a:solidFill>
                  <a:srgbClr val="000000"/>
                </a:solidFill>
                <a:latin typeface="Verdana"/>
              </a:rPr>
              <a:t>36</a:t>
            </a:r>
          </a:p>
          <a:p>
            <a:pPr algn="ctr" defTabSz="914400"/>
            <a:r>
              <a:rPr lang="en-US" sz="2000" b="1" dirty="0" smtClean="0">
                <a:solidFill>
                  <a:srgbClr val="000000"/>
                </a:solidFill>
                <a:latin typeface="Verdana"/>
              </a:rPr>
              <a:t>39</a:t>
            </a:r>
            <a:endParaRPr lang="en-US" sz="2000" b="1" dirty="0">
              <a:solidFill>
                <a:srgbClr val="000000"/>
              </a:solidFill>
              <a:latin typeface="Verdana"/>
            </a:endParaRPr>
          </a:p>
        </p:txBody>
      </p:sp>
      <p:cxnSp>
        <p:nvCxnSpPr>
          <p:cNvPr id="8" name="Straight Connector 7"/>
          <p:cNvCxnSpPr/>
          <p:nvPr/>
        </p:nvCxnSpPr>
        <p:spPr>
          <a:xfrm>
            <a:off x="1644649" y="2002367"/>
            <a:ext cx="0" cy="4462760"/>
          </a:xfrm>
          <a:prstGeom prst="line">
            <a:avLst/>
          </a:prstGeom>
          <a:ln>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2105117"/>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400" dirty="0" smtClean="0"/>
              <a:t>CHETL</a:t>
            </a:r>
            <a:endParaRPr lang="en-US" altLang="en-US" sz="2400" dirty="0"/>
          </a:p>
        </p:txBody>
      </p:sp>
      <p:sp>
        <p:nvSpPr>
          <p:cNvPr id="10" name="Content Placeholder 1"/>
          <p:cNvSpPr>
            <a:spLocks noGrp="1"/>
          </p:cNvSpPr>
          <p:nvPr>
            <p:ph sz="half" idx="1"/>
          </p:nvPr>
        </p:nvSpPr>
        <p:spPr>
          <a:xfrm>
            <a:off x="0" y="1264282"/>
            <a:ext cx="9067800" cy="584201"/>
          </a:xfrm>
        </p:spPr>
        <p:txBody>
          <a:bodyPr/>
          <a:lstStyle/>
          <a:p>
            <a:pPr marL="0" indent="0">
              <a:buNone/>
            </a:pPr>
            <a:r>
              <a:rPr lang="en-US" dirty="0"/>
              <a:t>Compare sets of teacher characteristics to KDE list</a:t>
            </a:r>
          </a:p>
        </p:txBody>
      </p:sp>
      <p:sp>
        <p:nvSpPr>
          <p:cNvPr id="4" name="TextBox 3"/>
          <p:cNvSpPr txBox="1"/>
          <p:nvPr/>
        </p:nvSpPr>
        <p:spPr>
          <a:xfrm>
            <a:off x="95250" y="2433257"/>
            <a:ext cx="1549400" cy="3600986"/>
          </a:xfrm>
          <a:prstGeom prst="rect">
            <a:avLst/>
          </a:prstGeom>
          <a:noFill/>
        </p:spPr>
        <p:txBody>
          <a:bodyPr wrap="square" rtlCol="0">
            <a:spAutoFit/>
          </a:bodyPr>
          <a:lstStyle/>
          <a:p>
            <a:pPr algn="ctr" defTabSz="914400"/>
            <a:r>
              <a:rPr lang="en-US" sz="2000" kern="0" dirty="0">
                <a:solidFill>
                  <a:srgbClr val="000000"/>
                </a:solidFill>
                <a:latin typeface="Verdana"/>
              </a:rPr>
              <a:t>LEARNING</a:t>
            </a:r>
            <a:r>
              <a:rPr lang="en-US" sz="2400" kern="0" dirty="0">
                <a:solidFill>
                  <a:srgbClr val="000000"/>
                </a:solidFill>
                <a:latin typeface="Verdana"/>
              </a:rPr>
              <a:t> </a:t>
            </a:r>
            <a:r>
              <a:rPr lang="en-US" sz="2000" kern="0" dirty="0" smtClean="0">
                <a:solidFill>
                  <a:srgbClr val="000000"/>
                </a:solidFill>
                <a:latin typeface="Verdana"/>
              </a:rPr>
              <a:t>CLIMATE</a:t>
            </a:r>
            <a:endParaRPr lang="en-US" sz="2400" kern="0" dirty="0" smtClean="0">
              <a:solidFill>
                <a:srgbClr val="000000"/>
              </a:solidFill>
              <a:latin typeface="Verdana"/>
            </a:endParaRPr>
          </a:p>
          <a:p>
            <a:pPr algn="ctr" defTabSz="914400"/>
            <a:r>
              <a:rPr lang="en-US" sz="2000" b="1" dirty="0">
                <a:solidFill>
                  <a:srgbClr val="000000"/>
                </a:solidFill>
                <a:latin typeface="Verdana"/>
              </a:rPr>
              <a:t>4</a:t>
            </a:r>
          </a:p>
          <a:p>
            <a:pPr algn="ctr" defTabSz="914400"/>
            <a:r>
              <a:rPr lang="en-US" sz="2000" b="1" dirty="0">
                <a:solidFill>
                  <a:srgbClr val="000000"/>
                </a:solidFill>
                <a:latin typeface="Verdana"/>
              </a:rPr>
              <a:t>9</a:t>
            </a:r>
          </a:p>
          <a:p>
            <a:pPr algn="ctr" defTabSz="914400"/>
            <a:r>
              <a:rPr lang="en-US" sz="2000" b="1" dirty="0">
                <a:solidFill>
                  <a:srgbClr val="000000"/>
                </a:solidFill>
                <a:latin typeface="Verdana"/>
              </a:rPr>
              <a:t>14</a:t>
            </a:r>
          </a:p>
          <a:p>
            <a:pPr algn="ctr" defTabSz="914400"/>
            <a:r>
              <a:rPr lang="en-US" sz="2000" b="1" dirty="0">
                <a:solidFill>
                  <a:srgbClr val="000000"/>
                </a:solidFill>
                <a:latin typeface="Verdana"/>
              </a:rPr>
              <a:t>15</a:t>
            </a:r>
          </a:p>
          <a:p>
            <a:pPr algn="ctr" defTabSz="914400"/>
            <a:r>
              <a:rPr lang="en-US" sz="2000" b="1" dirty="0" smtClean="0">
                <a:solidFill>
                  <a:srgbClr val="000000"/>
                </a:solidFill>
                <a:latin typeface="Verdana"/>
              </a:rPr>
              <a:t>20</a:t>
            </a:r>
          </a:p>
          <a:p>
            <a:pPr algn="ctr" defTabSz="914400"/>
            <a:r>
              <a:rPr lang="en-US" sz="2000" b="1" dirty="0">
                <a:solidFill>
                  <a:srgbClr val="000000"/>
                </a:solidFill>
                <a:latin typeface="Verdana"/>
              </a:rPr>
              <a:t>22</a:t>
            </a:r>
          </a:p>
          <a:p>
            <a:pPr algn="ctr" defTabSz="914400"/>
            <a:r>
              <a:rPr lang="en-US" sz="2000" b="1" dirty="0">
                <a:solidFill>
                  <a:srgbClr val="000000"/>
                </a:solidFill>
                <a:latin typeface="Verdana"/>
              </a:rPr>
              <a:t>29</a:t>
            </a:r>
          </a:p>
          <a:p>
            <a:pPr algn="ctr" defTabSz="914400"/>
            <a:r>
              <a:rPr lang="en-US" sz="2000" b="1" dirty="0">
                <a:solidFill>
                  <a:srgbClr val="000000"/>
                </a:solidFill>
                <a:latin typeface="Verdana"/>
              </a:rPr>
              <a:t>36</a:t>
            </a:r>
          </a:p>
          <a:p>
            <a:pPr algn="ctr" defTabSz="914400"/>
            <a:r>
              <a:rPr lang="en-US" sz="2000" b="1" dirty="0" smtClean="0">
                <a:solidFill>
                  <a:srgbClr val="000000"/>
                </a:solidFill>
                <a:latin typeface="Verdana"/>
              </a:rPr>
              <a:t>39</a:t>
            </a:r>
            <a:endParaRPr lang="en-US" sz="2000" b="1" dirty="0">
              <a:solidFill>
                <a:srgbClr val="000000"/>
              </a:solidFill>
              <a:latin typeface="Verdana"/>
            </a:endParaRPr>
          </a:p>
        </p:txBody>
      </p:sp>
      <p:sp>
        <p:nvSpPr>
          <p:cNvPr id="9" name="TextBox 8"/>
          <p:cNvSpPr txBox="1"/>
          <p:nvPr/>
        </p:nvSpPr>
        <p:spPr>
          <a:xfrm>
            <a:off x="1644649" y="2002368"/>
            <a:ext cx="1905000" cy="4093428"/>
          </a:xfrm>
          <a:prstGeom prst="rect">
            <a:avLst/>
          </a:prstGeom>
          <a:noFill/>
        </p:spPr>
        <p:txBody>
          <a:bodyPr wrap="square" rtlCol="0">
            <a:spAutoFit/>
          </a:bodyPr>
          <a:lstStyle/>
          <a:p>
            <a:pPr algn="ctr" defTabSz="914400"/>
            <a:r>
              <a:rPr lang="en-US" sz="2000" kern="0" dirty="0" smtClean="0">
                <a:solidFill>
                  <a:srgbClr val="000000"/>
                </a:solidFill>
                <a:latin typeface="Verdana"/>
              </a:rPr>
              <a:t>CLASSROOM ASSESS &amp; REFLECT</a:t>
            </a:r>
          </a:p>
          <a:p>
            <a:pPr algn="ctr" defTabSz="914400"/>
            <a:r>
              <a:rPr lang="en-US" sz="2000" b="1" dirty="0" smtClean="0">
                <a:solidFill>
                  <a:srgbClr val="000000"/>
                </a:solidFill>
                <a:latin typeface="Verdana"/>
              </a:rPr>
              <a:t>2</a:t>
            </a:r>
          </a:p>
          <a:p>
            <a:pPr algn="ctr" defTabSz="914400"/>
            <a:r>
              <a:rPr lang="en-US" sz="2000" b="1" dirty="0" smtClean="0">
                <a:solidFill>
                  <a:srgbClr val="000000"/>
                </a:solidFill>
                <a:latin typeface="Verdana"/>
              </a:rPr>
              <a:t>7</a:t>
            </a:r>
          </a:p>
          <a:p>
            <a:pPr algn="ctr" defTabSz="914400"/>
            <a:r>
              <a:rPr lang="en-US" sz="2000" b="1" dirty="0" smtClean="0">
                <a:solidFill>
                  <a:srgbClr val="000000"/>
                </a:solidFill>
                <a:latin typeface="Verdana"/>
              </a:rPr>
              <a:t>12</a:t>
            </a:r>
          </a:p>
          <a:p>
            <a:pPr algn="ctr" defTabSz="914400"/>
            <a:r>
              <a:rPr lang="en-US" sz="2000" b="1" dirty="0" smtClean="0">
                <a:solidFill>
                  <a:srgbClr val="000000"/>
                </a:solidFill>
                <a:latin typeface="Verdana"/>
              </a:rPr>
              <a:t>26</a:t>
            </a:r>
          </a:p>
          <a:p>
            <a:pPr algn="ctr" defTabSz="914400"/>
            <a:r>
              <a:rPr lang="en-US" sz="2000" b="1" dirty="0" smtClean="0">
                <a:solidFill>
                  <a:srgbClr val="000000"/>
                </a:solidFill>
                <a:latin typeface="Verdana"/>
              </a:rPr>
              <a:t>28</a:t>
            </a:r>
          </a:p>
          <a:p>
            <a:pPr algn="ctr" defTabSz="914400"/>
            <a:r>
              <a:rPr lang="en-US" sz="2000" b="1" dirty="0" smtClean="0">
                <a:solidFill>
                  <a:srgbClr val="000000"/>
                </a:solidFill>
                <a:latin typeface="Verdana"/>
              </a:rPr>
              <a:t>31</a:t>
            </a:r>
          </a:p>
          <a:p>
            <a:pPr algn="ctr" defTabSz="914400"/>
            <a:r>
              <a:rPr lang="en-US" sz="2000" b="1" dirty="0" smtClean="0">
                <a:solidFill>
                  <a:srgbClr val="000000"/>
                </a:solidFill>
                <a:latin typeface="Verdana"/>
              </a:rPr>
              <a:t>32</a:t>
            </a:r>
          </a:p>
          <a:p>
            <a:pPr algn="ctr" defTabSz="914400"/>
            <a:r>
              <a:rPr lang="en-US" sz="2000" b="1" dirty="0" smtClean="0">
                <a:solidFill>
                  <a:srgbClr val="000000"/>
                </a:solidFill>
                <a:latin typeface="Verdana"/>
              </a:rPr>
              <a:t>35</a:t>
            </a:r>
          </a:p>
          <a:p>
            <a:pPr algn="ctr" defTabSz="914400"/>
            <a:r>
              <a:rPr lang="en-US" sz="2000" b="1" dirty="0" smtClean="0">
                <a:solidFill>
                  <a:srgbClr val="000000"/>
                </a:solidFill>
                <a:latin typeface="Verdana"/>
              </a:rPr>
              <a:t>38</a:t>
            </a:r>
          </a:p>
          <a:p>
            <a:pPr algn="ctr" defTabSz="914400"/>
            <a:r>
              <a:rPr lang="en-US" sz="2000" b="1" dirty="0" smtClean="0">
                <a:solidFill>
                  <a:srgbClr val="000000"/>
                </a:solidFill>
                <a:latin typeface="Verdana"/>
              </a:rPr>
              <a:t>40</a:t>
            </a:r>
            <a:endParaRPr lang="en-US" sz="2000" b="1" dirty="0">
              <a:solidFill>
                <a:srgbClr val="000000"/>
              </a:solidFill>
              <a:latin typeface="Verdana"/>
            </a:endParaRPr>
          </a:p>
        </p:txBody>
      </p:sp>
      <p:cxnSp>
        <p:nvCxnSpPr>
          <p:cNvPr id="8" name="Straight Connector 7"/>
          <p:cNvCxnSpPr/>
          <p:nvPr/>
        </p:nvCxnSpPr>
        <p:spPr>
          <a:xfrm>
            <a:off x="1644649" y="2002367"/>
            <a:ext cx="0" cy="4462760"/>
          </a:xfrm>
          <a:prstGeom prst="line">
            <a:avLst/>
          </a:prstGeom>
          <a:ln>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656740" y="2002367"/>
            <a:ext cx="0" cy="4462760"/>
          </a:xfrm>
          <a:prstGeom prst="line">
            <a:avLst/>
          </a:prstGeom>
          <a:ln>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163966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400" dirty="0" smtClean="0"/>
              <a:t>CHETL</a:t>
            </a:r>
            <a:endParaRPr lang="en-US" altLang="en-US" sz="2400" dirty="0"/>
          </a:p>
        </p:txBody>
      </p:sp>
      <p:sp>
        <p:nvSpPr>
          <p:cNvPr id="10" name="Content Placeholder 1"/>
          <p:cNvSpPr>
            <a:spLocks noGrp="1"/>
          </p:cNvSpPr>
          <p:nvPr>
            <p:ph sz="half" idx="1"/>
          </p:nvPr>
        </p:nvSpPr>
        <p:spPr>
          <a:xfrm>
            <a:off x="0" y="1264282"/>
            <a:ext cx="9067800" cy="584201"/>
          </a:xfrm>
        </p:spPr>
        <p:txBody>
          <a:bodyPr/>
          <a:lstStyle/>
          <a:p>
            <a:pPr marL="0" indent="0">
              <a:buNone/>
            </a:pPr>
            <a:r>
              <a:rPr lang="en-US" dirty="0"/>
              <a:t>Compare sets of teacher characteristics to KDE list</a:t>
            </a:r>
          </a:p>
        </p:txBody>
      </p:sp>
      <p:sp>
        <p:nvSpPr>
          <p:cNvPr id="4" name="TextBox 3"/>
          <p:cNvSpPr txBox="1"/>
          <p:nvPr/>
        </p:nvSpPr>
        <p:spPr>
          <a:xfrm>
            <a:off x="95250" y="2433257"/>
            <a:ext cx="1549400" cy="3600986"/>
          </a:xfrm>
          <a:prstGeom prst="rect">
            <a:avLst/>
          </a:prstGeom>
          <a:noFill/>
        </p:spPr>
        <p:txBody>
          <a:bodyPr wrap="square" rtlCol="0">
            <a:spAutoFit/>
          </a:bodyPr>
          <a:lstStyle/>
          <a:p>
            <a:pPr algn="ctr" defTabSz="914400"/>
            <a:r>
              <a:rPr lang="en-US" sz="2000" kern="0" dirty="0">
                <a:solidFill>
                  <a:srgbClr val="000000"/>
                </a:solidFill>
                <a:latin typeface="Verdana"/>
              </a:rPr>
              <a:t>LEARNING</a:t>
            </a:r>
            <a:r>
              <a:rPr lang="en-US" sz="2400" kern="0" dirty="0">
                <a:solidFill>
                  <a:srgbClr val="000000"/>
                </a:solidFill>
                <a:latin typeface="Verdana"/>
              </a:rPr>
              <a:t> </a:t>
            </a:r>
            <a:r>
              <a:rPr lang="en-US" sz="2000" kern="0" dirty="0" smtClean="0">
                <a:solidFill>
                  <a:srgbClr val="000000"/>
                </a:solidFill>
                <a:latin typeface="Verdana"/>
              </a:rPr>
              <a:t>CLIMATE</a:t>
            </a:r>
            <a:endParaRPr lang="en-US" sz="2400" kern="0" dirty="0" smtClean="0">
              <a:solidFill>
                <a:srgbClr val="000000"/>
              </a:solidFill>
              <a:latin typeface="Verdana"/>
            </a:endParaRPr>
          </a:p>
          <a:p>
            <a:pPr algn="ctr" defTabSz="914400"/>
            <a:r>
              <a:rPr lang="en-US" sz="2000" b="1" dirty="0">
                <a:solidFill>
                  <a:srgbClr val="000000"/>
                </a:solidFill>
                <a:latin typeface="Verdana"/>
              </a:rPr>
              <a:t>4</a:t>
            </a:r>
          </a:p>
          <a:p>
            <a:pPr algn="ctr" defTabSz="914400"/>
            <a:r>
              <a:rPr lang="en-US" sz="2000" b="1" dirty="0">
                <a:solidFill>
                  <a:srgbClr val="000000"/>
                </a:solidFill>
                <a:latin typeface="Verdana"/>
              </a:rPr>
              <a:t>9</a:t>
            </a:r>
          </a:p>
          <a:p>
            <a:pPr algn="ctr" defTabSz="914400"/>
            <a:r>
              <a:rPr lang="en-US" sz="2000" b="1" dirty="0">
                <a:solidFill>
                  <a:srgbClr val="000000"/>
                </a:solidFill>
                <a:latin typeface="Verdana"/>
              </a:rPr>
              <a:t>14</a:t>
            </a:r>
          </a:p>
          <a:p>
            <a:pPr algn="ctr" defTabSz="914400"/>
            <a:r>
              <a:rPr lang="en-US" sz="2000" b="1" dirty="0">
                <a:solidFill>
                  <a:srgbClr val="000000"/>
                </a:solidFill>
                <a:latin typeface="Verdana"/>
              </a:rPr>
              <a:t>15</a:t>
            </a:r>
          </a:p>
          <a:p>
            <a:pPr algn="ctr" defTabSz="914400"/>
            <a:r>
              <a:rPr lang="en-US" sz="2000" b="1" dirty="0" smtClean="0">
                <a:solidFill>
                  <a:srgbClr val="000000"/>
                </a:solidFill>
                <a:latin typeface="Verdana"/>
              </a:rPr>
              <a:t>20</a:t>
            </a:r>
          </a:p>
          <a:p>
            <a:pPr algn="ctr" defTabSz="914400"/>
            <a:r>
              <a:rPr lang="en-US" sz="2000" b="1" dirty="0">
                <a:solidFill>
                  <a:srgbClr val="000000"/>
                </a:solidFill>
                <a:latin typeface="Verdana"/>
              </a:rPr>
              <a:t>22</a:t>
            </a:r>
          </a:p>
          <a:p>
            <a:pPr algn="ctr" defTabSz="914400"/>
            <a:r>
              <a:rPr lang="en-US" sz="2000" b="1" dirty="0">
                <a:solidFill>
                  <a:srgbClr val="000000"/>
                </a:solidFill>
                <a:latin typeface="Verdana"/>
              </a:rPr>
              <a:t>29</a:t>
            </a:r>
          </a:p>
          <a:p>
            <a:pPr algn="ctr" defTabSz="914400"/>
            <a:r>
              <a:rPr lang="en-US" sz="2000" b="1" dirty="0">
                <a:solidFill>
                  <a:srgbClr val="000000"/>
                </a:solidFill>
                <a:latin typeface="Verdana"/>
              </a:rPr>
              <a:t>36</a:t>
            </a:r>
          </a:p>
          <a:p>
            <a:pPr algn="ctr" defTabSz="914400"/>
            <a:r>
              <a:rPr lang="en-US" sz="2000" b="1" dirty="0" smtClean="0">
                <a:solidFill>
                  <a:srgbClr val="000000"/>
                </a:solidFill>
                <a:latin typeface="Verdana"/>
              </a:rPr>
              <a:t>39</a:t>
            </a:r>
            <a:endParaRPr lang="en-US" sz="2000" b="1" dirty="0">
              <a:solidFill>
                <a:srgbClr val="000000"/>
              </a:solidFill>
              <a:latin typeface="Verdana"/>
            </a:endParaRPr>
          </a:p>
        </p:txBody>
      </p:sp>
      <p:sp>
        <p:nvSpPr>
          <p:cNvPr id="9" name="TextBox 8"/>
          <p:cNvSpPr txBox="1"/>
          <p:nvPr/>
        </p:nvSpPr>
        <p:spPr>
          <a:xfrm>
            <a:off x="1644649" y="2002368"/>
            <a:ext cx="1905000" cy="4093428"/>
          </a:xfrm>
          <a:prstGeom prst="rect">
            <a:avLst/>
          </a:prstGeom>
          <a:noFill/>
        </p:spPr>
        <p:txBody>
          <a:bodyPr wrap="square" rtlCol="0">
            <a:spAutoFit/>
          </a:bodyPr>
          <a:lstStyle/>
          <a:p>
            <a:pPr algn="ctr" defTabSz="914400"/>
            <a:r>
              <a:rPr lang="en-US" sz="2000" kern="0" dirty="0" smtClean="0">
                <a:solidFill>
                  <a:srgbClr val="000000"/>
                </a:solidFill>
                <a:latin typeface="Verdana"/>
              </a:rPr>
              <a:t>CLASSROOM ASSESS &amp; REFLECT</a:t>
            </a:r>
          </a:p>
          <a:p>
            <a:pPr algn="ctr" defTabSz="914400"/>
            <a:r>
              <a:rPr lang="en-US" sz="2000" b="1" dirty="0" smtClean="0">
                <a:solidFill>
                  <a:srgbClr val="000000"/>
                </a:solidFill>
                <a:latin typeface="Verdana"/>
              </a:rPr>
              <a:t>2</a:t>
            </a:r>
          </a:p>
          <a:p>
            <a:pPr algn="ctr" defTabSz="914400"/>
            <a:r>
              <a:rPr lang="en-US" sz="2000" b="1" dirty="0" smtClean="0">
                <a:solidFill>
                  <a:srgbClr val="000000"/>
                </a:solidFill>
                <a:latin typeface="Verdana"/>
              </a:rPr>
              <a:t>7</a:t>
            </a:r>
          </a:p>
          <a:p>
            <a:pPr algn="ctr" defTabSz="914400"/>
            <a:r>
              <a:rPr lang="en-US" sz="2000" b="1" dirty="0" smtClean="0">
                <a:solidFill>
                  <a:srgbClr val="000000"/>
                </a:solidFill>
                <a:latin typeface="Verdana"/>
              </a:rPr>
              <a:t>12</a:t>
            </a:r>
          </a:p>
          <a:p>
            <a:pPr algn="ctr" defTabSz="914400"/>
            <a:r>
              <a:rPr lang="en-US" sz="2000" b="1" dirty="0" smtClean="0">
                <a:solidFill>
                  <a:srgbClr val="000000"/>
                </a:solidFill>
                <a:latin typeface="Verdana"/>
              </a:rPr>
              <a:t>26</a:t>
            </a:r>
          </a:p>
          <a:p>
            <a:pPr algn="ctr" defTabSz="914400"/>
            <a:r>
              <a:rPr lang="en-US" sz="2000" b="1" dirty="0" smtClean="0">
                <a:solidFill>
                  <a:srgbClr val="000000"/>
                </a:solidFill>
                <a:latin typeface="Verdana"/>
              </a:rPr>
              <a:t>28</a:t>
            </a:r>
          </a:p>
          <a:p>
            <a:pPr algn="ctr" defTabSz="914400"/>
            <a:r>
              <a:rPr lang="en-US" sz="2000" b="1" dirty="0" smtClean="0">
                <a:solidFill>
                  <a:srgbClr val="000000"/>
                </a:solidFill>
                <a:latin typeface="Verdana"/>
              </a:rPr>
              <a:t>31</a:t>
            </a:r>
          </a:p>
          <a:p>
            <a:pPr algn="ctr" defTabSz="914400"/>
            <a:r>
              <a:rPr lang="en-US" sz="2000" b="1" dirty="0" smtClean="0">
                <a:solidFill>
                  <a:srgbClr val="000000"/>
                </a:solidFill>
                <a:latin typeface="Verdana"/>
              </a:rPr>
              <a:t>32</a:t>
            </a:r>
          </a:p>
          <a:p>
            <a:pPr algn="ctr" defTabSz="914400"/>
            <a:r>
              <a:rPr lang="en-US" sz="2000" b="1" dirty="0" smtClean="0">
                <a:solidFill>
                  <a:srgbClr val="000000"/>
                </a:solidFill>
                <a:latin typeface="Verdana"/>
              </a:rPr>
              <a:t>35</a:t>
            </a:r>
          </a:p>
          <a:p>
            <a:pPr algn="ctr" defTabSz="914400"/>
            <a:r>
              <a:rPr lang="en-US" sz="2000" b="1" dirty="0" smtClean="0">
                <a:solidFill>
                  <a:srgbClr val="000000"/>
                </a:solidFill>
                <a:latin typeface="Verdana"/>
              </a:rPr>
              <a:t>38</a:t>
            </a:r>
          </a:p>
          <a:p>
            <a:pPr algn="ctr" defTabSz="914400"/>
            <a:r>
              <a:rPr lang="en-US" sz="2000" b="1" dirty="0" smtClean="0">
                <a:solidFill>
                  <a:srgbClr val="000000"/>
                </a:solidFill>
                <a:latin typeface="Verdana"/>
              </a:rPr>
              <a:t>40</a:t>
            </a:r>
            <a:endParaRPr lang="en-US" sz="2000" b="1" dirty="0">
              <a:solidFill>
                <a:srgbClr val="000000"/>
              </a:solidFill>
              <a:latin typeface="Verdana"/>
            </a:endParaRPr>
          </a:p>
        </p:txBody>
      </p:sp>
      <p:sp>
        <p:nvSpPr>
          <p:cNvPr id="11" name="TextBox 10"/>
          <p:cNvSpPr txBox="1"/>
          <p:nvPr/>
        </p:nvSpPr>
        <p:spPr>
          <a:xfrm>
            <a:off x="3695700" y="2002369"/>
            <a:ext cx="2032000" cy="3785652"/>
          </a:xfrm>
          <a:prstGeom prst="rect">
            <a:avLst/>
          </a:prstGeom>
          <a:noFill/>
        </p:spPr>
        <p:txBody>
          <a:bodyPr wrap="square" rtlCol="0">
            <a:spAutoFit/>
          </a:bodyPr>
          <a:lstStyle/>
          <a:p>
            <a:pPr algn="ctr" defTabSz="914400"/>
            <a:r>
              <a:rPr lang="en-US" sz="2000" kern="0" dirty="0" smtClean="0">
                <a:solidFill>
                  <a:srgbClr val="000000"/>
                </a:solidFill>
                <a:latin typeface="Verdana"/>
              </a:rPr>
              <a:t>INSTR RIGOR &amp; STUDENT ENGAGE</a:t>
            </a:r>
          </a:p>
          <a:p>
            <a:pPr algn="ctr" defTabSz="914400"/>
            <a:r>
              <a:rPr lang="en-US" sz="2000" b="1" dirty="0" smtClean="0">
                <a:solidFill>
                  <a:srgbClr val="000000"/>
                </a:solidFill>
                <a:latin typeface="Verdana"/>
              </a:rPr>
              <a:t>5</a:t>
            </a:r>
          </a:p>
          <a:p>
            <a:pPr algn="ctr" defTabSz="914400"/>
            <a:r>
              <a:rPr lang="en-US" sz="2000" b="1" dirty="0" smtClean="0">
                <a:solidFill>
                  <a:srgbClr val="000000"/>
                </a:solidFill>
                <a:latin typeface="Verdana"/>
              </a:rPr>
              <a:t>13</a:t>
            </a:r>
          </a:p>
          <a:p>
            <a:pPr algn="ctr" defTabSz="914400"/>
            <a:r>
              <a:rPr lang="en-US" sz="2000" b="1" dirty="0" smtClean="0">
                <a:solidFill>
                  <a:srgbClr val="000000"/>
                </a:solidFill>
                <a:latin typeface="Verdana"/>
              </a:rPr>
              <a:t>17</a:t>
            </a:r>
          </a:p>
          <a:p>
            <a:pPr algn="ctr" defTabSz="914400"/>
            <a:r>
              <a:rPr lang="en-US" sz="2000" b="1" dirty="0" smtClean="0">
                <a:solidFill>
                  <a:srgbClr val="000000"/>
                </a:solidFill>
                <a:latin typeface="Verdana"/>
              </a:rPr>
              <a:t>21</a:t>
            </a:r>
          </a:p>
          <a:p>
            <a:pPr algn="ctr" defTabSz="914400"/>
            <a:r>
              <a:rPr lang="en-US" sz="2000" b="1" dirty="0" smtClean="0">
                <a:solidFill>
                  <a:srgbClr val="000000"/>
                </a:solidFill>
                <a:latin typeface="Verdana"/>
              </a:rPr>
              <a:t>23</a:t>
            </a:r>
          </a:p>
          <a:p>
            <a:pPr algn="ctr" defTabSz="914400"/>
            <a:r>
              <a:rPr lang="en-US" sz="2000" b="1" dirty="0" smtClean="0">
                <a:solidFill>
                  <a:srgbClr val="000000"/>
                </a:solidFill>
                <a:latin typeface="Verdana"/>
              </a:rPr>
              <a:t>24</a:t>
            </a:r>
          </a:p>
          <a:p>
            <a:pPr algn="ctr" defTabSz="914400"/>
            <a:r>
              <a:rPr lang="en-US" sz="2000" b="1" dirty="0" smtClean="0">
                <a:solidFill>
                  <a:srgbClr val="000000"/>
                </a:solidFill>
                <a:latin typeface="Verdana"/>
              </a:rPr>
              <a:t>30</a:t>
            </a:r>
          </a:p>
          <a:p>
            <a:pPr algn="ctr" defTabSz="914400"/>
            <a:r>
              <a:rPr lang="en-US" sz="2000" b="1" dirty="0" smtClean="0">
                <a:solidFill>
                  <a:srgbClr val="000000"/>
                </a:solidFill>
                <a:latin typeface="Verdana"/>
              </a:rPr>
              <a:t>34</a:t>
            </a:r>
          </a:p>
          <a:p>
            <a:pPr algn="ctr" defTabSz="914400"/>
            <a:r>
              <a:rPr lang="en-US" sz="2000" b="1" dirty="0" smtClean="0">
                <a:solidFill>
                  <a:srgbClr val="000000"/>
                </a:solidFill>
                <a:latin typeface="Verdana"/>
              </a:rPr>
              <a:t>37</a:t>
            </a:r>
            <a:endParaRPr lang="en-US" sz="2000" b="1" dirty="0">
              <a:solidFill>
                <a:srgbClr val="000000"/>
              </a:solidFill>
              <a:latin typeface="Verdana"/>
            </a:endParaRPr>
          </a:p>
        </p:txBody>
      </p:sp>
      <p:cxnSp>
        <p:nvCxnSpPr>
          <p:cNvPr id="8" name="Straight Connector 7"/>
          <p:cNvCxnSpPr/>
          <p:nvPr/>
        </p:nvCxnSpPr>
        <p:spPr>
          <a:xfrm>
            <a:off x="1644649" y="2002367"/>
            <a:ext cx="0" cy="4462760"/>
          </a:xfrm>
          <a:prstGeom prst="line">
            <a:avLst/>
          </a:prstGeom>
          <a:ln>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656740" y="2002367"/>
            <a:ext cx="0" cy="4462760"/>
          </a:xfrm>
          <a:prstGeom prst="line">
            <a:avLst/>
          </a:prstGeom>
          <a:ln>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727700" y="2063923"/>
            <a:ext cx="16646" cy="4093428"/>
          </a:xfrm>
          <a:prstGeom prst="line">
            <a:avLst/>
          </a:prstGeom>
          <a:ln>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940900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smtClean="0"/>
              <a:t>Goals for the day</a:t>
            </a:r>
            <a:endParaRPr lang="en-US" sz="4400" dirty="0"/>
          </a:p>
        </p:txBody>
      </p:sp>
      <p:sp>
        <p:nvSpPr>
          <p:cNvPr id="3" name="Content Placeholder 2"/>
          <p:cNvSpPr>
            <a:spLocks noGrp="1"/>
          </p:cNvSpPr>
          <p:nvPr>
            <p:ph idx="1"/>
          </p:nvPr>
        </p:nvSpPr>
        <p:spPr/>
        <p:txBody>
          <a:bodyPr>
            <a:normAutofit fontScale="77500" lnSpcReduction="20000"/>
          </a:bodyPr>
          <a:lstStyle/>
          <a:p>
            <a:r>
              <a:rPr lang="en-US" dirty="0" smtClean="0"/>
              <a:t>Understand </a:t>
            </a:r>
            <a:r>
              <a:rPr lang="en-US" dirty="0"/>
              <a:t>how the key characteristics of assessment literacy impact  instructional practice and assessment design</a:t>
            </a:r>
            <a:r>
              <a:rPr lang="en-US" dirty="0" smtClean="0">
                <a:effectLst/>
              </a:rPr>
              <a:t> </a:t>
            </a:r>
          </a:p>
          <a:p>
            <a:r>
              <a:rPr lang="en-US" dirty="0" smtClean="0"/>
              <a:t>Understand how a balanced assessment system connects to PGES </a:t>
            </a:r>
          </a:p>
          <a:p>
            <a:r>
              <a:rPr lang="en-US" dirty="0" smtClean="0"/>
              <a:t>Make connections between the </a:t>
            </a:r>
            <a:r>
              <a:rPr lang="en-US" dirty="0"/>
              <a:t>FFT,  CHETL for science and NGSS</a:t>
            </a:r>
            <a:r>
              <a:rPr lang="en-US" dirty="0" smtClean="0">
                <a:effectLst/>
              </a:rPr>
              <a:t> </a:t>
            </a:r>
            <a:endParaRPr lang="en-US" dirty="0" smtClean="0"/>
          </a:p>
          <a:p>
            <a:r>
              <a:rPr lang="en-US" dirty="0" smtClean="0"/>
              <a:t>Summarize </a:t>
            </a:r>
            <a:r>
              <a:rPr lang="en-US" dirty="0"/>
              <a:t>the essential components of SEP and illustrate how each progresses across grade </a:t>
            </a:r>
            <a:r>
              <a:rPr lang="en-US" dirty="0" smtClean="0"/>
              <a:t>levels</a:t>
            </a:r>
          </a:p>
          <a:p>
            <a:r>
              <a:rPr lang="en-US" dirty="0"/>
              <a:t>I</a:t>
            </a:r>
            <a:r>
              <a:rPr lang="en-US" dirty="0" smtClean="0"/>
              <a:t>dentify </a:t>
            </a:r>
            <a:r>
              <a:rPr lang="en-US" dirty="0"/>
              <a:t>examples of NGSS practices in current instruction through the lens of the FFT</a:t>
            </a:r>
            <a:r>
              <a:rPr lang="en-US" dirty="0" smtClean="0">
                <a:effectLst/>
              </a:rPr>
              <a:t> </a:t>
            </a:r>
          </a:p>
          <a:p>
            <a:r>
              <a:rPr lang="en-US" dirty="0" smtClean="0"/>
              <a:t>Describe the structure and purpose of the Innovation Configuration maps</a:t>
            </a:r>
            <a:endParaRPr lang="en-US" dirty="0"/>
          </a:p>
        </p:txBody>
      </p:sp>
    </p:spTree>
    <p:extLst>
      <p:ext uri="{BB962C8B-B14F-4D97-AF65-F5344CB8AC3E}">
        <p14:creationId xmlns:p14="http://schemas.microsoft.com/office/powerpoint/2010/main" val="8946080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400" dirty="0" smtClean="0"/>
              <a:t>CHETL</a:t>
            </a:r>
            <a:endParaRPr lang="en-US" altLang="en-US" sz="2400" dirty="0"/>
          </a:p>
        </p:txBody>
      </p:sp>
      <p:sp>
        <p:nvSpPr>
          <p:cNvPr id="10" name="Content Placeholder 1"/>
          <p:cNvSpPr>
            <a:spLocks noGrp="1"/>
          </p:cNvSpPr>
          <p:nvPr>
            <p:ph sz="half" idx="1"/>
          </p:nvPr>
        </p:nvSpPr>
        <p:spPr>
          <a:xfrm>
            <a:off x="0" y="1264282"/>
            <a:ext cx="9067800" cy="584201"/>
          </a:xfrm>
        </p:spPr>
        <p:txBody>
          <a:bodyPr/>
          <a:lstStyle/>
          <a:p>
            <a:pPr marL="0" indent="0">
              <a:buNone/>
            </a:pPr>
            <a:r>
              <a:rPr lang="en-US" dirty="0"/>
              <a:t>Compare sets of teacher characteristics to KDE list</a:t>
            </a:r>
          </a:p>
        </p:txBody>
      </p:sp>
      <p:sp>
        <p:nvSpPr>
          <p:cNvPr id="4" name="TextBox 3"/>
          <p:cNvSpPr txBox="1"/>
          <p:nvPr/>
        </p:nvSpPr>
        <p:spPr>
          <a:xfrm>
            <a:off x="95250" y="2433257"/>
            <a:ext cx="1549400" cy="3600986"/>
          </a:xfrm>
          <a:prstGeom prst="rect">
            <a:avLst/>
          </a:prstGeom>
          <a:noFill/>
        </p:spPr>
        <p:txBody>
          <a:bodyPr wrap="square" rtlCol="0">
            <a:spAutoFit/>
          </a:bodyPr>
          <a:lstStyle/>
          <a:p>
            <a:pPr algn="ctr" defTabSz="914400"/>
            <a:r>
              <a:rPr lang="en-US" sz="2000" kern="0" dirty="0">
                <a:solidFill>
                  <a:srgbClr val="000000"/>
                </a:solidFill>
                <a:latin typeface="Verdana"/>
              </a:rPr>
              <a:t>LEARNING</a:t>
            </a:r>
            <a:r>
              <a:rPr lang="en-US" sz="2400" kern="0" dirty="0">
                <a:solidFill>
                  <a:srgbClr val="000000"/>
                </a:solidFill>
                <a:latin typeface="Verdana"/>
              </a:rPr>
              <a:t> </a:t>
            </a:r>
            <a:r>
              <a:rPr lang="en-US" sz="2000" kern="0" dirty="0" smtClean="0">
                <a:solidFill>
                  <a:srgbClr val="000000"/>
                </a:solidFill>
                <a:latin typeface="Verdana"/>
              </a:rPr>
              <a:t>CLIMATE</a:t>
            </a:r>
            <a:endParaRPr lang="en-US" sz="2400" kern="0" dirty="0" smtClean="0">
              <a:solidFill>
                <a:srgbClr val="000000"/>
              </a:solidFill>
              <a:latin typeface="Verdana"/>
            </a:endParaRPr>
          </a:p>
          <a:p>
            <a:pPr algn="ctr" defTabSz="914400"/>
            <a:r>
              <a:rPr lang="en-US" sz="2000" b="1" dirty="0">
                <a:solidFill>
                  <a:srgbClr val="000000"/>
                </a:solidFill>
                <a:latin typeface="Verdana"/>
              </a:rPr>
              <a:t>4</a:t>
            </a:r>
          </a:p>
          <a:p>
            <a:pPr algn="ctr" defTabSz="914400"/>
            <a:r>
              <a:rPr lang="en-US" sz="2000" b="1" dirty="0">
                <a:solidFill>
                  <a:srgbClr val="000000"/>
                </a:solidFill>
                <a:latin typeface="Verdana"/>
              </a:rPr>
              <a:t>9</a:t>
            </a:r>
          </a:p>
          <a:p>
            <a:pPr algn="ctr" defTabSz="914400"/>
            <a:r>
              <a:rPr lang="en-US" sz="2000" b="1" dirty="0">
                <a:solidFill>
                  <a:srgbClr val="000000"/>
                </a:solidFill>
                <a:latin typeface="Verdana"/>
              </a:rPr>
              <a:t>14</a:t>
            </a:r>
          </a:p>
          <a:p>
            <a:pPr algn="ctr" defTabSz="914400"/>
            <a:r>
              <a:rPr lang="en-US" sz="2000" b="1" dirty="0">
                <a:solidFill>
                  <a:srgbClr val="000000"/>
                </a:solidFill>
                <a:latin typeface="Verdana"/>
              </a:rPr>
              <a:t>15</a:t>
            </a:r>
          </a:p>
          <a:p>
            <a:pPr algn="ctr" defTabSz="914400"/>
            <a:r>
              <a:rPr lang="en-US" sz="2000" b="1" dirty="0" smtClean="0">
                <a:solidFill>
                  <a:srgbClr val="000000"/>
                </a:solidFill>
                <a:latin typeface="Verdana"/>
              </a:rPr>
              <a:t>20</a:t>
            </a:r>
          </a:p>
          <a:p>
            <a:pPr algn="ctr" defTabSz="914400"/>
            <a:r>
              <a:rPr lang="en-US" sz="2000" b="1" dirty="0">
                <a:solidFill>
                  <a:srgbClr val="000000"/>
                </a:solidFill>
                <a:latin typeface="Verdana"/>
              </a:rPr>
              <a:t>22</a:t>
            </a:r>
          </a:p>
          <a:p>
            <a:pPr algn="ctr" defTabSz="914400"/>
            <a:r>
              <a:rPr lang="en-US" sz="2000" b="1" dirty="0">
                <a:solidFill>
                  <a:srgbClr val="000000"/>
                </a:solidFill>
                <a:latin typeface="Verdana"/>
              </a:rPr>
              <a:t>29</a:t>
            </a:r>
          </a:p>
          <a:p>
            <a:pPr algn="ctr" defTabSz="914400"/>
            <a:r>
              <a:rPr lang="en-US" sz="2000" b="1" dirty="0">
                <a:solidFill>
                  <a:srgbClr val="000000"/>
                </a:solidFill>
                <a:latin typeface="Verdana"/>
              </a:rPr>
              <a:t>36</a:t>
            </a:r>
          </a:p>
          <a:p>
            <a:pPr algn="ctr" defTabSz="914400"/>
            <a:r>
              <a:rPr lang="en-US" sz="2000" b="1" dirty="0" smtClean="0">
                <a:solidFill>
                  <a:srgbClr val="000000"/>
                </a:solidFill>
                <a:latin typeface="Verdana"/>
              </a:rPr>
              <a:t>39</a:t>
            </a:r>
            <a:endParaRPr lang="en-US" sz="2000" b="1" dirty="0">
              <a:solidFill>
                <a:srgbClr val="000000"/>
              </a:solidFill>
              <a:latin typeface="Verdana"/>
            </a:endParaRPr>
          </a:p>
        </p:txBody>
      </p:sp>
      <p:sp>
        <p:nvSpPr>
          <p:cNvPr id="9" name="TextBox 8"/>
          <p:cNvSpPr txBox="1"/>
          <p:nvPr/>
        </p:nvSpPr>
        <p:spPr>
          <a:xfrm>
            <a:off x="1644649" y="2002368"/>
            <a:ext cx="1905000" cy="4093428"/>
          </a:xfrm>
          <a:prstGeom prst="rect">
            <a:avLst/>
          </a:prstGeom>
          <a:noFill/>
        </p:spPr>
        <p:txBody>
          <a:bodyPr wrap="square" rtlCol="0">
            <a:spAutoFit/>
          </a:bodyPr>
          <a:lstStyle/>
          <a:p>
            <a:pPr algn="ctr" defTabSz="914400"/>
            <a:r>
              <a:rPr lang="en-US" sz="2000" kern="0" dirty="0" smtClean="0">
                <a:solidFill>
                  <a:srgbClr val="000000"/>
                </a:solidFill>
                <a:latin typeface="Verdana"/>
              </a:rPr>
              <a:t>CLASSROOM ASSESS &amp; REFLECT</a:t>
            </a:r>
          </a:p>
          <a:p>
            <a:pPr algn="ctr" defTabSz="914400"/>
            <a:r>
              <a:rPr lang="en-US" sz="2000" b="1" dirty="0" smtClean="0">
                <a:solidFill>
                  <a:srgbClr val="000000"/>
                </a:solidFill>
                <a:latin typeface="Verdana"/>
              </a:rPr>
              <a:t>2</a:t>
            </a:r>
          </a:p>
          <a:p>
            <a:pPr algn="ctr" defTabSz="914400"/>
            <a:r>
              <a:rPr lang="en-US" sz="2000" b="1" dirty="0" smtClean="0">
                <a:solidFill>
                  <a:srgbClr val="000000"/>
                </a:solidFill>
                <a:latin typeface="Verdana"/>
              </a:rPr>
              <a:t>7</a:t>
            </a:r>
          </a:p>
          <a:p>
            <a:pPr algn="ctr" defTabSz="914400"/>
            <a:r>
              <a:rPr lang="en-US" sz="2000" b="1" dirty="0" smtClean="0">
                <a:solidFill>
                  <a:srgbClr val="000000"/>
                </a:solidFill>
                <a:latin typeface="Verdana"/>
              </a:rPr>
              <a:t>12</a:t>
            </a:r>
          </a:p>
          <a:p>
            <a:pPr algn="ctr" defTabSz="914400"/>
            <a:r>
              <a:rPr lang="en-US" sz="2000" b="1" dirty="0" smtClean="0">
                <a:solidFill>
                  <a:srgbClr val="000000"/>
                </a:solidFill>
                <a:latin typeface="Verdana"/>
              </a:rPr>
              <a:t>26</a:t>
            </a:r>
          </a:p>
          <a:p>
            <a:pPr algn="ctr" defTabSz="914400"/>
            <a:r>
              <a:rPr lang="en-US" sz="2000" b="1" dirty="0" smtClean="0">
                <a:solidFill>
                  <a:srgbClr val="000000"/>
                </a:solidFill>
                <a:latin typeface="Verdana"/>
              </a:rPr>
              <a:t>28</a:t>
            </a:r>
          </a:p>
          <a:p>
            <a:pPr algn="ctr" defTabSz="914400"/>
            <a:r>
              <a:rPr lang="en-US" sz="2000" b="1" dirty="0" smtClean="0">
                <a:solidFill>
                  <a:srgbClr val="000000"/>
                </a:solidFill>
                <a:latin typeface="Verdana"/>
              </a:rPr>
              <a:t>31</a:t>
            </a:r>
          </a:p>
          <a:p>
            <a:pPr algn="ctr" defTabSz="914400"/>
            <a:r>
              <a:rPr lang="en-US" sz="2000" b="1" dirty="0" smtClean="0">
                <a:solidFill>
                  <a:srgbClr val="000000"/>
                </a:solidFill>
                <a:latin typeface="Verdana"/>
              </a:rPr>
              <a:t>32</a:t>
            </a:r>
          </a:p>
          <a:p>
            <a:pPr algn="ctr" defTabSz="914400"/>
            <a:r>
              <a:rPr lang="en-US" sz="2000" b="1" dirty="0" smtClean="0">
                <a:solidFill>
                  <a:srgbClr val="000000"/>
                </a:solidFill>
                <a:latin typeface="Verdana"/>
              </a:rPr>
              <a:t>35</a:t>
            </a:r>
          </a:p>
          <a:p>
            <a:pPr algn="ctr" defTabSz="914400"/>
            <a:r>
              <a:rPr lang="en-US" sz="2000" b="1" dirty="0" smtClean="0">
                <a:solidFill>
                  <a:srgbClr val="000000"/>
                </a:solidFill>
                <a:latin typeface="Verdana"/>
              </a:rPr>
              <a:t>38</a:t>
            </a:r>
          </a:p>
          <a:p>
            <a:pPr algn="ctr" defTabSz="914400"/>
            <a:r>
              <a:rPr lang="en-US" sz="2000" b="1" dirty="0" smtClean="0">
                <a:solidFill>
                  <a:srgbClr val="000000"/>
                </a:solidFill>
                <a:latin typeface="Verdana"/>
              </a:rPr>
              <a:t>40</a:t>
            </a:r>
            <a:endParaRPr lang="en-US" sz="2000" b="1" dirty="0">
              <a:solidFill>
                <a:srgbClr val="000000"/>
              </a:solidFill>
              <a:latin typeface="Verdana"/>
            </a:endParaRPr>
          </a:p>
        </p:txBody>
      </p:sp>
      <p:sp>
        <p:nvSpPr>
          <p:cNvPr id="11" name="TextBox 10"/>
          <p:cNvSpPr txBox="1"/>
          <p:nvPr/>
        </p:nvSpPr>
        <p:spPr>
          <a:xfrm>
            <a:off x="3695700" y="2002369"/>
            <a:ext cx="2032000" cy="3785652"/>
          </a:xfrm>
          <a:prstGeom prst="rect">
            <a:avLst/>
          </a:prstGeom>
          <a:noFill/>
        </p:spPr>
        <p:txBody>
          <a:bodyPr wrap="square" rtlCol="0">
            <a:spAutoFit/>
          </a:bodyPr>
          <a:lstStyle/>
          <a:p>
            <a:pPr algn="ctr" defTabSz="914400"/>
            <a:r>
              <a:rPr lang="en-US" sz="2000" kern="0" dirty="0" smtClean="0">
                <a:solidFill>
                  <a:srgbClr val="000000"/>
                </a:solidFill>
                <a:latin typeface="Verdana"/>
              </a:rPr>
              <a:t>INSTR RIGOR &amp; STUDENT ENGAGE</a:t>
            </a:r>
          </a:p>
          <a:p>
            <a:pPr algn="ctr" defTabSz="914400"/>
            <a:r>
              <a:rPr lang="en-US" sz="2000" b="1" dirty="0" smtClean="0">
                <a:solidFill>
                  <a:srgbClr val="000000"/>
                </a:solidFill>
                <a:latin typeface="Verdana"/>
              </a:rPr>
              <a:t>5</a:t>
            </a:r>
          </a:p>
          <a:p>
            <a:pPr algn="ctr" defTabSz="914400"/>
            <a:r>
              <a:rPr lang="en-US" sz="2000" b="1" dirty="0" smtClean="0">
                <a:solidFill>
                  <a:srgbClr val="000000"/>
                </a:solidFill>
                <a:latin typeface="Verdana"/>
              </a:rPr>
              <a:t>13</a:t>
            </a:r>
          </a:p>
          <a:p>
            <a:pPr algn="ctr" defTabSz="914400"/>
            <a:r>
              <a:rPr lang="en-US" sz="2000" b="1" dirty="0" smtClean="0">
                <a:solidFill>
                  <a:srgbClr val="000000"/>
                </a:solidFill>
                <a:latin typeface="Verdana"/>
              </a:rPr>
              <a:t>17</a:t>
            </a:r>
          </a:p>
          <a:p>
            <a:pPr algn="ctr" defTabSz="914400"/>
            <a:r>
              <a:rPr lang="en-US" sz="2000" b="1" dirty="0" smtClean="0">
                <a:solidFill>
                  <a:srgbClr val="000000"/>
                </a:solidFill>
                <a:latin typeface="Verdana"/>
              </a:rPr>
              <a:t>21</a:t>
            </a:r>
          </a:p>
          <a:p>
            <a:pPr algn="ctr" defTabSz="914400"/>
            <a:r>
              <a:rPr lang="en-US" sz="2000" b="1" dirty="0" smtClean="0">
                <a:solidFill>
                  <a:srgbClr val="000000"/>
                </a:solidFill>
                <a:latin typeface="Verdana"/>
              </a:rPr>
              <a:t>23</a:t>
            </a:r>
          </a:p>
          <a:p>
            <a:pPr algn="ctr" defTabSz="914400"/>
            <a:r>
              <a:rPr lang="en-US" sz="2000" b="1" dirty="0" smtClean="0">
                <a:solidFill>
                  <a:srgbClr val="000000"/>
                </a:solidFill>
                <a:latin typeface="Verdana"/>
              </a:rPr>
              <a:t>24</a:t>
            </a:r>
          </a:p>
          <a:p>
            <a:pPr algn="ctr" defTabSz="914400"/>
            <a:r>
              <a:rPr lang="en-US" sz="2000" b="1" dirty="0" smtClean="0">
                <a:solidFill>
                  <a:srgbClr val="000000"/>
                </a:solidFill>
                <a:latin typeface="Verdana"/>
              </a:rPr>
              <a:t>30</a:t>
            </a:r>
          </a:p>
          <a:p>
            <a:pPr algn="ctr" defTabSz="914400"/>
            <a:r>
              <a:rPr lang="en-US" sz="2000" b="1" dirty="0" smtClean="0">
                <a:solidFill>
                  <a:srgbClr val="000000"/>
                </a:solidFill>
                <a:latin typeface="Verdana"/>
              </a:rPr>
              <a:t>34</a:t>
            </a:r>
          </a:p>
          <a:p>
            <a:pPr algn="ctr" defTabSz="914400"/>
            <a:r>
              <a:rPr lang="en-US" sz="2000" b="1" dirty="0" smtClean="0">
                <a:solidFill>
                  <a:srgbClr val="000000"/>
                </a:solidFill>
                <a:latin typeface="Verdana"/>
              </a:rPr>
              <a:t>37</a:t>
            </a:r>
            <a:endParaRPr lang="en-US" sz="2000" b="1" dirty="0">
              <a:solidFill>
                <a:srgbClr val="000000"/>
              </a:solidFill>
              <a:latin typeface="Verdana"/>
            </a:endParaRPr>
          </a:p>
        </p:txBody>
      </p:sp>
      <p:sp>
        <p:nvSpPr>
          <p:cNvPr id="12" name="TextBox 11"/>
          <p:cNvSpPr txBox="1"/>
          <p:nvPr/>
        </p:nvSpPr>
        <p:spPr>
          <a:xfrm>
            <a:off x="5727700" y="2433257"/>
            <a:ext cx="1739899" cy="2862322"/>
          </a:xfrm>
          <a:prstGeom prst="rect">
            <a:avLst/>
          </a:prstGeom>
          <a:noFill/>
        </p:spPr>
        <p:txBody>
          <a:bodyPr wrap="square" rtlCol="0">
            <a:spAutoFit/>
          </a:bodyPr>
          <a:lstStyle/>
          <a:p>
            <a:pPr algn="ctr" defTabSz="914400"/>
            <a:r>
              <a:rPr lang="en-US" sz="2000" kern="0" dirty="0" smtClean="0">
                <a:solidFill>
                  <a:srgbClr val="000000"/>
                </a:solidFill>
                <a:latin typeface="Verdana"/>
              </a:rPr>
              <a:t>INSTR RELEVANCE</a:t>
            </a:r>
          </a:p>
          <a:p>
            <a:pPr algn="ctr" defTabSz="914400"/>
            <a:r>
              <a:rPr lang="en-US" sz="2000" b="1" dirty="0" smtClean="0">
                <a:solidFill>
                  <a:srgbClr val="000000"/>
                </a:solidFill>
                <a:latin typeface="Verdana"/>
              </a:rPr>
              <a:t>1</a:t>
            </a:r>
          </a:p>
          <a:p>
            <a:pPr algn="ctr" defTabSz="914400"/>
            <a:r>
              <a:rPr lang="en-US" sz="2000" b="1" dirty="0" smtClean="0">
                <a:solidFill>
                  <a:srgbClr val="000000"/>
                </a:solidFill>
                <a:latin typeface="Verdana"/>
              </a:rPr>
              <a:t>3</a:t>
            </a:r>
          </a:p>
          <a:p>
            <a:pPr algn="ctr" defTabSz="914400"/>
            <a:r>
              <a:rPr lang="en-US" sz="2000" b="1" dirty="0" smtClean="0">
                <a:solidFill>
                  <a:srgbClr val="000000"/>
                </a:solidFill>
                <a:latin typeface="Verdana"/>
              </a:rPr>
              <a:t>6</a:t>
            </a:r>
          </a:p>
          <a:p>
            <a:pPr algn="ctr" defTabSz="914400"/>
            <a:r>
              <a:rPr lang="en-US" sz="2000" b="1" dirty="0" smtClean="0">
                <a:solidFill>
                  <a:srgbClr val="000000"/>
                </a:solidFill>
                <a:latin typeface="Verdana"/>
              </a:rPr>
              <a:t>11</a:t>
            </a:r>
          </a:p>
          <a:p>
            <a:pPr algn="ctr" defTabSz="914400"/>
            <a:r>
              <a:rPr lang="en-US" sz="2000" b="1" dirty="0" smtClean="0">
                <a:solidFill>
                  <a:srgbClr val="000000"/>
                </a:solidFill>
                <a:latin typeface="Verdana"/>
              </a:rPr>
              <a:t>18</a:t>
            </a:r>
          </a:p>
          <a:p>
            <a:pPr algn="ctr" defTabSz="914400"/>
            <a:r>
              <a:rPr lang="en-US" sz="2000" b="1" dirty="0" smtClean="0">
                <a:solidFill>
                  <a:srgbClr val="000000"/>
                </a:solidFill>
                <a:latin typeface="Verdana"/>
              </a:rPr>
              <a:t>25</a:t>
            </a:r>
          </a:p>
          <a:p>
            <a:pPr algn="ctr" defTabSz="914400"/>
            <a:r>
              <a:rPr lang="en-US" sz="2000" b="1" dirty="0" smtClean="0">
                <a:solidFill>
                  <a:srgbClr val="000000"/>
                </a:solidFill>
                <a:latin typeface="Verdana"/>
              </a:rPr>
              <a:t>33</a:t>
            </a:r>
          </a:p>
        </p:txBody>
      </p:sp>
      <p:cxnSp>
        <p:nvCxnSpPr>
          <p:cNvPr id="8" name="Straight Connector 7"/>
          <p:cNvCxnSpPr/>
          <p:nvPr/>
        </p:nvCxnSpPr>
        <p:spPr>
          <a:xfrm>
            <a:off x="1644649" y="2002367"/>
            <a:ext cx="0" cy="4462760"/>
          </a:xfrm>
          <a:prstGeom prst="line">
            <a:avLst/>
          </a:prstGeom>
          <a:ln>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656740" y="2002367"/>
            <a:ext cx="0" cy="4462760"/>
          </a:xfrm>
          <a:prstGeom prst="line">
            <a:avLst/>
          </a:prstGeom>
          <a:ln>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727700" y="2063923"/>
            <a:ext cx="16646" cy="4093428"/>
          </a:xfrm>
          <a:prstGeom prst="line">
            <a:avLst/>
          </a:prstGeom>
          <a:ln>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467598" y="2033145"/>
            <a:ext cx="16646" cy="4093428"/>
          </a:xfrm>
          <a:prstGeom prst="line">
            <a:avLst/>
          </a:prstGeom>
          <a:ln>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272196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400" dirty="0" smtClean="0"/>
              <a:t>CHETL</a:t>
            </a:r>
            <a:endParaRPr lang="en-US" altLang="en-US" sz="2400" dirty="0"/>
          </a:p>
        </p:txBody>
      </p:sp>
      <p:sp>
        <p:nvSpPr>
          <p:cNvPr id="10" name="Content Placeholder 1"/>
          <p:cNvSpPr>
            <a:spLocks noGrp="1"/>
          </p:cNvSpPr>
          <p:nvPr>
            <p:ph sz="half" idx="1"/>
          </p:nvPr>
        </p:nvSpPr>
        <p:spPr>
          <a:xfrm>
            <a:off x="0" y="1264282"/>
            <a:ext cx="9067800" cy="584201"/>
          </a:xfrm>
        </p:spPr>
        <p:txBody>
          <a:bodyPr/>
          <a:lstStyle/>
          <a:p>
            <a:pPr marL="0" indent="0">
              <a:buNone/>
            </a:pPr>
            <a:r>
              <a:rPr lang="en-US" dirty="0"/>
              <a:t>Compare sets of teacher characteristics to KDE list</a:t>
            </a:r>
          </a:p>
        </p:txBody>
      </p:sp>
      <p:sp>
        <p:nvSpPr>
          <p:cNvPr id="4" name="TextBox 3"/>
          <p:cNvSpPr txBox="1"/>
          <p:nvPr/>
        </p:nvSpPr>
        <p:spPr>
          <a:xfrm>
            <a:off x="95250" y="2433257"/>
            <a:ext cx="1549400" cy="3600986"/>
          </a:xfrm>
          <a:prstGeom prst="rect">
            <a:avLst/>
          </a:prstGeom>
          <a:noFill/>
        </p:spPr>
        <p:txBody>
          <a:bodyPr wrap="square" rtlCol="0">
            <a:spAutoFit/>
          </a:bodyPr>
          <a:lstStyle/>
          <a:p>
            <a:pPr algn="ctr" defTabSz="914400"/>
            <a:r>
              <a:rPr lang="en-US" sz="2000" kern="0" dirty="0">
                <a:solidFill>
                  <a:srgbClr val="000000"/>
                </a:solidFill>
                <a:latin typeface="Verdana"/>
              </a:rPr>
              <a:t>LEARNING</a:t>
            </a:r>
            <a:r>
              <a:rPr lang="en-US" sz="2400" kern="0" dirty="0">
                <a:solidFill>
                  <a:srgbClr val="000000"/>
                </a:solidFill>
                <a:latin typeface="Verdana"/>
              </a:rPr>
              <a:t> </a:t>
            </a:r>
            <a:r>
              <a:rPr lang="en-US" sz="2000" kern="0" dirty="0" smtClean="0">
                <a:solidFill>
                  <a:srgbClr val="000000"/>
                </a:solidFill>
                <a:latin typeface="Verdana"/>
              </a:rPr>
              <a:t>CLIMATE</a:t>
            </a:r>
            <a:endParaRPr lang="en-US" sz="2400" kern="0" dirty="0" smtClean="0">
              <a:solidFill>
                <a:srgbClr val="000000"/>
              </a:solidFill>
              <a:latin typeface="Verdana"/>
            </a:endParaRPr>
          </a:p>
          <a:p>
            <a:pPr algn="ctr" defTabSz="914400"/>
            <a:r>
              <a:rPr lang="en-US" sz="2000" b="1" dirty="0">
                <a:solidFill>
                  <a:srgbClr val="000000"/>
                </a:solidFill>
                <a:latin typeface="Verdana"/>
              </a:rPr>
              <a:t>4</a:t>
            </a:r>
          </a:p>
          <a:p>
            <a:pPr algn="ctr" defTabSz="914400"/>
            <a:r>
              <a:rPr lang="en-US" sz="2000" b="1" dirty="0">
                <a:solidFill>
                  <a:srgbClr val="000000"/>
                </a:solidFill>
                <a:latin typeface="Verdana"/>
              </a:rPr>
              <a:t>9</a:t>
            </a:r>
          </a:p>
          <a:p>
            <a:pPr algn="ctr" defTabSz="914400"/>
            <a:r>
              <a:rPr lang="en-US" sz="2000" b="1" dirty="0">
                <a:solidFill>
                  <a:srgbClr val="000000"/>
                </a:solidFill>
                <a:latin typeface="Verdana"/>
              </a:rPr>
              <a:t>14</a:t>
            </a:r>
          </a:p>
          <a:p>
            <a:pPr algn="ctr" defTabSz="914400"/>
            <a:r>
              <a:rPr lang="en-US" sz="2000" b="1" dirty="0">
                <a:solidFill>
                  <a:srgbClr val="000000"/>
                </a:solidFill>
                <a:latin typeface="Verdana"/>
              </a:rPr>
              <a:t>15</a:t>
            </a:r>
          </a:p>
          <a:p>
            <a:pPr algn="ctr" defTabSz="914400"/>
            <a:r>
              <a:rPr lang="en-US" sz="2000" b="1" dirty="0" smtClean="0">
                <a:solidFill>
                  <a:srgbClr val="000000"/>
                </a:solidFill>
                <a:latin typeface="Verdana"/>
              </a:rPr>
              <a:t>20</a:t>
            </a:r>
          </a:p>
          <a:p>
            <a:pPr algn="ctr" defTabSz="914400"/>
            <a:r>
              <a:rPr lang="en-US" sz="2000" b="1" dirty="0">
                <a:solidFill>
                  <a:srgbClr val="000000"/>
                </a:solidFill>
                <a:latin typeface="Verdana"/>
              </a:rPr>
              <a:t>22</a:t>
            </a:r>
          </a:p>
          <a:p>
            <a:pPr algn="ctr" defTabSz="914400"/>
            <a:r>
              <a:rPr lang="en-US" sz="2000" b="1" dirty="0">
                <a:solidFill>
                  <a:srgbClr val="000000"/>
                </a:solidFill>
                <a:latin typeface="Verdana"/>
              </a:rPr>
              <a:t>29</a:t>
            </a:r>
          </a:p>
          <a:p>
            <a:pPr algn="ctr" defTabSz="914400"/>
            <a:r>
              <a:rPr lang="en-US" sz="2000" b="1" dirty="0">
                <a:solidFill>
                  <a:srgbClr val="000000"/>
                </a:solidFill>
                <a:latin typeface="Verdana"/>
              </a:rPr>
              <a:t>36</a:t>
            </a:r>
          </a:p>
          <a:p>
            <a:pPr algn="ctr" defTabSz="914400"/>
            <a:r>
              <a:rPr lang="en-US" sz="2000" b="1" dirty="0" smtClean="0">
                <a:solidFill>
                  <a:srgbClr val="000000"/>
                </a:solidFill>
                <a:latin typeface="Verdana"/>
              </a:rPr>
              <a:t>39</a:t>
            </a:r>
            <a:endParaRPr lang="en-US" sz="2000" b="1" dirty="0">
              <a:solidFill>
                <a:srgbClr val="000000"/>
              </a:solidFill>
              <a:latin typeface="Verdana"/>
            </a:endParaRPr>
          </a:p>
        </p:txBody>
      </p:sp>
      <p:sp>
        <p:nvSpPr>
          <p:cNvPr id="9" name="TextBox 8"/>
          <p:cNvSpPr txBox="1"/>
          <p:nvPr/>
        </p:nvSpPr>
        <p:spPr>
          <a:xfrm>
            <a:off x="1644649" y="2002368"/>
            <a:ext cx="1905000" cy="4093428"/>
          </a:xfrm>
          <a:prstGeom prst="rect">
            <a:avLst/>
          </a:prstGeom>
          <a:noFill/>
        </p:spPr>
        <p:txBody>
          <a:bodyPr wrap="square" rtlCol="0">
            <a:spAutoFit/>
          </a:bodyPr>
          <a:lstStyle/>
          <a:p>
            <a:pPr algn="ctr" defTabSz="914400"/>
            <a:r>
              <a:rPr lang="en-US" sz="2000" kern="0" dirty="0" smtClean="0">
                <a:solidFill>
                  <a:srgbClr val="000000"/>
                </a:solidFill>
                <a:latin typeface="Verdana"/>
              </a:rPr>
              <a:t>CLASSROOM ASSESS &amp; REFLECT</a:t>
            </a:r>
          </a:p>
          <a:p>
            <a:pPr algn="ctr" defTabSz="914400"/>
            <a:r>
              <a:rPr lang="en-US" sz="2000" b="1" dirty="0" smtClean="0">
                <a:solidFill>
                  <a:srgbClr val="000000"/>
                </a:solidFill>
                <a:latin typeface="Verdana"/>
              </a:rPr>
              <a:t>2</a:t>
            </a:r>
          </a:p>
          <a:p>
            <a:pPr algn="ctr" defTabSz="914400"/>
            <a:r>
              <a:rPr lang="en-US" sz="2000" b="1" dirty="0" smtClean="0">
                <a:solidFill>
                  <a:srgbClr val="000000"/>
                </a:solidFill>
                <a:latin typeface="Verdana"/>
              </a:rPr>
              <a:t>7</a:t>
            </a:r>
          </a:p>
          <a:p>
            <a:pPr algn="ctr" defTabSz="914400"/>
            <a:r>
              <a:rPr lang="en-US" sz="2000" b="1" dirty="0" smtClean="0">
                <a:solidFill>
                  <a:srgbClr val="000000"/>
                </a:solidFill>
                <a:latin typeface="Verdana"/>
              </a:rPr>
              <a:t>12</a:t>
            </a:r>
          </a:p>
          <a:p>
            <a:pPr algn="ctr" defTabSz="914400"/>
            <a:r>
              <a:rPr lang="en-US" sz="2000" b="1" dirty="0" smtClean="0">
                <a:solidFill>
                  <a:srgbClr val="000000"/>
                </a:solidFill>
                <a:latin typeface="Verdana"/>
              </a:rPr>
              <a:t>26</a:t>
            </a:r>
          </a:p>
          <a:p>
            <a:pPr algn="ctr" defTabSz="914400"/>
            <a:r>
              <a:rPr lang="en-US" sz="2000" b="1" dirty="0" smtClean="0">
                <a:solidFill>
                  <a:srgbClr val="000000"/>
                </a:solidFill>
                <a:latin typeface="Verdana"/>
              </a:rPr>
              <a:t>28</a:t>
            </a:r>
          </a:p>
          <a:p>
            <a:pPr algn="ctr" defTabSz="914400"/>
            <a:r>
              <a:rPr lang="en-US" sz="2000" b="1" dirty="0" smtClean="0">
                <a:solidFill>
                  <a:srgbClr val="000000"/>
                </a:solidFill>
                <a:latin typeface="Verdana"/>
              </a:rPr>
              <a:t>31</a:t>
            </a:r>
          </a:p>
          <a:p>
            <a:pPr algn="ctr" defTabSz="914400"/>
            <a:r>
              <a:rPr lang="en-US" sz="2000" b="1" dirty="0" smtClean="0">
                <a:solidFill>
                  <a:srgbClr val="000000"/>
                </a:solidFill>
                <a:latin typeface="Verdana"/>
              </a:rPr>
              <a:t>32</a:t>
            </a:r>
          </a:p>
          <a:p>
            <a:pPr algn="ctr" defTabSz="914400"/>
            <a:r>
              <a:rPr lang="en-US" sz="2000" b="1" dirty="0" smtClean="0">
                <a:solidFill>
                  <a:srgbClr val="000000"/>
                </a:solidFill>
                <a:latin typeface="Verdana"/>
              </a:rPr>
              <a:t>35</a:t>
            </a:r>
          </a:p>
          <a:p>
            <a:pPr algn="ctr" defTabSz="914400"/>
            <a:r>
              <a:rPr lang="en-US" sz="2000" b="1" dirty="0" smtClean="0">
                <a:solidFill>
                  <a:srgbClr val="000000"/>
                </a:solidFill>
                <a:latin typeface="Verdana"/>
              </a:rPr>
              <a:t>38</a:t>
            </a:r>
          </a:p>
          <a:p>
            <a:pPr algn="ctr" defTabSz="914400"/>
            <a:r>
              <a:rPr lang="en-US" sz="2000" b="1" dirty="0" smtClean="0">
                <a:solidFill>
                  <a:srgbClr val="000000"/>
                </a:solidFill>
                <a:latin typeface="Verdana"/>
              </a:rPr>
              <a:t>40</a:t>
            </a:r>
            <a:endParaRPr lang="en-US" sz="2000" b="1" dirty="0">
              <a:solidFill>
                <a:srgbClr val="000000"/>
              </a:solidFill>
              <a:latin typeface="Verdana"/>
            </a:endParaRPr>
          </a:p>
        </p:txBody>
      </p:sp>
      <p:sp>
        <p:nvSpPr>
          <p:cNvPr id="11" name="TextBox 10"/>
          <p:cNvSpPr txBox="1"/>
          <p:nvPr/>
        </p:nvSpPr>
        <p:spPr>
          <a:xfrm>
            <a:off x="3695700" y="2002369"/>
            <a:ext cx="2032000" cy="3785652"/>
          </a:xfrm>
          <a:prstGeom prst="rect">
            <a:avLst/>
          </a:prstGeom>
          <a:noFill/>
        </p:spPr>
        <p:txBody>
          <a:bodyPr wrap="square" rtlCol="0">
            <a:spAutoFit/>
          </a:bodyPr>
          <a:lstStyle/>
          <a:p>
            <a:pPr algn="ctr" defTabSz="914400"/>
            <a:r>
              <a:rPr lang="en-US" sz="2000" kern="0" dirty="0" smtClean="0">
                <a:solidFill>
                  <a:srgbClr val="000000"/>
                </a:solidFill>
                <a:latin typeface="Verdana"/>
              </a:rPr>
              <a:t>INSTR RIGOR &amp; STUDENT ENGAGE</a:t>
            </a:r>
          </a:p>
          <a:p>
            <a:pPr algn="ctr" defTabSz="914400"/>
            <a:r>
              <a:rPr lang="en-US" sz="2000" b="1" dirty="0" smtClean="0">
                <a:solidFill>
                  <a:srgbClr val="000000"/>
                </a:solidFill>
                <a:latin typeface="Verdana"/>
              </a:rPr>
              <a:t>5</a:t>
            </a:r>
          </a:p>
          <a:p>
            <a:pPr algn="ctr" defTabSz="914400"/>
            <a:r>
              <a:rPr lang="en-US" sz="2000" b="1" dirty="0" smtClean="0">
                <a:solidFill>
                  <a:srgbClr val="000000"/>
                </a:solidFill>
                <a:latin typeface="Verdana"/>
              </a:rPr>
              <a:t>13</a:t>
            </a:r>
          </a:p>
          <a:p>
            <a:pPr algn="ctr" defTabSz="914400"/>
            <a:r>
              <a:rPr lang="en-US" sz="2000" b="1" dirty="0" smtClean="0">
                <a:solidFill>
                  <a:srgbClr val="000000"/>
                </a:solidFill>
                <a:latin typeface="Verdana"/>
              </a:rPr>
              <a:t>17</a:t>
            </a:r>
          </a:p>
          <a:p>
            <a:pPr algn="ctr" defTabSz="914400"/>
            <a:r>
              <a:rPr lang="en-US" sz="2000" b="1" dirty="0" smtClean="0">
                <a:solidFill>
                  <a:srgbClr val="000000"/>
                </a:solidFill>
                <a:latin typeface="Verdana"/>
              </a:rPr>
              <a:t>21</a:t>
            </a:r>
          </a:p>
          <a:p>
            <a:pPr algn="ctr" defTabSz="914400"/>
            <a:r>
              <a:rPr lang="en-US" sz="2000" b="1" dirty="0" smtClean="0">
                <a:solidFill>
                  <a:srgbClr val="000000"/>
                </a:solidFill>
                <a:latin typeface="Verdana"/>
              </a:rPr>
              <a:t>23</a:t>
            </a:r>
          </a:p>
          <a:p>
            <a:pPr algn="ctr" defTabSz="914400"/>
            <a:r>
              <a:rPr lang="en-US" sz="2000" b="1" dirty="0" smtClean="0">
                <a:solidFill>
                  <a:srgbClr val="000000"/>
                </a:solidFill>
                <a:latin typeface="Verdana"/>
              </a:rPr>
              <a:t>24</a:t>
            </a:r>
          </a:p>
          <a:p>
            <a:pPr algn="ctr" defTabSz="914400"/>
            <a:r>
              <a:rPr lang="en-US" sz="2000" b="1" dirty="0" smtClean="0">
                <a:solidFill>
                  <a:srgbClr val="000000"/>
                </a:solidFill>
                <a:latin typeface="Verdana"/>
              </a:rPr>
              <a:t>30</a:t>
            </a:r>
          </a:p>
          <a:p>
            <a:pPr algn="ctr" defTabSz="914400"/>
            <a:r>
              <a:rPr lang="en-US" sz="2000" b="1" dirty="0" smtClean="0">
                <a:solidFill>
                  <a:srgbClr val="000000"/>
                </a:solidFill>
                <a:latin typeface="Verdana"/>
              </a:rPr>
              <a:t>34</a:t>
            </a:r>
          </a:p>
          <a:p>
            <a:pPr algn="ctr" defTabSz="914400"/>
            <a:r>
              <a:rPr lang="en-US" sz="2000" b="1" dirty="0" smtClean="0">
                <a:solidFill>
                  <a:srgbClr val="000000"/>
                </a:solidFill>
                <a:latin typeface="Verdana"/>
              </a:rPr>
              <a:t>37</a:t>
            </a:r>
            <a:endParaRPr lang="en-US" sz="2000" b="1" dirty="0">
              <a:solidFill>
                <a:srgbClr val="000000"/>
              </a:solidFill>
              <a:latin typeface="Verdana"/>
            </a:endParaRPr>
          </a:p>
        </p:txBody>
      </p:sp>
      <p:sp>
        <p:nvSpPr>
          <p:cNvPr id="12" name="TextBox 11"/>
          <p:cNvSpPr txBox="1"/>
          <p:nvPr/>
        </p:nvSpPr>
        <p:spPr>
          <a:xfrm>
            <a:off x="5727700" y="2433257"/>
            <a:ext cx="1739899" cy="2862322"/>
          </a:xfrm>
          <a:prstGeom prst="rect">
            <a:avLst/>
          </a:prstGeom>
          <a:noFill/>
        </p:spPr>
        <p:txBody>
          <a:bodyPr wrap="square" rtlCol="0">
            <a:spAutoFit/>
          </a:bodyPr>
          <a:lstStyle/>
          <a:p>
            <a:pPr algn="ctr" defTabSz="914400"/>
            <a:r>
              <a:rPr lang="en-US" sz="2000" kern="0" dirty="0" smtClean="0">
                <a:solidFill>
                  <a:srgbClr val="000000"/>
                </a:solidFill>
                <a:latin typeface="Verdana"/>
              </a:rPr>
              <a:t>INSTR RELEVANCE</a:t>
            </a:r>
          </a:p>
          <a:p>
            <a:pPr algn="ctr" defTabSz="914400"/>
            <a:r>
              <a:rPr lang="en-US" sz="2000" b="1" dirty="0" smtClean="0">
                <a:solidFill>
                  <a:srgbClr val="000000"/>
                </a:solidFill>
                <a:latin typeface="Verdana"/>
              </a:rPr>
              <a:t>1</a:t>
            </a:r>
          </a:p>
          <a:p>
            <a:pPr algn="ctr" defTabSz="914400"/>
            <a:r>
              <a:rPr lang="en-US" sz="2000" b="1" dirty="0" smtClean="0">
                <a:solidFill>
                  <a:srgbClr val="000000"/>
                </a:solidFill>
                <a:latin typeface="Verdana"/>
              </a:rPr>
              <a:t>3</a:t>
            </a:r>
          </a:p>
          <a:p>
            <a:pPr algn="ctr" defTabSz="914400"/>
            <a:r>
              <a:rPr lang="en-US" sz="2000" b="1" dirty="0" smtClean="0">
                <a:solidFill>
                  <a:srgbClr val="000000"/>
                </a:solidFill>
                <a:latin typeface="Verdana"/>
              </a:rPr>
              <a:t>6</a:t>
            </a:r>
          </a:p>
          <a:p>
            <a:pPr algn="ctr" defTabSz="914400"/>
            <a:r>
              <a:rPr lang="en-US" sz="2000" b="1" dirty="0" smtClean="0">
                <a:solidFill>
                  <a:srgbClr val="000000"/>
                </a:solidFill>
                <a:latin typeface="Verdana"/>
              </a:rPr>
              <a:t>11</a:t>
            </a:r>
          </a:p>
          <a:p>
            <a:pPr algn="ctr" defTabSz="914400"/>
            <a:r>
              <a:rPr lang="en-US" sz="2000" b="1" dirty="0" smtClean="0">
                <a:solidFill>
                  <a:srgbClr val="000000"/>
                </a:solidFill>
                <a:latin typeface="Verdana"/>
              </a:rPr>
              <a:t>18</a:t>
            </a:r>
          </a:p>
          <a:p>
            <a:pPr algn="ctr" defTabSz="914400"/>
            <a:r>
              <a:rPr lang="en-US" sz="2000" b="1" dirty="0" smtClean="0">
                <a:solidFill>
                  <a:srgbClr val="000000"/>
                </a:solidFill>
                <a:latin typeface="Verdana"/>
              </a:rPr>
              <a:t>25</a:t>
            </a:r>
          </a:p>
          <a:p>
            <a:pPr algn="ctr" defTabSz="914400"/>
            <a:r>
              <a:rPr lang="en-US" sz="2000" b="1" dirty="0" smtClean="0">
                <a:solidFill>
                  <a:srgbClr val="000000"/>
                </a:solidFill>
                <a:latin typeface="Verdana"/>
              </a:rPr>
              <a:t>33</a:t>
            </a:r>
          </a:p>
        </p:txBody>
      </p:sp>
      <p:sp>
        <p:nvSpPr>
          <p:cNvPr id="13" name="TextBox 12"/>
          <p:cNvSpPr txBox="1"/>
          <p:nvPr/>
        </p:nvSpPr>
        <p:spPr>
          <a:xfrm>
            <a:off x="7467599" y="2433256"/>
            <a:ext cx="1492252" cy="2554545"/>
          </a:xfrm>
          <a:prstGeom prst="rect">
            <a:avLst/>
          </a:prstGeom>
          <a:noFill/>
        </p:spPr>
        <p:txBody>
          <a:bodyPr wrap="square" rtlCol="0">
            <a:spAutoFit/>
          </a:bodyPr>
          <a:lstStyle/>
          <a:p>
            <a:pPr algn="ctr" defTabSz="914400"/>
            <a:r>
              <a:rPr lang="en-US" sz="2000" kern="0" dirty="0" smtClean="0">
                <a:solidFill>
                  <a:srgbClr val="000000"/>
                </a:solidFill>
                <a:latin typeface="Verdana"/>
              </a:rPr>
              <a:t>KNOW CONTENT</a:t>
            </a:r>
          </a:p>
          <a:p>
            <a:pPr algn="ctr" defTabSz="914400"/>
            <a:r>
              <a:rPr lang="en-US" sz="2000" b="1" dirty="0" smtClean="0">
                <a:solidFill>
                  <a:srgbClr val="000000"/>
                </a:solidFill>
                <a:latin typeface="Verdana"/>
              </a:rPr>
              <a:t>8</a:t>
            </a:r>
          </a:p>
          <a:p>
            <a:pPr algn="ctr" defTabSz="914400"/>
            <a:r>
              <a:rPr lang="en-US" sz="2000" b="1" dirty="0" smtClean="0">
                <a:solidFill>
                  <a:srgbClr val="000000"/>
                </a:solidFill>
                <a:latin typeface="Verdana"/>
              </a:rPr>
              <a:t>10</a:t>
            </a:r>
          </a:p>
          <a:p>
            <a:pPr algn="ctr" defTabSz="914400"/>
            <a:r>
              <a:rPr lang="en-US" sz="2000" b="1" dirty="0" smtClean="0">
                <a:solidFill>
                  <a:srgbClr val="000000"/>
                </a:solidFill>
                <a:latin typeface="Verdana"/>
              </a:rPr>
              <a:t>16</a:t>
            </a:r>
          </a:p>
          <a:p>
            <a:pPr algn="ctr" defTabSz="914400"/>
            <a:r>
              <a:rPr lang="en-US" sz="2000" b="1" dirty="0" smtClean="0">
                <a:solidFill>
                  <a:srgbClr val="000000"/>
                </a:solidFill>
                <a:latin typeface="Verdana"/>
              </a:rPr>
              <a:t>19</a:t>
            </a:r>
          </a:p>
          <a:p>
            <a:pPr algn="ctr" defTabSz="914400"/>
            <a:r>
              <a:rPr lang="en-US" sz="2000" b="1" dirty="0" smtClean="0">
                <a:solidFill>
                  <a:srgbClr val="000000"/>
                </a:solidFill>
                <a:latin typeface="Verdana"/>
              </a:rPr>
              <a:t>27</a:t>
            </a:r>
          </a:p>
          <a:p>
            <a:pPr algn="ctr" defTabSz="914400"/>
            <a:r>
              <a:rPr lang="en-US" sz="2000" b="1" dirty="0" smtClean="0">
                <a:solidFill>
                  <a:srgbClr val="000000"/>
                </a:solidFill>
                <a:latin typeface="Verdana"/>
              </a:rPr>
              <a:t>41</a:t>
            </a:r>
            <a:endParaRPr lang="en-US" sz="2000" b="1" dirty="0">
              <a:solidFill>
                <a:srgbClr val="000000"/>
              </a:solidFill>
              <a:latin typeface="Verdana"/>
            </a:endParaRPr>
          </a:p>
        </p:txBody>
      </p:sp>
      <p:cxnSp>
        <p:nvCxnSpPr>
          <p:cNvPr id="8" name="Straight Connector 7"/>
          <p:cNvCxnSpPr/>
          <p:nvPr/>
        </p:nvCxnSpPr>
        <p:spPr>
          <a:xfrm>
            <a:off x="1644649" y="2002367"/>
            <a:ext cx="0" cy="4462760"/>
          </a:xfrm>
          <a:prstGeom prst="line">
            <a:avLst/>
          </a:prstGeom>
          <a:ln>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656740" y="2002367"/>
            <a:ext cx="0" cy="4462760"/>
          </a:xfrm>
          <a:prstGeom prst="line">
            <a:avLst/>
          </a:prstGeom>
          <a:ln>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727700" y="2063923"/>
            <a:ext cx="16646" cy="4093428"/>
          </a:xfrm>
          <a:prstGeom prst="line">
            <a:avLst/>
          </a:prstGeom>
          <a:ln>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467598" y="2033145"/>
            <a:ext cx="16646" cy="4093428"/>
          </a:xfrm>
          <a:prstGeom prst="line">
            <a:avLst/>
          </a:prstGeom>
          <a:ln>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176870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400" dirty="0" smtClean="0"/>
              <a:t>CHETL</a:t>
            </a:r>
            <a:endParaRPr lang="en-US" altLang="en-US" sz="2400" dirty="0"/>
          </a:p>
        </p:txBody>
      </p:sp>
      <p:sp>
        <p:nvSpPr>
          <p:cNvPr id="2" name="Content Placeholder 1"/>
          <p:cNvSpPr>
            <a:spLocks noGrp="1"/>
          </p:cNvSpPr>
          <p:nvPr>
            <p:ph sz="half" idx="1"/>
          </p:nvPr>
        </p:nvSpPr>
        <p:spPr>
          <a:xfrm>
            <a:off x="76200" y="2700867"/>
            <a:ext cx="9029700" cy="3259666"/>
          </a:xfrm>
        </p:spPr>
        <p:txBody>
          <a:bodyPr/>
          <a:lstStyle/>
          <a:p>
            <a:r>
              <a:rPr lang="en-US" dirty="0" smtClean="0"/>
              <a:t>Jigsaw each CHETL section (Except skip section 2 – assessment)</a:t>
            </a:r>
          </a:p>
          <a:p>
            <a:pPr marL="0" indent="0">
              <a:buNone/>
            </a:pPr>
            <a:endParaRPr lang="en-US" dirty="0" smtClean="0"/>
          </a:p>
          <a:p>
            <a:r>
              <a:rPr lang="en-US" dirty="0" smtClean="0"/>
              <a:t>Groups will report out on their section</a:t>
            </a:r>
          </a:p>
          <a:p>
            <a:pPr lvl="1"/>
            <a:r>
              <a:rPr lang="en-US" dirty="0" smtClean="0"/>
              <a:t>Explicitly identify the CHETL text/phrase that connects to NGSS Frameworks</a:t>
            </a:r>
            <a:endParaRPr lang="en-US" dirty="0"/>
          </a:p>
        </p:txBody>
      </p:sp>
      <p:sp>
        <p:nvSpPr>
          <p:cNvPr id="10" name="Content Placeholder 1"/>
          <p:cNvSpPr>
            <a:spLocks noGrp="1"/>
          </p:cNvSpPr>
          <p:nvPr>
            <p:ph sz="half" idx="1"/>
          </p:nvPr>
        </p:nvSpPr>
        <p:spPr>
          <a:xfrm>
            <a:off x="38100" y="1418167"/>
            <a:ext cx="9067800" cy="855135"/>
          </a:xfrm>
        </p:spPr>
        <p:txBody>
          <a:bodyPr/>
          <a:lstStyle/>
          <a:p>
            <a:pPr marL="0" indent="0">
              <a:buNone/>
            </a:pPr>
            <a:r>
              <a:rPr lang="en-US" dirty="0" smtClean="0"/>
              <a:t>Connect CHETL to NGSS Framework</a:t>
            </a:r>
            <a:endParaRPr lang="en-US" sz="2400" dirty="0"/>
          </a:p>
        </p:txBody>
      </p:sp>
    </p:spTree>
    <p:extLst>
      <p:ext uri="{BB962C8B-B14F-4D97-AF65-F5344CB8AC3E}">
        <p14:creationId xmlns:p14="http://schemas.microsoft.com/office/powerpoint/2010/main" val="177527410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400" dirty="0" smtClean="0"/>
              <a:t>CHETL</a:t>
            </a:r>
            <a:endParaRPr lang="en-US" altLang="en-US" sz="2400" dirty="0"/>
          </a:p>
        </p:txBody>
      </p:sp>
      <p:sp>
        <p:nvSpPr>
          <p:cNvPr id="2" name="Content Placeholder 1"/>
          <p:cNvSpPr>
            <a:spLocks noGrp="1"/>
          </p:cNvSpPr>
          <p:nvPr>
            <p:ph sz="half" idx="1"/>
          </p:nvPr>
        </p:nvSpPr>
        <p:spPr>
          <a:xfrm>
            <a:off x="0" y="2700867"/>
            <a:ext cx="9105900" cy="3259666"/>
          </a:xfrm>
        </p:spPr>
        <p:txBody>
          <a:bodyPr/>
          <a:lstStyle/>
          <a:p>
            <a:r>
              <a:rPr lang="en-US" dirty="0" smtClean="0"/>
              <a:t>Video A. Grade 6 climate change</a:t>
            </a:r>
          </a:p>
          <a:p>
            <a:pPr marL="0" indent="0">
              <a:buNone/>
            </a:pPr>
            <a:r>
              <a:rPr lang="en-US" dirty="0">
                <a:hlinkClick r:id="rId2"/>
              </a:rPr>
              <a:t>https://</a:t>
            </a:r>
            <a:r>
              <a:rPr lang="en-US" dirty="0" smtClean="0">
                <a:hlinkClick r:id="rId2"/>
              </a:rPr>
              <a:t>www.teachingchannel.org/videos/climate-change-lesson-1</a:t>
            </a:r>
            <a:r>
              <a:rPr lang="en-US" dirty="0" smtClean="0"/>
              <a:t> </a:t>
            </a:r>
          </a:p>
          <a:p>
            <a:pPr marL="0" indent="0">
              <a:buNone/>
            </a:pPr>
            <a:endParaRPr lang="en-US" dirty="0" smtClean="0"/>
          </a:p>
          <a:p>
            <a:r>
              <a:rPr lang="en-US" dirty="0" smtClean="0"/>
              <a:t>Use video-watching guide</a:t>
            </a:r>
          </a:p>
        </p:txBody>
      </p:sp>
      <p:sp>
        <p:nvSpPr>
          <p:cNvPr id="10" name="Content Placeholder 1"/>
          <p:cNvSpPr>
            <a:spLocks noGrp="1"/>
          </p:cNvSpPr>
          <p:nvPr>
            <p:ph sz="half" idx="1"/>
          </p:nvPr>
        </p:nvSpPr>
        <p:spPr>
          <a:xfrm>
            <a:off x="38100" y="1418167"/>
            <a:ext cx="9067800" cy="855135"/>
          </a:xfrm>
        </p:spPr>
        <p:txBody>
          <a:bodyPr/>
          <a:lstStyle/>
          <a:p>
            <a:pPr marL="0" indent="0">
              <a:buNone/>
            </a:pPr>
            <a:r>
              <a:rPr lang="en-US" dirty="0" smtClean="0"/>
              <a:t>CHETL &amp; NGSS in practice</a:t>
            </a:r>
            <a:endParaRPr lang="en-US" sz="2400" dirty="0"/>
          </a:p>
        </p:txBody>
      </p:sp>
    </p:spTree>
    <p:extLst>
      <p:ext uri="{BB962C8B-B14F-4D97-AF65-F5344CB8AC3E}">
        <p14:creationId xmlns:p14="http://schemas.microsoft.com/office/powerpoint/2010/main" val="1355040289"/>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400" dirty="0" smtClean="0"/>
              <a:t>CHETL</a:t>
            </a:r>
            <a:endParaRPr lang="en-US" altLang="en-US" sz="2400" dirty="0"/>
          </a:p>
        </p:txBody>
      </p:sp>
      <p:sp>
        <p:nvSpPr>
          <p:cNvPr id="2" name="Content Placeholder 1"/>
          <p:cNvSpPr>
            <a:spLocks noGrp="1"/>
          </p:cNvSpPr>
          <p:nvPr>
            <p:ph sz="half" idx="1"/>
          </p:nvPr>
        </p:nvSpPr>
        <p:spPr>
          <a:xfrm>
            <a:off x="0" y="2700867"/>
            <a:ext cx="9105900" cy="3259666"/>
          </a:xfrm>
        </p:spPr>
        <p:txBody>
          <a:bodyPr/>
          <a:lstStyle/>
          <a:p>
            <a:r>
              <a:rPr lang="en-US" dirty="0" smtClean="0"/>
              <a:t>Video B. Grade 9 carbon cycling</a:t>
            </a:r>
          </a:p>
          <a:p>
            <a:pPr marL="0" indent="0">
              <a:buNone/>
            </a:pPr>
            <a:r>
              <a:rPr lang="en-US" dirty="0"/>
              <a:t> </a:t>
            </a:r>
            <a:r>
              <a:rPr lang="en-US" dirty="0">
                <a:hlinkClick r:id="rId2"/>
              </a:rPr>
              <a:t>https://</a:t>
            </a:r>
            <a:r>
              <a:rPr lang="en-US" dirty="0" smtClean="0">
                <a:hlinkClick r:id="rId2"/>
              </a:rPr>
              <a:t>www.teachingchannel.org/videos/ninth-grade-biology-lesson</a:t>
            </a:r>
            <a:r>
              <a:rPr lang="en-US" dirty="0" smtClean="0"/>
              <a:t> </a:t>
            </a:r>
          </a:p>
          <a:p>
            <a:pPr marL="0" indent="0">
              <a:buNone/>
            </a:pPr>
            <a:endParaRPr lang="en-US" dirty="0" smtClean="0"/>
          </a:p>
          <a:p>
            <a:r>
              <a:rPr lang="en-US" dirty="0" smtClean="0"/>
              <a:t>Use video-watching guide</a:t>
            </a:r>
          </a:p>
        </p:txBody>
      </p:sp>
      <p:sp>
        <p:nvSpPr>
          <p:cNvPr id="10" name="Content Placeholder 1"/>
          <p:cNvSpPr>
            <a:spLocks noGrp="1"/>
          </p:cNvSpPr>
          <p:nvPr>
            <p:ph sz="half" idx="1"/>
          </p:nvPr>
        </p:nvSpPr>
        <p:spPr>
          <a:xfrm>
            <a:off x="38100" y="1418167"/>
            <a:ext cx="9067800" cy="855135"/>
          </a:xfrm>
        </p:spPr>
        <p:txBody>
          <a:bodyPr/>
          <a:lstStyle/>
          <a:p>
            <a:pPr marL="0" indent="0">
              <a:buNone/>
            </a:pPr>
            <a:r>
              <a:rPr lang="en-US" dirty="0" smtClean="0"/>
              <a:t>CHETL &amp; NGSS in practice</a:t>
            </a:r>
            <a:endParaRPr lang="en-US" sz="2400" dirty="0"/>
          </a:p>
        </p:txBody>
      </p:sp>
    </p:spTree>
    <p:extLst>
      <p:ext uri="{BB962C8B-B14F-4D97-AF65-F5344CB8AC3E}">
        <p14:creationId xmlns:p14="http://schemas.microsoft.com/office/powerpoint/2010/main" val="270084795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400" dirty="0" smtClean="0"/>
              <a:t>CHETL</a:t>
            </a:r>
            <a:endParaRPr lang="en-US" altLang="en-US" sz="2400" dirty="0"/>
          </a:p>
        </p:txBody>
      </p:sp>
      <p:sp>
        <p:nvSpPr>
          <p:cNvPr id="2" name="Content Placeholder 1"/>
          <p:cNvSpPr>
            <a:spLocks noGrp="1"/>
          </p:cNvSpPr>
          <p:nvPr>
            <p:ph sz="half" idx="1"/>
          </p:nvPr>
        </p:nvSpPr>
        <p:spPr>
          <a:xfrm>
            <a:off x="0" y="2700867"/>
            <a:ext cx="9105900" cy="3259666"/>
          </a:xfrm>
        </p:spPr>
        <p:txBody>
          <a:bodyPr/>
          <a:lstStyle/>
          <a:p>
            <a:r>
              <a:rPr lang="en-US" dirty="0" smtClean="0"/>
              <a:t>Video C. CO2 in water/air</a:t>
            </a:r>
          </a:p>
          <a:p>
            <a:pPr marL="0" indent="0">
              <a:buNone/>
            </a:pPr>
            <a:r>
              <a:rPr lang="en-US" dirty="0"/>
              <a:t> </a:t>
            </a:r>
            <a:r>
              <a:rPr lang="en-US" dirty="0">
                <a:hlinkClick r:id="rId2"/>
              </a:rPr>
              <a:t>http://www.youtube.com/watch?v=2KbEV85rJhs&amp;desktop_uri=%</a:t>
            </a:r>
            <a:r>
              <a:rPr lang="en-US" dirty="0" smtClean="0">
                <a:hlinkClick r:id="rId2"/>
              </a:rPr>
              <a:t>2Fwatch%3Fv%3D2KbEV85rJhs&amp;app=desktop</a:t>
            </a:r>
            <a:r>
              <a:rPr lang="en-US" dirty="0" smtClean="0"/>
              <a:t> </a:t>
            </a:r>
          </a:p>
          <a:p>
            <a:r>
              <a:rPr lang="en-US" dirty="0" smtClean="0"/>
              <a:t>Imagine this demo set up as a verification lab for students to do.</a:t>
            </a:r>
          </a:p>
        </p:txBody>
      </p:sp>
      <p:sp>
        <p:nvSpPr>
          <p:cNvPr id="10" name="Content Placeholder 1"/>
          <p:cNvSpPr>
            <a:spLocks noGrp="1"/>
          </p:cNvSpPr>
          <p:nvPr>
            <p:ph sz="half" idx="1"/>
          </p:nvPr>
        </p:nvSpPr>
        <p:spPr>
          <a:xfrm>
            <a:off x="38100" y="1418167"/>
            <a:ext cx="9067800" cy="855135"/>
          </a:xfrm>
        </p:spPr>
        <p:txBody>
          <a:bodyPr/>
          <a:lstStyle/>
          <a:p>
            <a:pPr marL="0" indent="0">
              <a:buNone/>
            </a:pPr>
            <a:r>
              <a:rPr lang="en-US" dirty="0" smtClean="0"/>
              <a:t>CHETL &amp; NGSS in practice</a:t>
            </a:r>
            <a:endParaRPr lang="en-US" sz="2400" dirty="0"/>
          </a:p>
        </p:txBody>
      </p:sp>
    </p:spTree>
    <p:extLst>
      <p:ext uri="{BB962C8B-B14F-4D97-AF65-F5344CB8AC3E}">
        <p14:creationId xmlns:p14="http://schemas.microsoft.com/office/powerpoint/2010/main" val="302085709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800" b="1" dirty="0" smtClean="0"/>
              <a:t>PGES and CHETL</a:t>
            </a:r>
            <a:endParaRPr lang="en-US" sz="8800" b="1" dirty="0"/>
          </a:p>
        </p:txBody>
      </p:sp>
      <p:sp>
        <p:nvSpPr>
          <p:cNvPr id="3" name="Subtitle 2"/>
          <p:cNvSpPr>
            <a:spLocks noGrp="1"/>
          </p:cNvSpPr>
          <p:nvPr>
            <p:ph type="subTitle" idx="1"/>
          </p:nvPr>
        </p:nvSpPr>
        <p:spPr/>
        <p:txBody>
          <a:bodyPr>
            <a:normAutofit/>
          </a:bodyPr>
          <a:lstStyle/>
          <a:p>
            <a:r>
              <a:rPr lang="en-US" sz="4000" b="1" dirty="0" smtClean="0">
                <a:solidFill>
                  <a:schemeClr val="tx1"/>
                </a:solidFill>
              </a:rPr>
              <a:t>Making the Connections</a:t>
            </a:r>
            <a:endParaRPr lang="en-US" sz="4000" b="1" dirty="0">
              <a:solidFill>
                <a:schemeClr val="tx1"/>
              </a:solidFill>
            </a:endParaRPr>
          </a:p>
        </p:txBody>
      </p:sp>
    </p:spTree>
    <p:extLst>
      <p:ext uri="{BB962C8B-B14F-4D97-AF65-F5344CB8AC3E}">
        <p14:creationId xmlns:p14="http://schemas.microsoft.com/office/powerpoint/2010/main" val="250656492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6" descr="image0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8" y="0"/>
            <a:ext cx="9141372"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120487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2" name="Picture 1" descr="Characteristics of Highly Effective on one page front and back [Read-Only] [Compatibility Mode] - Microsoft Wor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16" y="23398"/>
            <a:ext cx="6609084" cy="3558002"/>
          </a:xfrm>
          <a:prstGeom prst="rect">
            <a:avLst/>
          </a:prstGeom>
        </p:spPr>
      </p:pic>
      <p:pic>
        <p:nvPicPr>
          <p:cNvPr id="3" name="Picture 2" descr="Kentucky Framework Overview- modified 5square by OVEC [Compatibility Mode] - Microsoft Wor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3180926"/>
            <a:ext cx="6688719" cy="3600874"/>
          </a:xfrm>
          <a:prstGeom prst="rect">
            <a:avLst/>
          </a:prstGeom>
        </p:spPr>
      </p:pic>
      <p:sp>
        <p:nvSpPr>
          <p:cNvPr id="4" name="Left Arrow 3"/>
          <p:cNvSpPr/>
          <p:nvPr/>
        </p:nvSpPr>
        <p:spPr>
          <a:xfrm>
            <a:off x="6438900" y="1447800"/>
            <a:ext cx="685800" cy="33120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239000" y="1211759"/>
            <a:ext cx="1752600" cy="769441"/>
          </a:xfrm>
          <a:prstGeom prst="rect">
            <a:avLst/>
          </a:prstGeom>
          <a:noFill/>
        </p:spPr>
        <p:txBody>
          <a:bodyPr wrap="square" rtlCol="0">
            <a:spAutoFit/>
          </a:bodyPr>
          <a:lstStyle/>
          <a:p>
            <a:r>
              <a:rPr lang="en-US" sz="4400" b="1" dirty="0" smtClean="0"/>
              <a:t>CHETL</a:t>
            </a:r>
            <a:endParaRPr lang="en-US" sz="2000" b="1" dirty="0"/>
          </a:p>
        </p:txBody>
      </p:sp>
      <p:sp>
        <p:nvSpPr>
          <p:cNvPr id="6" name="Right Arrow 5"/>
          <p:cNvSpPr/>
          <p:nvPr/>
        </p:nvSpPr>
        <p:spPr>
          <a:xfrm>
            <a:off x="2057400" y="5410200"/>
            <a:ext cx="1066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33400" y="5181600"/>
            <a:ext cx="1371600" cy="923330"/>
          </a:xfrm>
          <a:prstGeom prst="rect">
            <a:avLst/>
          </a:prstGeom>
          <a:noFill/>
        </p:spPr>
        <p:txBody>
          <a:bodyPr wrap="square" rtlCol="0">
            <a:spAutoFit/>
          </a:bodyPr>
          <a:lstStyle/>
          <a:p>
            <a:r>
              <a:rPr lang="en-US" sz="5400" b="1" dirty="0" smtClean="0"/>
              <a:t>FFT</a:t>
            </a:r>
            <a:endParaRPr lang="en-US" sz="5400" b="1" dirty="0"/>
          </a:p>
        </p:txBody>
      </p:sp>
    </p:spTree>
    <p:extLst>
      <p:ext uri="{BB962C8B-B14F-4D97-AF65-F5344CB8AC3E}">
        <p14:creationId xmlns:p14="http://schemas.microsoft.com/office/powerpoint/2010/main" val="318123849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Scaffolded</a:t>
            </a:r>
            <a:r>
              <a:rPr lang="en-US" b="1" dirty="0" smtClean="0"/>
              <a:t> Practice: I Do</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6164" y="1230067"/>
            <a:ext cx="4708036" cy="5551733"/>
          </a:xfrm>
        </p:spPr>
      </p:pic>
      <p:sp>
        <p:nvSpPr>
          <p:cNvPr id="5" name="Right Arrow 4"/>
          <p:cNvSpPr/>
          <p:nvPr/>
        </p:nvSpPr>
        <p:spPr>
          <a:xfrm>
            <a:off x="152400" y="2971800"/>
            <a:ext cx="20574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3276600"/>
            <a:ext cx="1524000" cy="369332"/>
          </a:xfrm>
          <a:prstGeom prst="rect">
            <a:avLst/>
          </a:prstGeom>
          <a:noFill/>
        </p:spPr>
        <p:txBody>
          <a:bodyPr wrap="square" rtlCol="0">
            <a:spAutoFit/>
          </a:bodyPr>
          <a:lstStyle/>
          <a:p>
            <a:pPr algn="ctr"/>
            <a:r>
              <a:rPr lang="en-US" dirty="0" smtClean="0"/>
              <a:t>1B (iv)</a:t>
            </a:r>
            <a:endParaRPr lang="en-US" dirty="0"/>
          </a:p>
        </p:txBody>
      </p:sp>
      <p:sp>
        <p:nvSpPr>
          <p:cNvPr id="7" name="Left Arrow 6"/>
          <p:cNvSpPr/>
          <p:nvPr/>
        </p:nvSpPr>
        <p:spPr>
          <a:xfrm>
            <a:off x="7086600" y="2514600"/>
            <a:ext cx="1828800"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96200" y="2667000"/>
            <a:ext cx="762000" cy="369332"/>
          </a:xfrm>
          <a:prstGeom prst="rect">
            <a:avLst/>
          </a:prstGeom>
          <a:noFill/>
        </p:spPr>
        <p:txBody>
          <a:bodyPr wrap="square" rtlCol="0">
            <a:spAutoFit/>
          </a:bodyPr>
          <a:lstStyle/>
          <a:p>
            <a:pPr algn="ctr"/>
            <a:r>
              <a:rPr lang="en-US" dirty="0" smtClean="0"/>
              <a:t>2A</a:t>
            </a:r>
            <a:endParaRPr lang="en-US" dirty="0"/>
          </a:p>
        </p:txBody>
      </p:sp>
    </p:spTree>
    <p:extLst>
      <p:ext uri="{BB962C8B-B14F-4D97-AF65-F5344CB8AC3E}">
        <p14:creationId xmlns:p14="http://schemas.microsoft.com/office/powerpoint/2010/main" val="2908225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Vision</a:t>
            </a:r>
            <a:endParaRPr lang="en-US" dirty="0"/>
          </a:p>
        </p:txBody>
      </p:sp>
      <p:sp>
        <p:nvSpPr>
          <p:cNvPr id="3" name="Content Placeholder 2"/>
          <p:cNvSpPr>
            <a:spLocks noGrp="1"/>
          </p:cNvSpPr>
          <p:nvPr>
            <p:ph idx="1"/>
          </p:nvPr>
        </p:nvSpPr>
        <p:spPr/>
        <p:txBody>
          <a:bodyPr/>
          <a:lstStyle/>
          <a:p>
            <a:r>
              <a:rPr lang="en-US" i="1" dirty="0"/>
              <a:t>“Every school district in the Commonwealth of Kentucky has a knowledgeable and cohesive leadership team that guides the professional learning and practice of all administrators, teachers, and staff so that every student experiences highly effective teaching, learning, and assessment practices in every classroom, every day.”</a:t>
            </a:r>
            <a:endParaRPr lang="en-US" dirty="0"/>
          </a:p>
        </p:txBody>
      </p:sp>
    </p:spTree>
    <p:extLst>
      <p:ext uri="{BB962C8B-B14F-4D97-AF65-F5344CB8AC3E}">
        <p14:creationId xmlns:p14="http://schemas.microsoft.com/office/powerpoint/2010/main" val="33928675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Scaffolded</a:t>
            </a:r>
            <a:r>
              <a:rPr lang="en-US" b="1" dirty="0" smtClean="0"/>
              <a:t> Practice: We Do</a:t>
            </a:r>
            <a:endParaRPr lang="en-US" b="1"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5483" y="1292410"/>
            <a:ext cx="6300717" cy="5184590"/>
          </a:xfrm>
        </p:spPr>
      </p:pic>
    </p:spTree>
    <p:extLst>
      <p:ext uri="{BB962C8B-B14F-4D97-AF65-F5344CB8AC3E}">
        <p14:creationId xmlns:p14="http://schemas.microsoft.com/office/powerpoint/2010/main" val="193012214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Scaffolded</a:t>
            </a:r>
            <a:r>
              <a:rPr lang="en-US" b="1" dirty="0" smtClean="0"/>
              <a:t> Practice: You Do</a:t>
            </a:r>
            <a:endParaRPr lang="en-US" b="1" dirty="0"/>
          </a:p>
        </p:txBody>
      </p:sp>
      <p:sp>
        <p:nvSpPr>
          <p:cNvPr id="3" name="Content Placeholder 2"/>
          <p:cNvSpPr>
            <a:spLocks noGrp="1"/>
          </p:cNvSpPr>
          <p:nvPr>
            <p:ph idx="1"/>
          </p:nvPr>
        </p:nvSpPr>
        <p:spPr/>
        <p:txBody>
          <a:bodyPr>
            <a:noAutofit/>
          </a:bodyPr>
          <a:lstStyle/>
          <a:p>
            <a:r>
              <a:rPr lang="en-US" sz="4000" dirty="0" smtClean="0"/>
              <a:t>Read your CHETL section</a:t>
            </a:r>
          </a:p>
          <a:p>
            <a:r>
              <a:rPr lang="en-US" sz="4000" dirty="0" smtClean="0"/>
              <a:t>With your table, discuss what domains, components, and perhaps indicators of the FFT align with your section</a:t>
            </a:r>
          </a:p>
          <a:p>
            <a:r>
              <a:rPr lang="en-US" sz="4000" dirty="0"/>
              <a:t>A</a:t>
            </a:r>
            <a:r>
              <a:rPr lang="en-US" sz="4000" dirty="0" smtClean="0"/>
              <a:t>nnotate your section accordingly</a:t>
            </a:r>
          </a:p>
          <a:p>
            <a:r>
              <a:rPr lang="en-US" sz="4000" dirty="0" smtClean="0"/>
              <a:t>Post your group’s work</a:t>
            </a:r>
            <a:endParaRPr lang="en-US" sz="4000" dirty="0"/>
          </a:p>
        </p:txBody>
      </p:sp>
    </p:spTree>
    <p:extLst>
      <p:ext uri="{BB962C8B-B14F-4D97-AF65-F5344CB8AC3E}">
        <p14:creationId xmlns:p14="http://schemas.microsoft.com/office/powerpoint/2010/main" val="123171074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Debrief</a:t>
            </a:r>
            <a:endParaRPr lang="en-US" b="1" dirty="0"/>
          </a:p>
        </p:txBody>
      </p:sp>
      <p:sp>
        <p:nvSpPr>
          <p:cNvPr id="3" name="Content Placeholder 2"/>
          <p:cNvSpPr>
            <a:spLocks noGrp="1"/>
          </p:cNvSpPr>
          <p:nvPr>
            <p:ph idx="1"/>
          </p:nvPr>
        </p:nvSpPr>
        <p:spPr/>
        <p:txBody>
          <a:bodyPr>
            <a:normAutofit/>
          </a:bodyPr>
          <a:lstStyle/>
          <a:p>
            <a:r>
              <a:rPr lang="en-US" sz="3600" dirty="0" smtClean="0"/>
              <a:t>Take your FFT one-pager with you on a gallery walk</a:t>
            </a:r>
          </a:p>
          <a:p>
            <a:r>
              <a:rPr lang="en-US" sz="3600" dirty="0" smtClean="0"/>
              <a:t>Whole Group Discussion: Do the CHETL and PGES align well with one another? Do you have further questions about the connections between the two? Could you explain to a colleague?</a:t>
            </a:r>
            <a:endParaRPr lang="en-US" sz="3600" dirty="0"/>
          </a:p>
        </p:txBody>
      </p:sp>
    </p:spTree>
    <p:extLst>
      <p:ext uri="{BB962C8B-B14F-4D97-AF65-F5344CB8AC3E}">
        <p14:creationId xmlns:p14="http://schemas.microsoft.com/office/powerpoint/2010/main" val="383383475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37229"/>
          </a:xfrm>
        </p:spPr>
        <p:txBody>
          <a:bodyPr>
            <a:normAutofit/>
          </a:bodyPr>
          <a:lstStyle/>
          <a:p>
            <a:pPr marL="68580" indent="0" algn="ctr">
              <a:buNone/>
            </a:pPr>
            <a:r>
              <a:rPr lang="en-US" sz="4800" dirty="0"/>
              <a:t>“The </a:t>
            </a:r>
            <a:r>
              <a:rPr lang="en-US" sz="4800" i="1" dirty="0">
                <a:solidFill>
                  <a:schemeClr val="tx1"/>
                </a:solidFill>
              </a:rPr>
              <a:t>method</a:t>
            </a:r>
            <a:r>
              <a:rPr lang="en-US" sz="4800" dirty="0">
                <a:solidFill>
                  <a:schemeClr val="tx1"/>
                </a:solidFill>
              </a:rPr>
              <a:t> </a:t>
            </a:r>
            <a:r>
              <a:rPr lang="en-US" sz="4800" dirty="0"/>
              <a:t>of science, as stodgy and grumpy </a:t>
            </a:r>
            <a:r>
              <a:rPr lang="en-US" sz="4800" dirty="0" smtClean="0"/>
              <a:t/>
            </a:r>
            <a:br>
              <a:rPr lang="en-US" sz="4800" dirty="0" smtClean="0"/>
            </a:br>
            <a:r>
              <a:rPr lang="en-US" sz="4800" dirty="0" smtClean="0"/>
              <a:t>as </a:t>
            </a:r>
            <a:r>
              <a:rPr lang="en-US" sz="4800" dirty="0"/>
              <a:t>it may seem, </a:t>
            </a:r>
            <a:br>
              <a:rPr lang="en-US" sz="4800" dirty="0"/>
            </a:br>
            <a:r>
              <a:rPr lang="en-US" sz="4800" dirty="0" smtClean="0"/>
              <a:t>is </a:t>
            </a:r>
            <a:r>
              <a:rPr lang="en-US" sz="4800" i="1" dirty="0"/>
              <a:t>far more important</a:t>
            </a:r>
            <a:r>
              <a:rPr lang="en-US" sz="4800" dirty="0"/>
              <a:t> than the findings of science.” </a:t>
            </a:r>
            <a:endParaRPr lang="en-US" sz="4800" dirty="0" smtClean="0"/>
          </a:p>
          <a:p>
            <a:pPr marL="68580" indent="0" algn="ctr">
              <a:buNone/>
            </a:pPr>
            <a:r>
              <a:rPr lang="en-US" sz="3600" dirty="0" smtClean="0"/>
              <a:t>– Carl </a:t>
            </a:r>
            <a:r>
              <a:rPr lang="en-US" sz="3600" dirty="0"/>
              <a:t>Sagan</a:t>
            </a:r>
          </a:p>
          <a:p>
            <a:pPr marL="68580" indent="0">
              <a:buNone/>
            </a:pPr>
            <a:endParaRPr lang="en-US" dirty="0"/>
          </a:p>
        </p:txBody>
      </p:sp>
    </p:spTree>
    <p:extLst>
      <p:ext uri="{BB962C8B-B14F-4D97-AF65-F5344CB8AC3E}">
        <p14:creationId xmlns:p14="http://schemas.microsoft.com/office/powerpoint/2010/main" val="245413134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3" y="2323652"/>
            <a:ext cx="6957507" cy="3508977"/>
          </a:xfrm>
        </p:spPr>
        <p:txBody>
          <a:bodyPr>
            <a:normAutofit/>
          </a:bodyPr>
          <a:lstStyle/>
          <a:p>
            <a:r>
              <a:rPr lang="en-US" sz="3200" dirty="0" smtClean="0"/>
              <a:t>Science is a </a:t>
            </a:r>
            <a:r>
              <a:rPr lang="en-US" sz="3200" b="1" dirty="0" smtClean="0"/>
              <a:t>Verb</a:t>
            </a:r>
          </a:p>
          <a:p>
            <a:r>
              <a:rPr lang="en-US" sz="3200" dirty="0"/>
              <a:t>Marathon vs.100-yd </a:t>
            </a:r>
            <a:r>
              <a:rPr lang="en-US" sz="3200" dirty="0" smtClean="0"/>
              <a:t>dash</a:t>
            </a:r>
          </a:p>
          <a:p>
            <a:r>
              <a:rPr lang="en-US" sz="3200" dirty="0" smtClean="0"/>
              <a:t>Start with implementing the Science and Engineering Practices into current curriculum</a:t>
            </a:r>
            <a:endParaRPr lang="en-US" sz="3200" dirty="0"/>
          </a:p>
        </p:txBody>
      </p:sp>
      <p:sp>
        <p:nvSpPr>
          <p:cNvPr id="4" name="TextBox 3"/>
          <p:cNvSpPr txBox="1"/>
          <p:nvPr/>
        </p:nvSpPr>
        <p:spPr>
          <a:xfrm>
            <a:off x="990600" y="990600"/>
            <a:ext cx="7215673" cy="1200329"/>
          </a:xfrm>
          <a:prstGeom prst="rect">
            <a:avLst/>
          </a:prstGeom>
          <a:noFill/>
        </p:spPr>
        <p:txBody>
          <a:bodyPr wrap="square" rtlCol="0">
            <a:spAutoFit/>
          </a:bodyPr>
          <a:lstStyle/>
          <a:p>
            <a:r>
              <a:rPr lang="en-US" sz="3600" b="1" dirty="0" smtClean="0">
                <a:solidFill>
                  <a:srgbClr val="94C600"/>
                </a:solidFill>
              </a:rPr>
              <a:t>Implementing the Science Standards</a:t>
            </a:r>
            <a:endParaRPr lang="en-US" sz="3600" b="1" dirty="0">
              <a:solidFill>
                <a:srgbClr val="94C600"/>
              </a:solidFill>
            </a:endParaRPr>
          </a:p>
        </p:txBody>
      </p:sp>
      <p:sp>
        <p:nvSpPr>
          <p:cNvPr id="6" name="AutoShape 2" descr="data:image/jpeg;base64,/9j/4AAQSkZJRgABAQAAAQABAAD/2wCEAAkGBhASEBUUEhQWFRUUFBQVGBQUFBQVFBQXFRQVFxQUFhUXGyYeFxkjGRQVHy8gIygpLCwsFR4xNTAqNSYrLCkBCQoKDgwOFA8PFykcFBgpKSkpKikpKSkpKSkpKSkpKSkxKSkpKSkpKSkpKSkpKSkpKSkpKSkpKSkpKSkpKSkpKf/AABEIAMIBAwMBIgACEQEDEQH/xAAcAAEAAQUBAQAAAAAAAAAAAAAABwECBQYIAwT/xABJEAABAwIDBAUIBgcGBgMAAAABAAIDBBEFBiEHEjFBUWFxgZETIjJCUqGxwQgjYnKC0RQzQ1NjkvBUo7LC0uE0RIOTovEVFyT/xAAWAQEBAQAAAAAAAAAAAAAAAAAAAQL/xAAaEQEBAQEBAQEAAAAAAAAAAAAAEQEhQTFx/9oADAMBAAIRAxEAPwCcUREBERAREQEREBERAREQEREBERAREQEREBERAREQEREBERAREQEREBERAREQEREBERAREQES68KuuiibvSPawdLnBo96D3RaNjO2PC4LhshmcPViaSO9x0C0zE/pCSG/kKYAe1I4n3BBNZKXXNeIbZ8XkuBK2Mfw42g9xOq16szriMnp1cx6t8geAQdalwC8nVkY4vaO1zfzXHzqypf68rvxSO+aqKSpPqzH8Lz8kHX4rovbZ/M3816tkB4G/ZquOzR1Q9SYfhk/JBUVLPWlb+KQW+CDsW6XXI9Jm2vj9CqmHUJHfMrPUO2HF4v+YDx/EYx3v4oOm0UF4Z9IOpGk9PG/rjcWnwNwtxwfbdhs1hKXwO+227f5m/kgkNF8eHYxTzt3oZWSDpY4H4L7EBERAREQEREBEVEFboqIgqiIgIiICIvixXF4aaMyTPDGDmfgOlB9t1r+Ys80VED5aQb3sNIL/Dkorzltpml3o6T6tmo8ofTcOrTQLQKDD6qsl3YmPleTqePeXcuasRv2Y9t1TIS2laIW8N52r/yC0GuxKqq3/WPkmceRJdx6GhSdlvYXwfWyf9KM+4uUm4NlajpW2ghYzrsC49/FJmCAMH2TYnUW+p8k085Tu/8AjxK3LCvo/N41FST9mJoH/k5TEiUjR8P2NYTHa8RkPTI9x9wIC2GkyZh8XoUsI/6bSfErLqt1KrxioIm+ixg7GNHwC9RGOgeCKt06KFgVj6WM8WNPa0H5L1uqEp0YyqyvRSj6ynhd2xM/JYGv2R4RL/ywYTzic9nwNluIVboImxP6PtK65gqJGHoeGyN7L6FadjGxHE4bmPcnaP3Z3XW+463xXRSK1HI8kVZRyDebLTvFuO+w+Ol9RyW6YBtpxCEgTbs7Pt6P/nHzCnqtw+KZu7LGx7ToQ9ocPeo+zHsPoprupiad/IDz4z+E6tH3SEVmss7U8Pq7N3/JSH1JdLn7LuBW4h11y7mbIFfQG8sd4wf1sd3R9pNrt77LIZS2q1tEQ0uM0POOQ3sPsu4hIOk0WuZTz3SV7LxOs8elE6weO7mOsLYlBVERAREQEREBERARFrGfM6R4dTl51kdoxnMn8kHpnLPFPh0W9IbvPoRg6u7egLnfNGc6rEJd6VxtezYxfdF+rmbL4cSxSprqjfeS+R7rNaNbXOjQOSmfZxspjpg2eqAfMdQ31Y/zcrEapkfY7LU7stXeKI6iMaPfrz9kKasIwOnpYxHBG1jQOQFz1k819rQqpRVVCtS6irkVt1W6ASqq26uugLUtoGf4cNh9qZ4O5Hz+8egBfbnTN8WH0zpX2LuEbL6vdyHZ0rn/AAvDqzG8QJJJc43fJ6sTejqNtAgnDZrnoYjTEvG7PFZsrQPNJPovb1EcuS3BYjLOWoKGBsMDbAcXc3Hm4npWXQFUlURAREQEKIgtfECLEAg8iAQe5RtnTYzT1AdJSWgl1O7+yeewegesKS0Vo5Nr6Csw+o3ZA+GVhJDhpfX0muHpBS7s82wtmLYKwhsnBsvBr7aAHoct9zNlamroTHOy+nmuGj2HpaVztnfItRhstnedG4+ZKOB10B6HIOomvBFwrlCOyvamQ5tJVOuDpHITr1NcfgVNjHgi45qC5ERAREQEREHzYlXsgifLIbNjaXE9QC5YzlmqWvqnSuJtezG9DeVh3qUtvuafJxR0bDrL58n3QfNae03PctI2R5QFZWeUkF4oDvOvezneq3x1VzEb9sl2einjFVO3614uxp/Zt6fvKT1YNNOgKqm70i66XVqjjaPtZbRONPTgPn9Yu9GPo7TZFSHVV8cTd6R7WNHNxAHiVrtRtRwhhsatl/s77h4tC5txbH6qrk3p5XyuPIkkD7rRw7l8ktNIwAvY9oPAua5t+wusg64wjH6aqaXU8zJWjmx1yO0cQsgCuSMr5lloalk8ZPmnz2jhIy/nMcOdxvceYC6wpqkPY17Tdr2hwPU4XHusqPoXjV1TI2Oe9wDWAuJOgAAV+8ok255x3GNo43edJZ8tiNG+q09F+Kg0XNGN1GNYiGRXLS7chZya3m93dqVPGS8oQ4fTCJgBcdZH83u5nsWjbCsqCOnNbIPPlu2MkejGDqerePuAUhYtmuipf+Injj6nOG94DVBl1ULBYPnbD6p27BUxvd7ANnHsa6xKzYQXIqIgqitWt5yz3TYdHeQ70jh5kQPnOPT1BBs118U+N0zDZ80TT0Oe0fNc35o2pYhWEjyhhj/dxaadDncT4rUHyb2pO8eknePvJQdj09WyQbzHNeOlrg4eIXqFyXlfNlRQTtlheQARvR3O49vrNI4cOfTZdUYViLJ4Y5WejIxrx2OF0H2L4cawaGqhdFM0OY4c+XWDyIX2qiDlzPOTJcOqSx1ywkujeNLjXwcFKmyHaCaiP9HndeWMWBPrNGgPbyK2/PGVI6+kfE4DfALmO5hw4dxXNdDVTUFY1+ofC+zhrqAbOb3gKjrlFjsCxRlRTxysNw5oN+0LIqAiIgK17wASeQurlis01Xk6Kd/sxPt4IOZc840auvmldwLy1o6GtsGjwHvU67LsBFLh0QtZ0g8o7pu7h7rLnehh8pUMb7cjW+LgF1jTxBrGtA0a0DwFlfEeqrdW3VbqKrdaFmXZPBXYgamWQtYWMBjZoXOaLXLuiwC3y6rdBiMFyhQ0jbQQMZ9qwLj2uOpX24nhsU8L4pWh0b2kODhcWI5dBHG/UvpWp7TM1toaCRwI8pKDHGOd3CxNuoEpRzPXsDJHtBuGucAeoX+QXWOUWuFBSh3EU8IPaI2D5LmHJmAPrq6KEXIc4OebcI2kF58BbvXWMcYaABwAAA6uSClXVNjje9xs1jXOJ6mtuVyTmbHXVlZLO8/rHm32W30HcF0FtjxcwYTLY2MpbEOx2rvc33rnnK+XJq6qZTw+k46uPBjR6Tz1BBIGZ9rpZAykw3zI442xme1nO3WgHcHLnr1rRGYLXT3lEM8t7kyeTkffp862q6Dynslw+iaHFgmlHGSQX1+y3gNVuzAALDTs0QccRyOY4EEtc06EXDmke8FdI7Jc5vr6MiU3mgIY9x9dpBMchHIkAg/dWpbd8msDG10TQHBwZNYW3g70HnrvpfrC+D6O8h/SKtvIxRHwe4D3EoJ2RWhyqgqo62k7NZMSqoXxuaxoYWSOOpsHXbYcz5zlIiWQaPgOx/DacAvj8u8etLqL9TeAWwVeUKCWMxvpoSwi36toIB6CBcHsWYWPx7GWUtPJM8gBjb68zyCDlnM2FNpqyaFhu2ORzQeoHTt/2XROyl7jhFLf937t91vcucpvK1lUbAmSeSwHSXn/AHXVOAYYKemihbwjja3tsNT4oMkitum8guKgfbjlwRVLahgsJR51vabx/NTtdaPthw0S4Y884yHj5q4Nf2DZhLoX0zj+rPm39l2o94Kl9cz7IcQ8liTRye0g9rSLfPxXSzSoLkREBYPO8e9h9SP4Lz4NJWcXzYjTiSJ7Dwc0t8QQg5Ny261dT3/fR/4wurQVyPMTBUkcDFL/AIH/AOy6vw6rEkMbwbh7GuB+82614zj6UQKqy0pZVCKhcP64d6DzrKtkTHSSENYwbznHgAL/AJLmDaFnN+JVhcL+SZ5kTB0X426Stl2wbRzVSGkpnXhYbPcP2rubetoPis1si2XFpbWVbbHQxREai/7R46egFBs2yPIf6DT+VmH/AOiYAkHUxs5R/M9akK6suqoIj+kTV2gpY+TpJHH8LWD/ADlYb6O8ANVVPPFsLGj8byT/AIFlPpF05MNI/kHytPeGO+DSsP8AR3qwKypZ7cDXfySAH3SIJ8uqJdCg1Da1I0YPU73MMA+95VlrLSPo7UZtVy9PkYwesBznfFqt295vaRHQxuuQRJLbW3HcZbsN+4LeNlOXTR4ZE14tJJ9a8W1Dn2Iaexu6EG5Jdeb3gAkmwFySeAA6V8OG5ipJ3ObBPHI5npNY8Fze0dHWgyV0uqEqiC7eUDbY89/pEv6LC68UR88jg9w7PVC2/aztCFLGaaB317x5xH7Nv+oqPdm2z19fKJZQRTsdcm2shv6Ivxb0lBsuxbI5v+mzNsNRCCON+L/kO1TPdeNPA1jQxgAa0AAAWAAFgvRBddUuqIgLAZ9aDhtQP4Z+IWfWp7Ua4R4ZN9qzR3pn0QLkiYtxGE/bI9zl1XTOuxp6guVMjU5fXx24gk+Nh8yuqqNtmNHUFdHsiIoCoQqog5W2s4MabFJtPNld5VvY70vfdSxsXzIKjDxE4+fTncN+O6dWH4juV23DKH6TSeXjbeSC7tBqWeuPDXuUM7PM3Ow+tbIdY32ZKOlp9YdYNir5EdTXS68aaoZIxr2EOa4BwI4EEXBXrdRVyiPbLtIMLTR0zvrHD6144safUHWb8VLV1B+dNjVfUV880BiMcr98b8ha7zuIIt03Qafs7xHC6eYzV4ke5hBjY1gewn2nXOpClh23zCxwbUG38No/zKPhsDxX2qf/ALjv9CvGwPFPap/+47/Qg3tv0gsMv+rqO3db/qW65WzdTYhCZacu3Wu3HB7S1wcADboOhULUf0f8QLwJJIWsv5xa5znAc7N3RcqbsuZfhoqdkEIsxg73O5uPWSgwe1bLprMLlawXkitMwDidz0gO1u94LnvI2ZnYfXRVFiWtu17RxdG8WeB121HW0LrT+v68VCu0nYvI6R9Th7Q4OJc+n0BBNyXRciOe716IJbwfH6aqiEsErJGEcQRcdTm8WnqK0vaDtdgo2Oip3NlqCLeabsj+04gcepQKcCr4nFvkKhjuBAjkBPVoNVuWS9i9ZVPD6oGCG9zvW8q7qa3lfpKCuy3KEuJ1xqqi7oo3+Ue537WS9wzXlzPgujG6DsXw4RhMNLC2GFgYxgsAPeT0knVfZdBHG3THZIKBkcZI8vIWuINjutAJHeT7lBuWsafSVcU8ZsY3tJA03m3G80jmCLhT5tkyvLWUAMLS6Snf5QMHFzSLPA6SBum3UVB2S8pz1tYyJrHboe0yOsQGNabuuTz5WQdXsdcC3P8AoLVtoOeY8Opt4WMzxaNnXb0j1BbQxlgByUTbXMg1tZVRy0zPKN8kGuG+1u6WuPI8iCPBBGuAup6qtL8Qn3GEl73EE75v6GnBTbRbS8EhjbHHM0MaAA1sbrC3coiGyLGP7P8A3sf5q4bIsY/s/wDex/mgmFu1/CP7R/dv/JZzAs20VZf9GmbIW8Wi4cOuxHBQD/8AUmL/ANn/ALxn5qYdnWRG4fCd4700lt93IAcGjqCDcroqAqhKC66iHbnj4tHTtP23fLRShjGKx08L5XmwaL8tT0LmDMGMyVtW6Q6l7tB8B4Jg27Y1hJfVb9tAQPDX4keC6KAUe7JstCCnDyNSNFIaAiIgIiIPKpgD2Fp1BFlyztPyS6hqnFo+pkJLfsk8W9nQuq1hM05XhrYXRytBuP8A0ghbY/tKEJFHVO+rJ+qkPqE67hPsnl0KcQfzXK+cskVGHzFrgTHc7sgGlr6b3QVvGzTa75INpq4ks4MmOpZyDX9I6+Sv0TldF5RTNc0OaQWuFwQbgjpBV28pBellbvKt0FVW6tugKC9LK26rdBddVJVl0CC5VVLpdBVWtYASQACeY4ntKrdUuguRUul0BVVl1S6D0uqKy6XUF11ZNO1rS5xsALkngF41lZHEwvkcGtaLkk2UEbStq7qkmClcWxD0nDQv6e5UNqe0L9Kk8jCfqWE3PDeI59YXybNcpOqZw4jS9+waXPafgtdytlmSpkB3SW30HtdZ6l0rkjK4pYRcecRqqM/Q0gijaxvACy+hEUBERAREQEREGIzFluGridHK0EOaR4rmjPWzqeglcQC6Lk7iW9TrDh1rq5fBiuDxVDC17Qb80HMWSdp1Xh5DL+VgJ1iefRvzY7iD7lPGVs70dey8Mg3+cTrCRvdzHYo3zvsUe0ukpuHHd9U8+A4KKpoKill1D4ntOhuQdOghX9HXZVbqA8r7caqABlW3y7NBv8JR38Hd6lXL+0TDqy3k5g15/ZyncffvNj3KQbRZVBVgcqoL95AV5q66C66rZWXVQUFyK26byC6yKl1TeQXJdWkql0Fxcm8vOSUAXJAHSTZarmHaZh1ICHyh7/Yj8437kG2by1jNm0KjoGnfeHSco2m5PaL6KIs0ba6youynHkGHS41eR28AtGp6GepdvauJOr3k273Hj2BBns5bRKrEH2JLYr+bE06dV+kr6cl7PJqp4Lm6dB+f5LP5F2XOke1zgSPaIIHcPmp5wXA4qaMNYAOtWjGZWybDSsGgLrcVsqIoCIiAiIgIiICIiAiIgo5oIsVquZdntLVtO80XPVotrRBzfmrYtPCS6HVvQQSPHiPeo/rsEqIT9ZG4W5gXHiOC7OfGDxF+1YjEMqUswO9GLnqQct4LtBxKlt5Kofuj1HnfZ4FbzhG3+YaVNOx/S6MlhPcb6rasw7EoZCTG0a9AsfELQ8Y2L1EVy0u8A4fIq0b/AIdtuwuS2+ZIifbbvAd7brZKLPOGy23KqI36Xhp965zqsjVkfqg+LT7wsZLgVS3jE7uF/gnB1pDiUL/RkYex7T817iQciP671x+IZ28pG9zh8F6NxOpbwklH43j5pwde739f0VQyDpXI3/ztX++l/nerXYlUu4ySn8bykHWc2JQs9KRg7XNHxKxVbn3DYr79VFpyDg4+5cvikqX+pK78Lz717xZcqj+zLfvFrfibpwTriW2/DY/QL5T9lpA8TZahi232d1xTwNZ0OeS4+AWk0+SZ3cXNH3d559wt71sOF7KZJLeY93b5o8ALqDW8Yz1iFUfrZ3kH1Wea3+UL4qPL9RKfRIvzdcE93EqbME2PEWLg1g+yNfE6resIyDSw+qHHpKCEct7KpJSCWl3W4Wb3N596lfL+y6GKxl84jlyHct5hp2tFmgDsXqg8KWjZG3dYAAOhe6IgIiICIiAiIgIiICIiAiIgIiICIiArXMB4i6uRB8c2Ewu9JjT3LHzZOpHcYx4LNqjboNak2e0Z9RfJJsxozyW5Ig0d2yql615jZVB7TvErfEQaQzZbTcyT3r76bZ5Rs9QFbQiDGU+XKZnoxt8Avvjha3gAOxeiICIiAiIgIiICIiAiIgIiICIiAiIgIiICIiAiIgIiICoERBVERAREQEREBERAREQEREBERAREQEREBER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2523468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762000"/>
            <a:ext cx="5257800" cy="1447800"/>
          </a:xfrm>
        </p:spPr>
        <p:txBody>
          <a:bodyPr>
            <a:normAutofit/>
          </a:bodyPr>
          <a:lstStyle/>
          <a:p>
            <a:r>
              <a:rPr lang="en-US" dirty="0" smtClean="0"/>
              <a:t>   </a:t>
            </a:r>
            <a:endParaRPr lang="en-US" b="1" dirty="0"/>
          </a:p>
        </p:txBody>
      </p:sp>
      <p:sp>
        <p:nvSpPr>
          <p:cNvPr id="3" name="Content Placeholder 2"/>
          <p:cNvSpPr>
            <a:spLocks noGrp="1"/>
          </p:cNvSpPr>
          <p:nvPr>
            <p:ph idx="1"/>
          </p:nvPr>
        </p:nvSpPr>
        <p:spPr>
          <a:xfrm>
            <a:off x="685800" y="2323652"/>
            <a:ext cx="7848600" cy="3772348"/>
          </a:xfrm>
        </p:spPr>
        <p:txBody>
          <a:bodyPr>
            <a:normAutofit fontScale="77500" lnSpcReduction="20000"/>
          </a:bodyPr>
          <a:lstStyle/>
          <a:p>
            <a:r>
              <a:rPr lang="en-US" dirty="0" smtClean="0"/>
              <a:t>Science </a:t>
            </a:r>
            <a:r>
              <a:rPr lang="en-US" dirty="0"/>
              <a:t>and Engineering Practices are </a:t>
            </a:r>
            <a:r>
              <a:rPr lang="en-US" dirty="0" smtClean="0"/>
              <a:t>the </a:t>
            </a:r>
            <a:r>
              <a:rPr lang="en-US" dirty="0"/>
              <a:t>processes, nature, and habits of mind for science </a:t>
            </a:r>
            <a:r>
              <a:rPr lang="en-US" dirty="0" smtClean="0"/>
              <a:t>and/or </a:t>
            </a:r>
            <a:r>
              <a:rPr lang="en-US" dirty="0"/>
              <a:t>engineering.</a:t>
            </a:r>
          </a:p>
          <a:p>
            <a:r>
              <a:rPr lang="en-US" dirty="0" smtClean="0"/>
              <a:t>Science </a:t>
            </a:r>
            <a:r>
              <a:rPr lang="en-US" dirty="0"/>
              <a:t>Practices distinguish science from other ways of knowing.</a:t>
            </a:r>
          </a:p>
          <a:p>
            <a:r>
              <a:rPr lang="en-US" dirty="0" smtClean="0"/>
              <a:t>When </a:t>
            </a:r>
            <a:r>
              <a:rPr lang="en-US" dirty="0"/>
              <a:t>students actively engage in science practices, they deepen their understanding of core science ideas.</a:t>
            </a:r>
          </a:p>
          <a:p>
            <a:r>
              <a:rPr lang="en-US" dirty="0" smtClean="0"/>
              <a:t>This </a:t>
            </a:r>
            <a:r>
              <a:rPr lang="en-US" dirty="0"/>
              <a:t>vision of the core ideas, concepts, and practices provides the tools for students to engage in making sense of the natural and designed world.</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600" y="772633"/>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57200"/>
            <a:ext cx="1712913"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95600" y="1355801"/>
            <a:ext cx="5334000" cy="646331"/>
          </a:xfrm>
          <a:prstGeom prst="rect">
            <a:avLst/>
          </a:prstGeom>
          <a:noFill/>
        </p:spPr>
        <p:txBody>
          <a:bodyPr wrap="square" rtlCol="0">
            <a:spAutoFit/>
          </a:bodyPr>
          <a:lstStyle/>
          <a:p>
            <a:r>
              <a:rPr lang="en-US" sz="3600" b="1" dirty="0">
                <a:solidFill>
                  <a:srgbClr val="94C600"/>
                </a:solidFill>
              </a:rPr>
              <a:t>Dig in to the PRACTICES</a:t>
            </a:r>
          </a:p>
        </p:txBody>
      </p:sp>
    </p:spTree>
    <p:extLst>
      <p:ext uri="{BB962C8B-B14F-4D97-AF65-F5344CB8AC3E}">
        <p14:creationId xmlns:p14="http://schemas.microsoft.com/office/powerpoint/2010/main" val="277005904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756" y="380997"/>
            <a:ext cx="1828800" cy="1903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209800" y="1027664"/>
            <a:ext cx="5858434" cy="1334536"/>
          </a:xfrm>
        </p:spPr>
        <p:txBody>
          <a:bodyPr>
            <a:noAutofit/>
          </a:bodyPr>
          <a:lstStyle/>
          <a:p>
            <a:r>
              <a:rPr lang="en-US" sz="2800" b="1" dirty="0" smtClean="0"/>
              <a:t>Science &amp; Engineering Practices: Group Task</a:t>
            </a:r>
            <a:endParaRPr lang="en-US" sz="2800" b="1" dirty="0"/>
          </a:p>
        </p:txBody>
      </p:sp>
      <p:sp>
        <p:nvSpPr>
          <p:cNvPr id="3" name="Content Placeholder 2"/>
          <p:cNvSpPr>
            <a:spLocks noGrp="1"/>
          </p:cNvSpPr>
          <p:nvPr>
            <p:ph idx="1"/>
          </p:nvPr>
        </p:nvSpPr>
        <p:spPr>
          <a:xfrm>
            <a:off x="762000" y="2667000"/>
            <a:ext cx="7772400" cy="3657600"/>
          </a:xfrm>
        </p:spPr>
        <p:txBody>
          <a:bodyPr>
            <a:normAutofit fontScale="77500" lnSpcReduction="20000"/>
          </a:bodyPr>
          <a:lstStyle/>
          <a:p>
            <a:pPr marL="68580" indent="0">
              <a:buNone/>
            </a:pPr>
            <a:r>
              <a:rPr lang="en-US" sz="4100" dirty="0" smtClean="0"/>
              <a:t>Read your specific science and engineering practice. Feel free to annotate as you read the information taken directly from the </a:t>
            </a:r>
            <a:r>
              <a:rPr lang="en-US" sz="4100" b="1" i="1" dirty="0" smtClean="0"/>
              <a:t>Framework</a:t>
            </a:r>
            <a:r>
              <a:rPr lang="en-US" sz="4100" dirty="0" smtClean="0"/>
              <a:t> or share out your thinking as you partner read. </a:t>
            </a:r>
          </a:p>
          <a:p>
            <a:pPr marL="68580" indent="0">
              <a:buNone/>
            </a:pPr>
            <a:r>
              <a:rPr lang="en-US" sz="4100" dirty="0"/>
              <a:t>*</a:t>
            </a:r>
            <a:r>
              <a:rPr lang="en-US" sz="4100" dirty="0" smtClean="0"/>
              <a:t>Practice reading skills that resemble those that you ask your students to employ…</a:t>
            </a:r>
            <a:endParaRPr lang="en-US" sz="4100" dirty="0"/>
          </a:p>
          <a:p>
            <a:pPr marL="68580" indent="0">
              <a:buNone/>
            </a:pPr>
            <a:r>
              <a:rPr lang="en-US" dirty="0" smtClean="0"/>
              <a:t> </a:t>
            </a:r>
            <a:endParaRPr lang="en-US" dirty="0"/>
          </a:p>
          <a:p>
            <a:pPr marL="68580" indent="0">
              <a:buNone/>
            </a:pPr>
            <a:endParaRPr lang="en-US" dirty="0" smtClean="0"/>
          </a:p>
        </p:txBody>
      </p:sp>
    </p:spTree>
    <p:extLst>
      <p:ext uri="{BB962C8B-B14F-4D97-AF65-F5344CB8AC3E}">
        <p14:creationId xmlns:p14="http://schemas.microsoft.com/office/powerpoint/2010/main" val="209367264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887" y="381001"/>
            <a:ext cx="6017139" cy="838200"/>
          </a:xfrm>
        </p:spPr>
        <p:txBody>
          <a:bodyPr>
            <a:normAutofit/>
          </a:bodyPr>
          <a:lstStyle/>
          <a:p>
            <a:r>
              <a:rPr lang="en-US" sz="4400" b="1" dirty="0" smtClean="0"/>
              <a:t>Digging In</a:t>
            </a:r>
            <a:endParaRPr lang="en-US" sz="4400" b="1" dirty="0"/>
          </a:p>
        </p:txBody>
      </p:sp>
      <p:sp>
        <p:nvSpPr>
          <p:cNvPr id="3" name="Content Placeholder 2"/>
          <p:cNvSpPr>
            <a:spLocks noGrp="1"/>
          </p:cNvSpPr>
          <p:nvPr>
            <p:ph idx="1"/>
          </p:nvPr>
        </p:nvSpPr>
        <p:spPr>
          <a:xfrm>
            <a:off x="762000" y="1295400"/>
            <a:ext cx="7772400" cy="4953000"/>
          </a:xfrm>
        </p:spPr>
        <p:txBody>
          <a:bodyPr>
            <a:normAutofit fontScale="92500" lnSpcReduction="10000"/>
          </a:bodyPr>
          <a:lstStyle/>
          <a:p>
            <a:pPr marL="68580" indent="0">
              <a:buNone/>
            </a:pPr>
            <a:r>
              <a:rPr lang="en-US" b="1" dirty="0" smtClean="0"/>
              <a:t>Consider…</a:t>
            </a:r>
          </a:p>
          <a:p>
            <a:pPr>
              <a:lnSpc>
                <a:spcPct val="150000"/>
              </a:lnSpc>
            </a:pPr>
            <a:r>
              <a:rPr lang="en-US" sz="2600" dirty="0" smtClean="0"/>
              <a:t>What are the key elements of this practice?</a:t>
            </a:r>
          </a:p>
          <a:p>
            <a:pPr>
              <a:lnSpc>
                <a:spcPct val="150000"/>
              </a:lnSpc>
            </a:pPr>
            <a:endParaRPr lang="en-US" sz="2600" dirty="0" smtClean="0"/>
          </a:p>
          <a:p>
            <a:pPr>
              <a:lnSpc>
                <a:spcPct val="110000"/>
              </a:lnSpc>
            </a:pPr>
            <a:r>
              <a:rPr lang="en-US" sz="2600" dirty="0" smtClean="0"/>
              <a:t>How would engaging in this practice support the learning of disciplinary core ideas?</a:t>
            </a:r>
          </a:p>
          <a:p>
            <a:pPr>
              <a:lnSpc>
                <a:spcPct val="110000"/>
              </a:lnSpc>
            </a:pPr>
            <a:endParaRPr lang="en-US" sz="2600" dirty="0" smtClean="0"/>
          </a:p>
          <a:p>
            <a:r>
              <a:rPr lang="en-US" sz="2600" dirty="0" smtClean="0"/>
              <a:t>How would use of this practice be different in an engineering context, as opposed to a science content?</a:t>
            </a:r>
          </a:p>
          <a:p>
            <a:endParaRPr lang="en-US" sz="2600" dirty="0" smtClean="0"/>
          </a:p>
          <a:p>
            <a:r>
              <a:rPr lang="en-US" sz="2600" dirty="0" smtClean="0"/>
              <a:t>How could you assess whether a student is proficient in carrying out this practice?</a:t>
            </a:r>
          </a:p>
          <a:p>
            <a:pPr marL="68580" indent="0">
              <a:buNone/>
            </a:pPr>
            <a:endParaRPr lang="en-US" dirty="0" smtClean="0"/>
          </a:p>
          <a:p>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28600"/>
            <a:ext cx="2133600" cy="1419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207028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1027664"/>
            <a:ext cx="4334434" cy="724936"/>
          </a:xfrm>
        </p:spPr>
        <p:txBody>
          <a:bodyPr>
            <a:normAutofit fontScale="90000"/>
          </a:bodyPr>
          <a:lstStyle/>
          <a:p>
            <a:r>
              <a:rPr lang="en-US" b="1" dirty="0" smtClean="0"/>
              <a:t>A-Z Summaries</a:t>
            </a:r>
            <a:endParaRPr lang="en-US" b="1" dirty="0"/>
          </a:p>
        </p:txBody>
      </p:sp>
      <p:sp>
        <p:nvSpPr>
          <p:cNvPr id="3" name="Content Placeholder 2"/>
          <p:cNvSpPr>
            <a:spLocks noGrp="1"/>
          </p:cNvSpPr>
          <p:nvPr>
            <p:ph idx="1"/>
          </p:nvPr>
        </p:nvSpPr>
        <p:spPr>
          <a:xfrm>
            <a:off x="609600" y="1981200"/>
            <a:ext cx="8001000" cy="4419600"/>
          </a:xfrm>
        </p:spPr>
        <p:txBody>
          <a:bodyPr>
            <a:normAutofit/>
          </a:bodyPr>
          <a:lstStyle/>
          <a:p>
            <a:r>
              <a:rPr lang="en-US" sz="3200" dirty="0"/>
              <a:t>Working as a table team, develop three summary sentences</a:t>
            </a:r>
            <a:r>
              <a:rPr lang="en-US" sz="3200" dirty="0" smtClean="0"/>
              <a:t>…</a:t>
            </a:r>
          </a:p>
          <a:p>
            <a:pPr marL="68580" indent="0">
              <a:buNone/>
            </a:pPr>
            <a:r>
              <a:rPr lang="en-US" sz="3200" dirty="0" smtClean="0"/>
              <a:t>		 </a:t>
            </a:r>
            <a:r>
              <a:rPr lang="en-US" sz="3200" b="1" dirty="0">
                <a:solidFill>
                  <a:srgbClr val="FF0000"/>
                </a:solidFill>
              </a:rPr>
              <a:t>	</a:t>
            </a:r>
            <a:r>
              <a:rPr lang="en-US" sz="3200" b="1" dirty="0" smtClean="0">
                <a:solidFill>
                  <a:srgbClr val="FF0000"/>
                </a:solidFill>
              </a:rPr>
              <a:t> CRITERIA </a:t>
            </a:r>
          </a:p>
          <a:p>
            <a:r>
              <a:rPr lang="en-US" sz="3200" dirty="0"/>
              <a:t>Y</a:t>
            </a:r>
            <a:r>
              <a:rPr lang="en-US" sz="3200" dirty="0" smtClean="0"/>
              <a:t>our </a:t>
            </a:r>
            <a:r>
              <a:rPr lang="en-US" sz="3200" dirty="0"/>
              <a:t>summary sentences must begin with the alphabet letters provided for </a:t>
            </a:r>
            <a:r>
              <a:rPr lang="en-US" sz="3200" dirty="0" smtClean="0"/>
              <a:t>you</a:t>
            </a:r>
            <a:r>
              <a:rPr lang="en-US" sz="3200" dirty="0"/>
              <a:t> </a:t>
            </a:r>
            <a:r>
              <a:rPr lang="en-US" sz="3200" dirty="0" smtClean="0"/>
              <a:t>in the center of your table. </a:t>
            </a:r>
          </a:p>
          <a:p>
            <a:pPr marL="68580" indent="0">
              <a:buNone/>
            </a:pPr>
            <a:endParaRPr lang="en-US" sz="3200" dirty="0" smtClean="0"/>
          </a:p>
          <a:p>
            <a:r>
              <a:rPr lang="en-US" sz="3200" dirty="0" smtClean="0">
                <a:solidFill>
                  <a:srgbClr val="FF0000"/>
                </a:solidFill>
              </a:rPr>
              <a:t>Please</a:t>
            </a:r>
            <a:r>
              <a:rPr lang="en-US" sz="3200" dirty="0">
                <a:solidFill>
                  <a:srgbClr val="FF0000"/>
                </a:solidFill>
              </a:rPr>
              <a:t> </a:t>
            </a:r>
            <a:r>
              <a:rPr lang="en-US" sz="3200" dirty="0" smtClean="0">
                <a:solidFill>
                  <a:srgbClr val="FF0000"/>
                </a:solidFill>
              </a:rPr>
              <a:t>chart your sentences.</a:t>
            </a:r>
          </a:p>
          <a:p>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44810">
            <a:off x="923333" y="506721"/>
            <a:ext cx="1560020" cy="1444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66300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57400"/>
            <a:ext cx="7153834" cy="1600200"/>
          </a:xfrm>
        </p:spPr>
        <p:txBody>
          <a:bodyPr>
            <a:normAutofit/>
          </a:bodyPr>
          <a:lstStyle/>
          <a:p>
            <a:r>
              <a:rPr lang="en-US" sz="3200" b="1" dirty="0" smtClean="0"/>
              <a:t>Next, review the Science and Engineering Practice Progression attached to your text.</a:t>
            </a:r>
            <a:endParaRPr lang="en-US" sz="3200" b="1" dirty="0"/>
          </a:p>
        </p:txBody>
      </p:sp>
      <p:sp>
        <p:nvSpPr>
          <p:cNvPr id="3" name="Content Placeholder 2"/>
          <p:cNvSpPr>
            <a:spLocks noGrp="1"/>
          </p:cNvSpPr>
          <p:nvPr>
            <p:ph idx="1"/>
          </p:nvPr>
        </p:nvSpPr>
        <p:spPr>
          <a:xfrm>
            <a:off x="914400" y="2895600"/>
            <a:ext cx="6906409" cy="2937029"/>
          </a:xfrm>
        </p:spPr>
        <p:txBody>
          <a:bodyPr>
            <a:normAutofit/>
          </a:bodyPr>
          <a:lstStyle/>
          <a:p>
            <a:pPr marL="68580" indent="0">
              <a:buNone/>
            </a:pPr>
            <a:r>
              <a:rPr lang="en-US" sz="3200" dirty="0" smtClean="0"/>
              <a:t>. </a:t>
            </a:r>
          </a:p>
          <a:p>
            <a:pPr marL="68580" indent="0">
              <a:buNone/>
            </a:pPr>
            <a:endParaRPr lang="en-US" dirty="0" smtClean="0"/>
          </a:p>
          <a:p>
            <a:pPr marL="68580" indent="0">
              <a:buNone/>
            </a:pPr>
            <a:r>
              <a:rPr lang="en-US" sz="3600" b="1" i="1" dirty="0" smtClean="0">
                <a:solidFill>
                  <a:srgbClr val="FF0000"/>
                </a:solidFill>
              </a:rPr>
              <a:t>How does the progression for this practice build over the course of a student K-12 education? </a:t>
            </a:r>
          </a:p>
          <a:p>
            <a:endParaRPr lang="en-US" sz="2800" b="1" dirty="0">
              <a:solidFill>
                <a:srgbClr val="FF0000"/>
              </a:solidFill>
            </a:endParaRPr>
          </a:p>
          <a:p>
            <a:endParaRPr lang="en-US" sz="2800" b="1" dirty="0" smtClean="0">
              <a:solidFill>
                <a:srgbClr val="FF0000"/>
              </a:solidFill>
            </a:endParaRPr>
          </a:p>
          <a:p>
            <a:endParaRPr lang="en-US" dirty="0"/>
          </a:p>
          <a:p>
            <a:pPr marL="68580" indent="0">
              <a:buNone/>
            </a:pPr>
            <a:endParaRPr lang="en-US" dirty="0"/>
          </a:p>
        </p:txBody>
      </p:sp>
      <p:sp>
        <p:nvSpPr>
          <p:cNvPr id="4" name="TextBox 3"/>
          <p:cNvSpPr txBox="1"/>
          <p:nvPr/>
        </p:nvSpPr>
        <p:spPr>
          <a:xfrm>
            <a:off x="914400" y="838200"/>
            <a:ext cx="5105400" cy="769441"/>
          </a:xfrm>
          <a:prstGeom prst="rect">
            <a:avLst/>
          </a:prstGeom>
          <a:noFill/>
        </p:spPr>
        <p:txBody>
          <a:bodyPr wrap="square" rtlCol="0">
            <a:spAutoFit/>
          </a:bodyPr>
          <a:lstStyle/>
          <a:p>
            <a:r>
              <a:rPr lang="en-US" sz="4400" b="1" dirty="0">
                <a:solidFill>
                  <a:prstClr val="black"/>
                </a:solidFill>
              </a:rPr>
              <a:t>Let’s Dig Deeper!</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04800"/>
            <a:ext cx="1514475"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31636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Building Capacity Around the 4 Pillars</a:t>
            </a:r>
            <a:endParaRPr lang="en-US" dirty="0"/>
          </a:p>
        </p:txBody>
      </p:sp>
      <p:pic>
        <p:nvPicPr>
          <p:cNvPr id="19458" name="Picture 2" descr="https://encrypted-tbn0.gstatic.com/images?q=tbn:ANd9GcSxWTzf03zzuxkWf7_lm3iYsqxwj_HIIrDQB8niI-NtJPvYZeYJK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11036"/>
            <a:ext cx="6315075"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0244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295400"/>
            <a:ext cx="7024744" cy="1066800"/>
          </a:xfrm>
        </p:spPr>
        <p:txBody>
          <a:bodyPr/>
          <a:lstStyle/>
          <a:p>
            <a:r>
              <a:rPr lang="en-US" b="1" dirty="0" smtClean="0"/>
              <a:t>Quick Draw</a:t>
            </a:r>
            <a:endParaRPr lang="en-US" b="1" dirty="0"/>
          </a:p>
        </p:txBody>
      </p:sp>
      <p:sp>
        <p:nvSpPr>
          <p:cNvPr id="3" name="Content Placeholder 2"/>
          <p:cNvSpPr>
            <a:spLocks noGrp="1"/>
          </p:cNvSpPr>
          <p:nvPr>
            <p:ph idx="1"/>
          </p:nvPr>
        </p:nvSpPr>
        <p:spPr>
          <a:xfrm>
            <a:off x="1066800" y="1981200"/>
            <a:ext cx="6754009" cy="3851429"/>
          </a:xfrm>
        </p:spPr>
        <p:txBody>
          <a:bodyPr>
            <a:normAutofit/>
          </a:bodyPr>
          <a:lstStyle/>
          <a:p>
            <a:pPr marL="68580" indent="0">
              <a:buNone/>
            </a:pPr>
            <a:endParaRPr lang="en-US" sz="3600" b="1" dirty="0"/>
          </a:p>
          <a:p>
            <a:pPr marL="68580" indent="0">
              <a:buNone/>
            </a:pPr>
            <a:r>
              <a:rPr lang="en-US" sz="3600" dirty="0" smtClean="0"/>
              <a:t>Collaborate  to create a visual model that represents the progression of your specific practice. Add your model to your chart.</a:t>
            </a:r>
            <a:endParaRPr lang="en-US" sz="36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814388"/>
            <a:ext cx="2783980" cy="1852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778191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428" y="1447800"/>
            <a:ext cx="5257800" cy="4559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rot="19944576">
            <a:off x="589854" y="1172804"/>
            <a:ext cx="4272855" cy="1002560"/>
          </a:xfrm>
        </p:spPr>
        <p:txBody>
          <a:bodyPr>
            <a:normAutofit/>
          </a:bodyPr>
          <a:lstStyle/>
          <a:p>
            <a:r>
              <a:rPr lang="en-US" sz="4800" b="1" dirty="0" smtClean="0"/>
              <a:t>Group Share</a:t>
            </a:r>
            <a:endParaRPr lang="en-US" sz="4800" b="1" dirty="0"/>
          </a:p>
        </p:txBody>
      </p:sp>
    </p:spTree>
    <p:extLst>
      <p:ext uri="{BB962C8B-B14F-4D97-AF65-F5344CB8AC3E}">
        <p14:creationId xmlns:p14="http://schemas.microsoft.com/office/powerpoint/2010/main" val="263348281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Break Time </a:t>
            </a:r>
            <a:endParaRPr lang="en-US" dirty="0"/>
          </a:p>
        </p:txBody>
      </p:sp>
      <p:sp>
        <p:nvSpPr>
          <p:cNvPr id="3" name="Content Placeholder 2"/>
          <p:cNvSpPr>
            <a:spLocks noGrp="1"/>
          </p:cNvSpPr>
          <p:nvPr>
            <p:ph idx="1"/>
          </p:nvPr>
        </p:nvSpPr>
        <p:spPr>
          <a:xfrm>
            <a:off x="533400" y="2323652"/>
            <a:ext cx="7924800" cy="3924748"/>
          </a:xfrm>
        </p:spPr>
        <p:txBody>
          <a:bodyPr>
            <a:normAutofit/>
          </a:bodyPr>
          <a:lstStyle/>
          <a:p>
            <a:r>
              <a:rPr lang="en-US" sz="3600" dirty="0" smtClean="0"/>
              <a:t>Please reconfigure your groups to represent grade level groupings. If you are the only representative from a grade level, create a grade band group (K-2, 3-5, MS and HS).</a:t>
            </a:r>
            <a:endParaRPr lang="en-US" sz="36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533401"/>
            <a:ext cx="1910757"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619245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4774" y="908916"/>
            <a:ext cx="5871498" cy="609600"/>
          </a:xfrm>
        </p:spPr>
        <p:txBody>
          <a:bodyPr>
            <a:normAutofit/>
          </a:bodyPr>
          <a:lstStyle/>
          <a:p>
            <a:r>
              <a:rPr lang="en-US" sz="3200" b="1" dirty="0" smtClean="0"/>
              <a:t>Dig Even </a:t>
            </a:r>
            <a:r>
              <a:rPr lang="en-US" sz="3200" b="1" dirty="0"/>
              <a:t>Deeper</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2362200"/>
            <a:ext cx="8054130" cy="1865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87579" y="1828800"/>
            <a:ext cx="8001000" cy="369332"/>
          </a:xfrm>
          <a:prstGeom prst="rect">
            <a:avLst/>
          </a:prstGeom>
        </p:spPr>
        <p:txBody>
          <a:bodyPr wrap="square">
            <a:spAutoFit/>
          </a:bodyPr>
          <a:lstStyle/>
          <a:p>
            <a:r>
              <a:rPr lang="en-US" dirty="0">
                <a:solidFill>
                  <a:prstClr val="black"/>
                </a:solidFill>
              </a:rPr>
              <a:t>Life Science DCI progression from the NGSS Appendix E</a:t>
            </a:r>
          </a:p>
        </p:txBody>
      </p:sp>
      <p:sp>
        <p:nvSpPr>
          <p:cNvPr id="5" name="TextBox 4"/>
          <p:cNvSpPr txBox="1"/>
          <p:nvPr/>
        </p:nvSpPr>
        <p:spPr>
          <a:xfrm>
            <a:off x="685800" y="4495800"/>
            <a:ext cx="7772400" cy="1200329"/>
          </a:xfrm>
          <a:prstGeom prst="rect">
            <a:avLst/>
          </a:prstGeom>
          <a:noFill/>
        </p:spPr>
        <p:txBody>
          <a:bodyPr wrap="square" rtlCol="0">
            <a:spAutoFit/>
          </a:bodyPr>
          <a:lstStyle/>
          <a:p>
            <a:r>
              <a:rPr lang="en-US" dirty="0">
                <a:solidFill>
                  <a:prstClr val="black"/>
                </a:solidFill>
              </a:rPr>
              <a:t>Task: Reflect on your past instruction practices related to this specific disciplinary core idea.  *List lessons and activities that you have incorporated in your instruction that align to this content on the left side of the provided chart.</a:t>
            </a: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75091"/>
            <a:ext cx="1717574" cy="1377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903820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27975"/>
            <a:ext cx="7848600" cy="609600"/>
          </a:xfrm>
        </p:spPr>
        <p:txBody>
          <a:bodyPr>
            <a:normAutofit/>
          </a:bodyPr>
          <a:lstStyle/>
          <a:p>
            <a:r>
              <a:rPr lang="en-US" sz="3200" b="1" dirty="0"/>
              <a:t>Science and Engineering Practices</a:t>
            </a:r>
          </a:p>
        </p:txBody>
      </p:sp>
      <p:sp>
        <p:nvSpPr>
          <p:cNvPr id="3" name="Content Placeholder 2"/>
          <p:cNvSpPr>
            <a:spLocks noGrp="1"/>
          </p:cNvSpPr>
          <p:nvPr>
            <p:ph idx="1"/>
          </p:nvPr>
        </p:nvSpPr>
        <p:spPr>
          <a:xfrm>
            <a:off x="337625" y="1234650"/>
            <a:ext cx="8521001" cy="3889977"/>
          </a:xfrm>
        </p:spPr>
        <p:txBody>
          <a:bodyPr>
            <a:noAutofit/>
          </a:bodyPr>
          <a:lstStyle/>
          <a:p>
            <a:pPr marL="68580" indent="0">
              <a:buNone/>
            </a:pPr>
            <a:r>
              <a:rPr lang="en-US" sz="2800" b="1" dirty="0" smtClean="0">
                <a:latin typeface="Arial Narrow" pitchFamily="34" charset="0"/>
              </a:rPr>
              <a:t>1. Asking </a:t>
            </a:r>
            <a:r>
              <a:rPr lang="en-US" sz="2800" b="1" dirty="0">
                <a:latin typeface="Arial Narrow" pitchFamily="34" charset="0"/>
              </a:rPr>
              <a:t>Questions (</a:t>
            </a:r>
            <a:r>
              <a:rPr lang="en-US" sz="2800" b="1" dirty="0" smtClean="0">
                <a:latin typeface="Arial Narrow" pitchFamily="34" charset="0"/>
              </a:rPr>
              <a:t>Science)and </a:t>
            </a:r>
            <a:r>
              <a:rPr lang="en-US" sz="2800" b="1" dirty="0">
                <a:latin typeface="Arial Narrow" pitchFamily="34" charset="0"/>
              </a:rPr>
              <a:t>Defining Problems </a:t>
            </a:r>
            <a:r>
              <a:rPr lang="en-US" sz="2800" b="1" dirty="0" smtClean="0">
                <a:latin typeface="Arial Narrow" pitchFamily="34" charset="0"/>
              </a:rPr>
              <a:t>  (</a:t>
            </a:r>
            <a:r>
              <a:rPr lang="en-US" sz="2800" b="1" dirty="0">
                <a:latin typeface="Arial Narrow" pitchFamily="34" charset="0"/>
              </a:rPr>
              <a:t>Engineering</a:t>
            </a:r>
            <a:r>
              <a:rPr lang="en-US" sz="2800" b="1" dirty="0" smtClean="0">
                <a:latin typeface="Arial Narrow" pitchFamily="34" charset="0"/>
              </a:rPr>
              <a:t>)</a:t>
            </a:r>
            <a:endParaRPr lang="en-US" sz="2800" b="1" dirty="0">
              <a:latin typeface="Arial Narrow" pitchFamily="34" charset="0"/>
            </a:endParaRPr>
          </a:p>
          <a:p>
            <a:pPr marL="68580" indent="0">
              <a:buNone/>
            </a:pPr>
            <a:r>
              <a:rPr lang="en-US" sz="2800" b="1" dirty="0">
                <a:latin typeface="Arial Narrow" pitchFamily="34" charset="0"/>
              </a:rPr>
              <a:t>2. Developing and Using </a:t>
            </a:r>
            <a:r>
              <a:rPr lang="en-US" sz="2800" b="1" dirty="0" smtClean="0">
                <a:latin typeface="Arial Narrow" pitchFamily="34" charset="0"/>
              </a:rPr>
              <a:t>Models</a:t>
            </a:r>
            <a:endParaRPr lang="en-US" sz="2800" b="1" dirty="0">
              <a:latin typeface="Arial Narrow" pitchFamily="34" charset="0"/>
            </a:endParaRPr>
          </a:p>
          <a:p>
            <a:pPr marL="68580" indent="0">
              <a:buNone/>
            </a:pPr>
            <a:r>
              <a:rPr lang="en-US" sz="2800" b="1" dirty="0">
                <a:latin typeface="Arial Narrow" pitchFamily="34" charset="0"/>
              </a:rPr>
              <a:t>3. Planning and Carrying Out </a:t>
            </a:r>
            <a:r>
              <a:rPr lang="en-US" sz="2800" b="1" dirty="0" smtClean="0">
                <a:latin typeface="Arial Narrow" pitchFamily="34" charset="0"/>
              </a:rPr>
              <a:t>Investigations</a:t>
            </a:r>
            <a:endParaRPr lang="en-US" sz="2800" b="1" dirty="0">
              <a:latin typeface="Arial Narrow" pitchFamily="34" charset="0"/>
            </a:endParaRPr>
          </a:p>
          <a:p>
            <a:pPr marL="68580" indent="0">
              <a:buNone/>
            </a:pPr>
            <a:r>
              <a:rPr lang="en-US" sz="2800" b="1" dirty="0">
                <a:latin typeface="Arial Narrow" pitchFamily="34" charset="0"/>
              </a:rPr>
              <a:t>4. Analyzing and Interpreting </a:t>
            </a:r>
            <a:r>
              <a:rPr lang="en-US" sz="2800" b="1" dirty="0" smtClean="0">
                <a:latin typeface="Arial Narrow" pitchFamily="34" charset="0"/>
              </a:rPr>
              <a:t>Data</a:t>
            </a:r>
            <a:endParaRPr lang="en-US" sz="2800" b="1" dirty="0">
              <a:latin typeface="Arial Narrow" pitchFamily="34" charset="0"/>
            </a:endParaRPr>
          </a:p>
          <a:p>
            <a:pPr marL="68580" indent="0">
              <a:buNone/>
            </a:pPr>
            <a:r>
              <a:rPr lang="en-US" sz="2800" b="1" dirty="0">
                <a:latin typeface="Arial Narrow" pitchFamily="34" charset="0"/>
              </a:rPr>
              <a:t>5. Using Mathematics, Information and Computer Technology, and Computational </a:t>
            </a:r>
            <a:r>
              <a:rPr lang="en-US" sz="2800" b="1" dirty="0" smtClean="0">
                <a:latin typeface="Arial Narrow" pitchFamily="34" charset="0"/>
              </a:rPr>
              <a:t>   Thinking</a:t>
            </a:r>
            <a:endParaRPr lang="en-US" sz="2800" b="1" dirty="0">
              <a:latin typeface="Arial Narrow" pitchFamily="34" charset="0"/>
            </a:endParaRPr>
          </a:p>
          <a:p>
            <a:pPr marL="68580" indent="0">
              <a:buNone/>
            </a:pPr>
            <a:r>
              <a:rPr lang="en-US" sz="2800" b="1" dirty="0">
                <a:latin typeface="Arial Narrow" pitchFamily="34" charset="0"/>
              </a:rPr>
              <a:t>6.Constructing Explanations (Science) and Designing Solutions (Engineering</a:t>
            </a:r>
            <a:r>
              <a:rPr lang="en-US" sz="2800" b="1" dirty="0" smtClean="0">
                <a:latin typeface="Arial Narrow" pitchFamily="34" charset="0"/>
              </a:rPr>
              <a:t>)</a:t>
            </a:r>
            <a:endParaRPr lang="en-US" sz="2800" b="1" dirty="0">
              <a:latin typeface="Arial Narrow" pitchFamily="34" charset="0"/>
            </a:endParaRPr>
          </a:p>
          <a:p>
            <a:pPr marL="68580" indent="0">
              <a:buNone/>
            </a:pPr>
            <a:r>
              <a:rPr lang="en-US" sz="2800" b="1" dirty="0">
                <a:latin typeface="Arial Narrow" pitchFamily="34" charset="0"/>
              </a:rPr>
              <a:t>7. Engaging in Argument from </a:t>
            </a:r>
            <a:r>
              <a:rPr lang="en-US" sz="2800" b="1" dirty="0" smtClean="0">
                <a:latin typeface="Arial Narrow" pitchFamily="34" charset="0"/>
              </a:rPr>
              <a:t>Evidence</a:t>
            </a:r>
            <a:endParaRPr lang="en-US" sz="2800" b="1" dirty="0">
              <a:latin typeface="Arial Narrow" pitchFamily="34" charset="0"/>
            </a:endParaRPr>
          </a:p>
          <a:p>
            <a:pPr marL="68580" indent="0">
              <a:buNone/>
            </a:pPr>
            <a:r>
              <a:rPr lang="en-US" sz="2800" b="1" dirty="0">
                <a:latin typeface="Arial Narrow" pitchFamily="34" charset="0"/>
              </a:rPr>
              <a:t>8. Obtaining, Evaluating, and Communicating Information</a:t>
            </a:r>
          </a:p>
        </p:txBody>
      </p:sp>
    </p:spTree>
    <p:extLst>
      <p:ext uri="{BB962C8B-B14F-4D97-AF65-F5344CB8AC3E}">
        <p14:creationId xmlns:p14="http://schemas.microsoft.com/office/powerpoint/2010/main" val="242019636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20136"/>
          </a:xfrm>
        </p:spPr>
        <p:txBody>
          <a:bodyPr>
            <a:normAutofit fontScale="90000"/>
          </a:bodyPr>
          <a:lstStyle/>
          <a:p>
            <a:r>
              <a:rPr lang="en-US" dirty="0"/>
              <a:t/>
            </a:r>
            <a:br>
              <a:rPr lang="en-US" dirty="0"/>
            </a:br>
            <a:r>
              <a:rPr lang="en-US" sz="2700" b="1" dirty="0"/>
              <a:t/>
            </a:r>
            <a:br>
              <a:rPr lang="en-US" sz="2700" b="1" dirty="0"/>
            </a:br>
            <a:r>
              <a:rPr lang="en-US" sz="2700" b="1" dirty="0"/>
              <a:t>Check for developmental </a:t>
            </a:r>
            <a:r>
              <a:rPr lang="en-US" sz="2700" b="1" dirty="0" smtClean="0"/>
              <a:t>appropriateness</a:t>
            </a:r>
            <a:endParaRPr lang="en-US" sz="2700" b="1" dirty="0"/>
          </a:p>
        </p:txBody>
      </p:sp>
      <p:sp>
        <p:nvSpPr>
          <p:cNvPr id="3" name="Content Placeholder 2"/>
          <p:cNvSpPr>
            <a:spLocks noGrp="1"/>
          </p:cNvSpPr>
          <p:nvPr>
            <p:ph idx="1"/>
          </p:nvPr>
        </p:nvSpPr>
        <p:spPr>
          <a:xfrm>
            <a:off x="912628" y="2052601"/>
            <a:ext cx="6777317" cy="1371599"/>
          </a:xfrm>
        </p:spPr>
        <p:txBody>
          <a:bodyPr>
            <a:normAutofit fontScale="77500" lnSpcReduction="20000"/>
          </a:bodyPr>
          <a:lstStyle/>
          <a:p>
            <a:pPr marL="68580" indent="0">
              <a:buNone/>
            </a:pPr>
            <a:r>
              <a:rPr lang="en-US" dirty="0" smtClean="0"/>
              <a:t>1. Use the Science and Engineering Practices matrix in Appendix F. Are your activities aligned to the specific tasks at the corresponding grade band?</a:t>
            </a:r>
          </a:p>
          <a:p>
            <a:pPr marL="68580" indent="0">
              <a:buNone/>
            </a:pPr>
            <a:endParaRPr lang="en-US" dirty="0" smtClean="0"/>
          </a:p>
          <a:p>
            <a:pPr marL="525780" indent="-457200">
              <a:buAutoNum type="arabicPeriod"/>
            </a:pPr>
            <a:endParaRPr lang="en-US" dirty="0"/>
          </a:p>
        </p:txBody>
      </p:sp>
      <p:sp>
        <p:nvSpPr>
          <p:cNvPr id="4" name="TextBox 3"/>
          <p:cNvSpPr txBox="1"/>
          <p:nvPr/>
        </p:nvSpPr>
        <p:spPr>
          <a:xfrm>
            <a:off x="912628" y="3278252"/>
            <a:ext cx="7315200" cy="461665"/>
          </a:xfrm>
          <a:prstGeom prst="rect">
            <a:avLst/>
          </a:prstGeom>
          <a:noFill/>
        </p:spPr>
        <p:txBody>
          <a:bodyPr wrap="square" rtlCol="0">
            <a:spAutoFit/>
          </a:bodyPr>
          <a:lstStyle/>
          <a:p>
            <a:r>
              <a:rPr lang="en-US" sz="2400" b="1" dirty="0">
                <a:solidFill>
                  <a:srgbClr val="94C600"/>
                </a:solidFill>
              </a:rPr>
              <a:t>Reflection on your current instructional practices</a:t>
            </a:r>
          </a:p>
        </p:txBody>
      </p:sp>
      <p:sp>
        <p:nvSpPr>
          <p:cNvPr id="5" name="TextBox 4"/>
          <p:cNvSpPr txBox="1"/>
          <p:nvPr/>
        </p:nvSpPr>
        <p:spPr>
          <a:xfrm>
            <a:off x="1181100" y="3922525"/>
            <a:ext cx="6781800" cy="1446550"/>
          </a:xfrm>
          <a:prstGeom prst="rect">
            <a:avLst/>
          </a:prstGeom>
          <a:noFill/>
        </p:spPr>
        <p:txBody>
          <a:bodyPr wrap="square" rtlCol="0">
            <a:spAutoFit/>
          </a:bodyPr>
          <a:lstStyle/>
          <a:p>
            <a:r>
              <a:rPr lang="en-US" sz="2200" dirty="0">
                <a:solidFill>
                  <a:prstClr val="black"/>
                </a:solidFill>
              </a:rPr>
              <a:t>2. Do your current instructional activities/lessons  provide sufficient opportunities for all student to engage in the practices that are necessary for mastery of this DCI?</a:t>
            </a:r>
          </a:p>
        </p:txBody>
      </p:sp>
      <p:sp>
        <p:nvSpPr>
          <p:cNvPr id="6" name="TextBox 5"/>
          <p:cNvSpPr txBox="1"/>
          <p:nvPr/>
        </p:nvSpPr>
        <p:spPr>
          <a:xfrm>
            <a:off x="990600" y="5377190"/>
            <a:ext cx="7237228" cy="523220"/>
          </a:xfrm>
          <a:prstGeom prst="rect">
            <a:avLst/>
          </a:prstGeom>
          <a:noFill/>
        </p:spPr>
        <p:txBody>
          <a:bodyPr wrap="square" rtlCol="0">
            <a:spAutoFit/>
          </a:bodyPr>
          <a:lstStyle/>
          <a:p>
            <a:r>
              <a:rPr lang="en-US" sz="2800" b="1" dirty="0">
                <a:solidFill>
                  <a:srgbClr val="94C600"/>
                </a:solidFill>
              </a:rPr>
              <a:t>What are your </a:t>
            </a:r>
            <a:r>
              <a:rPr lang="en-US" sz="2800" b="1" dirty="0" err="1">
                <a:solidFill>
                  <a:srgbClr val="94C600"/>
                </a:solidFill>
              </a:rPr>
              <a:t>noticings</a:t>
            </a:r>
            <a:r>
              <a:rPr lang="en-US" sz="2800" b="1" dirty="0">
                <a:solidFill>
                  <a:srgbClr val="94C600"/>
                </a:solidFill>
              </a:rPr>
              <a:t>?  </a:t>
            </a:r>
            <a:r>
              <a:rPr lang="en-US" sz="2800" b="1" dirty="0">
                <a:solidFill>
                  <a:srgbClr val="FF0000"/>
                </a:solidFill>
              </a:rPr>
              <a:t>NEXT STEPS</a:t>
            </a:r>
            <a:r>
              <a:rPr lang="en-US" sz="2800" b="1" dirty="0">
                <a:solidFill>
                  <a:srgbClr val="94C600"/>
                </a:solidFill>
              </a:rPr>
              <a:t>?</a:t>
            </a:r>
          </a:p>
        </p:txBody>
      </p:sp>
    </p:spTree>
    <p:extLst>
      <p:ext uri="{BB962C8B-B14F-4D97-AF65-F5344CB8AC3E}">
        <p14:creationId xmlns:p14="http://schemas.microsoft.com/office/powerpoint/2010/main" val="326152580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how </a:t>
            </a:r>
            <a:r>
              <a:rPr lang="en-US" dirty="0" err="1" smtClean="0"/>
              <a:t>ya</a:t>
            </a:r>
            <a:r>
              <a:rPr lang="en-US" dirty="0" smtClean="0"/>
              <a:t> </a:t>
            </a:r>
            <a:r>
              <a:rPr lang="en-US" dirty="0" err="1" smtClean="0"/>
              <a:t>doin</a:t>
            </a:r>
            <a:r>
              <a:rPr lang="en-US" dirty="0" smtClean="0"/>
              <a:t>”</a:t>
            </a:r>
            <a:endParaRPr lang="en-US" dirty="0"/>
          </a:p>
        </p:txBody>
      </p:sp>
      <p:sp>
        <p:nvSpPr>
          <p:cNvPr id="3" name="Content Placeholder 2"/>
          <p:cNvSpPr>
            <a:spLocks noGrp="1"/>
          </p:cNvSpPr>
          <p:nvPr>
            <p:ph idx="1"/>
          </p:nvPr>
        </p:nvSpPr>
        <p:spPr/>
        <p:txBody>
          <a:bodyPr/>
          <a:lstStyle/>
          <a:p>
            <a:pPr marL="68580"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829" y="1117550"/>
            <a:ext cx="7121297" cy="474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ubOvalCallout"/>
          <p:cNvSpPr>
            <a:spLocks noEditPoints="1" noChangeArrowheads="1"/>
          </p:cNvSpPr>
          <p:nvPr/>
        </p:nvSpPr>
        <p:spPr bwMode="auto">
          <a:xfrm rot="19536642">
            <a:off x="2081327" y="550659"/>
            <a:ext cx="2209800" cy="1828800"/>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rot="20093718">
            <a:off x="2139057" y="861540"/>
            <a:ext cx="1917773" cy="830997"/>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So how </a:t>
            </a:r>
          </a:p>
          <a:p>
            <a:pPr algn="ctr"/>
            <a:r>
              <a:rPr lang="en-US" sz="2400" b="1" dirty="0" err="1" smtClean="0">
                <a:latin typeface="Arial" panose="020B0604020202020204" pitchFamily="34" charset="0"/>
                <a:cs typeface="Arial" panose="020B0604020202020204" pitchFamily="34" charset="0"/>
              </a:rPr>
              <a:t>ya</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doin</a:t>
            </a:r>
            <a:r>
              <a:rPr lang="en-US" sz="2400" b="1" dirty="0" smtClean="0">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977053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Innovation Configuration Maps</a:t>
            </a:r>
            <a:endParaRPr lang="en-US"/>
          </a:p>
        </p:txBody>
      </p:sp>
      <p:sp>
        <p:nvSpPr>
          <p:cNvPr id="3" name="Content Placeholder 2"/>
          <p:cNvSpPr>
            <a:spLocks noGrp="1"/>
          </p:cNvSpPr>
          <p:nvPr>
            <p:ph idx="1"/>
          </p:nvPr>
        </p:nvSpPr>
        <p:spPr/>
        <p:txBody>
          <a:bodyPr/>
          <a:lstStyle/>
          <a:p>
            <a:r>
              <a:rPr lang="en-US" dirty="0" smtClean="0"/>
              <a:t>Introduced at ISLN last year, reviewed last week</a:t>
            </a:r>
          </a:p>
          <a:p>
            <a:r>
              <a:rPr lang="en-US" dirty="0" smtClean="0"/>
              <a:t>Developed by Kentucky educators</a:t>
            </a:r>
          </a:p>
          <a:p>
            <a:r>
              <a:rPr lang="en-US" dirty="0" smtClean="0"/>
              <a:t>A planning tool, not a rubric</a:t>
            </a:r>
          </a:p>
          <a:p>
            <a:r>
              <a:rPr lang="en-US" dirty="0" smtClean="0"/>
              <a:t>Designed for district planning</a:t>
            </a:r>
          </a:p>
          <a:p>
            <a:r>
              <a:rPr lang="en-US" dirty="0" smtClean="0"/>
              <a:t>Roadmap for innovation and leadership</a:t>
            </a:r>
            <a:endParaRPr lang="en-US" dirty="0"/>
          </a:p>
        </p:txBody>
      </p:sp>
    </p:spTree>
    <p:extLst>
      <p:ext uri="{BB962C8B-B14F-4D97-AF65-F5344CB8AC3E}">
        <p14:creationId xmlns:p14="http://schemas.microsoft.com/office/powerpoint/2010/main" val="1004328566"/>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C teachers.jpg"/>
          <p:cNvPicPr>
            <a:picLocks noGrp="1" noChangeAspect="1"/>
          </p:cNvPicPr>
          <p:nvPr>
            <p:ph idx="1"/>
          </p:nvPr>
        </p:nvPicPr>
        <p:blipFill rotWithShape="1">
          <a:blip r:embed="rId2">
            <a:extLst>
              <a:ext uri="{28A0092B-C50C-407E-A947-70E740481C1C}">
                <a14:useLocalDpi xmlns:a14="http://schemas.microsoft.com/office/drawing/2010/main" val="0"/>
              </a:ext>
            </a:extLst>
          </a:blip>
          <a:srcRect t="5611" b="1123"/>
          <a:stretch/>
        </p:blipFill>
        <p:spPr>
          <a:xfrm>
            <a:off x="1341435" y="253948"/>
            <a:ext cx="6906232" cy="6604051"/>
          </a:xfrm>
        </p:spPr>
      </p:pic>
    </p:spTree>
    <p:extLst>
      <p:ext uri="{BB962C8B-B14F-4D97-AF65-F5344CB8AC3E}">
        <p14:creationId xmlns:p14="http://schemas.microsoft.com/office/powerpoint/2010/main" val="2158363991"/>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Cmap.jpg"/>
          <p:cNvPicPr>
            <a:picLocks noGrp="1" noChangeAspect="1"/>
          </p:cNvPicPr>
          <p:nvPr>
            <p:ph idx="1"/>
          </p:nvPr>
        </p:nvPicPr>
        <p:blipFill rotWithShape="1">
          <a:blip r:embed="rId2">
            <a:extLst>
              <a:ext uri="{28A0092B-C50C-407E-A947-70E740481C1C}">
                <a14:useLocalDpi xmlns:a14="http://schemas.microsoft.com/office/drawing/2010/main" val="0"/>
              </a:ext>
            </a:extLst>
          </a:blip>
          <a:srcRect t="-1796" b="9682"/>
          <a:stretch/>
        </p:blipFill>
        <p:spPr>
          <a:xfrm>
            <a:off x="232122" y="225050"/>
            <a:ext cx="8683994" cy="6076353"/>
          </a:xfrm>
        </p:spPr>
      </p:pic>
    </p:spTree>
    <p:extLst>
      <p:ext uri="{BB962C8B-B14F-4D97-AF65-F5344CB8AC3E}">
        <p14:creationId xmlns:p14="http://schemas.microsoft.com/office/powerpoint/2010/main" val="12216639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315200" cy="715962"/>
          </a:xfrm>
        </p:spPr>
        <p:txBody>
          <a:bodyPr>
            <a:normAutofit fontScale="90000"/>
          </a:bodyPr>
          <a:lstStyle/>
          <a:p>
            <a:r>
              <a:rPr lang="en-US" dirty="0" smtClean="0"/>
              <a:t>The Four Pillars of the content networks</a:t>
            </a:r>
            <a:endParaRPr lang="en-US" dirty="0"/>
          </a:p>
        </p:txBody>
      </p:sp>
      <p:sp>
        <p:nvSpPr>
          <p:cNvPr id="3" name="Content Placeholder 2"/>
          <p:cNvSpPr>
            <a:spLocks noGrp="1"/>
          </p:cNvSpPr>
          <p:nvPr>
            <p:ph idx="1"/>
          </p:nvPr>
        </p:nvSpPr>
        <p:spPr/>
        <p:txBody>
          <a:bodyPr/>
          <a:lstStyle/>
          <a:p>
            <a:r>
              <a:rPr lang="en-US" dirty="0" smtClean="0"/>
              <a:t>Standards</a:t>
            </a:r>
          </a:p>
          <a:p>
            <a:r>
              <a:rPr lang="en-US" dirty="0" smtClean="0"/>
              <a:t>Educational Leadership</a:t>
            </a:r>
          </a:p>
          <a:p>
            <a:r>
              <a:rPr lang="en-US" dirty="0" smtClean="0"/>
              <a:t>Assessment Literacy</a:t>
            </a:r>
          </a:p>
          <a:p>
            <a:r>
              <a:rPr lang="en-US" dirty="0" smtClean="0"/>
              <a:t>Characteristics of Highly Effective Teaching and Learning (CHETL)</a:t>
            </a:r>
          </a:p>
          <a:p>
            <a:endParaRPr lang="en-US" dirty="0"/>
          </a:p>
        </p:txBody>
      </p:sp>
    </p:spTree>
    <p:extLst>
      <p:ext uri="{BB962C8B-B14F-4D97-AF65-F5344CB8AC3E}">
        <p14:creationId xmlns:p14="http://schemas.microsoft.com/office/powerpoint/2010/main" val="42758732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IC Maps</a:t>
            </a:r>
            <a:endParaRPr lang="en-US" dirty="0"/>
          </a:p>
        </p:txBody>
      </p:sp>
      <p:sp>
        <p:nvSpPr>
          <p:cNvPr id="3" name="Content Placeholder 2"/>
          <p:cNvSpPr>
            <a:spLocks noGrp="1"/>
          </p:cNvSpPr>
          <p:nvPr>
            <p:ph idx="1"/>
          </p:nvPr>
        </p:nvSpPr>
        <p:spPr/>
        <p:txBody>
          <a:bodyPr/>
          <a:lstStyle/>
          <a:p>
            <a:r>
              <a:rPr lang="en-US" dirty="0" smtClean="0"/>
              <a:t>Working with your district team, discuss where you think your district is on the sample pages in your materials</a:t>
            </a:r>
          </a:p>
          <a:p>
            <a:r>
              <a:rPr lang="en-US" dirty="0" smtClean="0"/>
              <a:t>Discuss with other districts, if </a:t>
            </a:r>
            <a:r>
              <a:rPr lang="en-US" smtClean="0"/>
              <a:t>time allows</a:t>
            </a:r>
            <a:endParaRPr lang="en-US"/>
          </a:p>
        </p:txBody>
      </p:sp>
    </p:spTree>
    <p:extLst>
      <p:ext uri="{BB962C8B-B14F-4D97-AF65-F5344CB8AC3E}">
        <p14:creationId xmlns:p14="http://schemas.microsoft.com/office/powerpoint/2010/main" val="174056675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0" y="1676400"/>
            <a:ext cx="5029200" cy="5029200"/>
          </a:xfrm>
        </p:spPr>
        <p:txBody>
          <a:bodyPr>
            <a:normAutofit/>
          </a:bodyPr>
          <a:lstStyle/>
          <a:p>
            <a:pPr marL="0" indent="0">
              <a:buNone/>
            </a:pPr>
            <a:endParaRPr lang="en-US" sz="3600" dirty="0" smtClean="0"/>
          </a:p>
          <a:p>
            <a:r>
              <a:rPr lang="en-US" sz="3600" dirty="0" smtClean="0"/>
              <a:t>November 22*</a:t>
            </a:r>
          </a:p>
          <a:p>
            <a:r>
              <a:rPr lang="en-US" sz="3600" dirty="0" smtClean="0"/>
              <a:t>January 30</a:t>
            </a:r>
          </a:p>
          <a:p>
            <a:r>
              <a:rPr lang="en-US" sz="3600" dirty="0" smtClean="0"/>
              <a:t>February 27</a:t>
            </a:r>
          </a:p>
          <a:p>
            <a:r>
              <a:rPr lang="en-US" sz="3600" dirty="0" smtClean="0"/>
              <a:t>March 27</a:t>
            </a:r>
            <a:endParaRPr lang="en-US" sz="3600" dirty="0"/>
          </a:p>
        </p:txBody>
      </p:sp>
      <p:sp>
        <p:nvSpPr>
          <p:cNvPr id="4" name="Title 3"/>
          <p:cNvSpPr>
            <a:spLocks noGrp="1"/>
          </p:cNvSpPr>
          <p:nvPr>
            <p:ph type="title"/>
          </p:nvPr>
        </p:nvSpPr>
        <p:spPr/>
        <p:txBody>
          <a:bodyPr>
            <a:noAutofit/>
          </a:bodyPr>
          <a:lstStyle/>
          <a:p>
            <a:pPr algn="ctr"/>
            <a:r>
              <a:rPr lang="en-US" sz="4800" dirty="0" smtClean="0"/>
              <a:t>Meeting dates</a:t>
            </a:r>
            <a:endParaRPr lang="en-US" sz="4800" dirty="0"/>
          </a:p>
        </p:txBody>
      </p:sp>
    </p:spTree>
    <p:extLst>
      <p:ext uri="{BB962C8B-B14F-4D97-AF65-F5344CB8AC3E}">
        <p14:creationId xmlns:p14="http://schemas.microsoft.com/office/powerpoint/2010/main" val="2585497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Follow up</a:t>
            </a:r>
            <a:endParaRPr lang="en-US" dirty="0"/>
          </a:p>
        </p:txBody>
      </p:sp>
      <p:sp>
        <p:nvSpPr>
          <p:cNvPr id="3" name="Content Placeholder 2"/>
          <p:cNvSpPr>
            <a:spLocks noGrp="1"/>
          </p:cNvSpPr>
          <p:nvPr>
            <p:ph idx="1"/>
          </p:nvPr>
        </p:nvSpPr>
        <p:spPr/>
        <p:txBody>
          <a:bodyPr>
            <a:normAutofit lnSpcReduction="10000"/>
          </a:bodyPr>
          <a:lstStyle/>
          <a:p>
            <a:r>
              <a:rPr lang="en-US" dirty="0" smtClean="0"/>
              <a:t>Read Chapters 1-3 in the Classroom Assessment for Student Learning (CASL) book</a:t>
            </a:r>
            <a:endParaRPr lang="en-US" dirty="0"/>
          </a:p>
          <a:p>
            <a:r>
              <a:rPr lang="en-US" dirty="0" smtClean="0"/>
              <a:t>Have a conversation with your district leadership team about how your district is using the Innovation Configuration Maps</a:t>
            </a:r>
            <a:endParaRPr lang="en-US" dirty="0"/>
          </a:p>
          <a:p>
            <a:r>
              <a:rPr lang="en-US" dirty="0" smtClean="0"/>
              <a:t>Bring an instructional unit you are currently teaching to review through the lens of the NGSS</a:t>
            </a:r>
          </a:p>
          <a:p>
            <a:r>
              <a:rPr lang="en-US" dirty="0" smtClean="0"/>
              <a:t>Be on the lookout for a scheduling email</a:t>
            </a:r>
          </a:p>
          <a:p>
            <a:endParaRPr lang="en-US" dirty="0"/>
          </a:p>
        </p:txBody>
      </p:sp>
    </p:spTree>
    <p:extLst>
      <p:ext uri="{BB962C8B-B14F-4D97-AF65-F5344CB8AC3E}">
        <p14:creationId xmlns:p14="http://schemas.microsoft.com/office/powerpoint/2010/main" val="34298904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315200" cy="715962"/>
          </a:xfrm>
        </p:spPr>
        <p:txBody>
          <a:bodyPr>
            <a:noAutofit/>
          </a:bodyPr>
          <a:lstStyle/>
          <a:p>
            <a:pPr algn="ctr"/>
            <a:r>
              <a:rPr lang="en-US" sz="4000" dirty="0" smtClean="0"/>
              <a:t>Continuous </a:t>
            </a:r>
            <a:r>
              <a:rPr lang="en-US" sz="4000" dirty="0"/>
              <a:t>f</a:t>
            </a:r>
            <a:r>
              <a:rPr lang="en-US" sz="4000" dirty="0" smtClean="0"/>
              <a:t>ormative </a:t>
            </a:r>
            <a:r>
              <a:rPr lang="en-US" sz="4000" dirty="0"/>
              <a:t>a</a:t>
            </a:r>
            <a:r>
              <a:rPr lang="en-US" sz="4000" dirty="0" smtClean="0"/>
              <a:t>ssessment &amp; virtual parking lot</a:t>
            </a:r>
            <a:endParaRPr lang="en-US" sz="4000" dirty="0"/>
          </a:p>
        </p:txBody>
      </p:sp>
      <p:sp>
        <p:nvSpPr>
          <p:cNvPr id="3" name="Content Placeholder 2"/>
          <p:cNvSpPr>
            <a:spLocks noGrp="1"/>
          </p:cNvSpPr>
          <p:nvPr>
            <p:ph idx="1"/>
          </p:nvPr>
        </p:nvSpPr>
        <p:spPr/>
        <p:txBody>
          <a:bodyPr/>
          <a:lstStyle/>
          <a:p>
            <a:pPr marL="0" indent="0">
              <a:buNone/>
            </a:pPr>
            <a:endParaRPr lang="en-US" dirty="0" smtClean="0"/>
          </a:p>
          <a:p>
            <a:pPr marL="0" indent="0" algn="ctr">
              <a:buNone/>
            </a:pPr>
            <a:r>
              <a:rPr lang="en-US" sz="4000" dirty="0" smtClean="0"/>
              <a:t>http://</a:t>
            </a:r>
            <a:r>
              <a:rPr lang="en-US" sz="4000" dirty="0" err="1" smtClean="0"/>
              <a:t>padlet.com</a:t>
            </a:r>
            <a:r>
              <a:rPr lang="en-US" sz="4000" dirty="0" smtClean="0"/>
              <a:t>/wall/OVECSLN1013</a:t>
            </a:r>
            <a:endParaRPr lang="en-US" sz="4000" dirty="0"/>
          </a:p>
        </p:txBody>
      </p:sp>
    </p:spTree>
    <p:extLst>
      <p:ext uri="{BB962C8B-B14F-4D97-AF65-F5344CB8AC3E}">
        <p14:creationId xmlns:p14="http://schemas.microsoft.com/office/powerpoint/2010/main" val="14906347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dlet screen.jpg"/>
          <p:cNvPicPr>
            <a:picLocks noGrp="1" noChangeAspect="1"/>
          </p:cNvPicPr>
          <p:nvPr>
            <p:ph idx="1"/>
          </p:nvPr>
        </p:nvPicPr>
        <p:blipFill rotWithShape="1">
          <a:blip r:embed="rId2">
            <a:extLst>
              <a:ext uri="{28A0092B-C50C-407E-A947-70E740481C1C}">
                <a14:useLocalDpi xmlns:a14="http://schemas.microsoft.com/office/drawing/2010/main" val="0"/>
              </a:ext>
            </a:extLst>
          </a:blip>
          <a:srcRect l="-768" r="-22037" b="-24629"/>
          <a:stretch/>
        </p:blipFill>
        <p:spPr>
          <a:xfrm>
            <a:off x="21077" y="1253805"/>
            <a:ext cx="11030068" cy="5488878"/>
          </a:xfrm>
        </p:spPr>
      </p:pic>
    </p:spTree>
    <p:extLst>
      <p:ext uri="{BB962C8B-B14F-4D97-AF65-F5344CB8AC3E}">
        <p14:creationId xmlns:p14="http://schemas.microsoft.com/office/powerpoint/2010/main" val="369871885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Follow up from September evaluation responses</a:t>
            </a:r>
            <a:endParaRPr lang="en-US" dirty="0"/>
          </a:p>
        </p:txBody>
      </p:sp>
      <p:sp>
        <p:nvSpPr>
          <p:cNvPr id="3" name="Content Placeholder 2"/>
          <p:cNvSpPr>
            <a:spLocks noGrp="1"/>
          </p:cNvSpPr>
          <p:nvPr>
            <p:ph idx="1"/>
          </p:nvPr>
        </p:nvSpPr>
        <p:spPr/>
        <p:txBody>
          <a:bodyPr/>
          <a:lstStyle/>
          <a:p>
            <a:r>
              <a:rPr lang="en-US" dirty="0" smtClean="0"/>
              <a:t>Examples of units</a:t>
            </a:r>
          </a:p>
          <a:p>
            <a:r>
              <a:rPr lang="en-US" dirty="0" smtClean="0"/>
              <a:t>Unit development</a:t>
            </a:r>
          </a:p>
          <a:p>
            <a:r>
              <a:rPr lang="en-US" dirty="0" smtClean="0"/>
              <a:t>Assessment issues</a:t>
            </a:r>
          </a:p>
          <a:p>
            <a:r>
              <a:rPr lang="en-US" dirty="0" smtClean="0"/>
              <a:t>Inclusion</a:t>
            </a:r>
            <a:endParaRPr lang="en-US" dirty="0"/>
          </a:p>
        </p:txBody>
      </p:sp>
    </p:spTree>
    <p:extLst>
      <p:ext uri="{BB962C8B-B14F-4D97-AF65-F5344CB8AC3E}">
        <p14:creationId xmlns:p14="http://schemas.microsoft.com/office/powerpoint/2010/main" val="137537830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ehd-3">
  <a:themeElements>
    <a:clrScheme name="cehd-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ehd-3">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ehd-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ehd-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ehd-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ehd-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ehd-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ehd-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ehd-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ehd-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ehd-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ehd-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ehd-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ehd-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537</TotalTime>
  <Words>2546</Words>
  <Application>Microsoft Macintosh PowerPoint</Application>
  <PresentationFormat>On-screen Show (4:3)</PresentationFormat>
  <Paragraphs>442</Paragraphs>
  <Slides>62</Slides>
  <Notes>16</Notes>
  <HiddenSlides>0</HiddenSlides>
  <MMClips>0</MMClips>
  <ScaleCrop>false</ScaleCrop>
  <HeadingPairs>
    <vt:vector size="4" baseType="variant">
      <vt:variant>
        <vt:lpstr>Theme</vt:lpstr>
      </vt:variant>
      <vt:variant>
        <vt:i4>2</vt:i4>
      </vt:variant>
      <vt:variant>
        <vt:lpstr>Slide Titles</vt:lpstr>
      </vt:variant>
      <vt:variant>
        <vt:i4>62</vt:i4>
      </vt:variant>
    </vt:vector>
  </HeadingPairs>
  <TitlesOfParts>
    <vt:vector size="64" baseType="lpstr">
      <vt:lpstr>Office Theme</vt:lpstr>
      <vt:lpstr>cehd-3</vt:lpstr>
      <vt:lpstr>PowerPoint Presentation</vt:lpstr>
      <vt:lpstr>Team Norms- Learning Forward</vt:lpstr>
      <vt:lpstr>Goals for the day</vt:lpstr>
      <vt:lpstr>Network Vision</vt:lpstr>
      <vt:lpstr>Building Capacity Around the 4 Pillars</vt:lpstr>
      <vt:lpstr>The Four Pillars of the content networks</vt:lpstr>
      <vt:lpstr>Continuous formative assessment &amp; virtual parking lot</vt:lpstr>
      <vt:lpstr>PowerPoint Presentation</vt:lpstr>
      <vt:lpstr>Follow up from September evaluation responses</vt:lpstr>
      <vt:lpstr>Pillars again</vt:lpstr>
      <vt:lpstr>PowerPoint Presentation</vt:lpstr>
      <vt:lpstr>PowerPoint Presentation</vt:lpstr>
      <vt:lpstr>PowerPoint Presentation</vt:lpstr>
      <vt:lpstr>PowerPoint Presentation</vt:lpstr>
      <vt:lpstr>PowerPoint Presentation</vt:lpstr>
      <vt:lpstr>Key Characteristics of Assessment Literacy</vt:lpstr>
      <vt:lpstr>        Quote Cafe</vt:lpstr>
      <vt:lpstr>Assessment Literacy - CHETL</vt:lpstr>
      <vt:lpstr>PowerPoint Presentation</vt:lpstr>
      <vt:lpstr>3D – Using Assessment in Instruction</vt:lpstr>
      <vt:lpstr>PowerPoint Presentation</vt:lpstr>
      <vt:lpstr>For Next Time Read  Chapters 1-3  Prepare Discussion Questions</vt:lpstr>
      <vt:lpstr>PowerPoint Presentation</vt:lpstr>
      <vt:lpstr>CHETL</vt:lpstr>
      <vt:lpstr>CHETL</vt:lpstr>
      <vt:lpstr>CHETL</vt:lpstr>
      <vt:lpstr>CHETL</vt:lpstr>
      <vt:lpstr>CHETL</vt:lpstr>
      <vt:lpstr>CHETL</vt:lpstr>
      <vt:lpstr>CHETL</vt:lpstr>
      <vt:lpstr>CHETL</vt:lpstr>
      <vt:lpstr>CHETL</vt:lpstr>
      <vt:lpstr>CHETL</vt:lpstr>
      <vt:lpstr>CHETL</vt:lpstr>
      <vt:lpstr>CHETL</vt:lpstr>
      <vt:lpstr>PGES and CHETL</vt:lpstr>
      <vt:lpstr>PowerPoint Presentation</vt:lpstr>
      <vt:lpstr>PowerPoint Presentation</vt:lpstr>
      <vt:lpstr>Scaffolded Practice: I Do</vt:lpstr>
      <vt:lpstr>Scaffolded Practice: We Do</vt:lpstr>
      <vt:lpstr>Scaffolded Practice: You Do</vt:lpstr>
      <vt:lpstr>Debrief</vt:lpstr>
      <vt:lpstr>PowerPoint Presentation</vt:lpstr>
      <vt:lpstr>PowerPoint Presentation</vt:lpstr>
      <vt:lpstr>   </vt:lpstr>
      <vt:lpstr>Science &amp; Engineering Practices: Group Task</vt:lpstr>
      <vt:lpstr>Digging In</vt:lpstr>
      <vt:lpstr>A-Z Summaries</vt:lpstr>
      <vt:lpstr>Next, review the Science and Engineering Practice Progression attached to your text.</vt:lpstr>
      <vt:lpstr>Quick Draw</vt:lpstr>
      <vt:lpstr>Group Share</vt:lpstr>
      <vt:lpstr>             Break Time </vt:lpstr>
      <vt:lpstr>Dig Even Deeper</vt:lpstr>
      <vt:lpstr>Science and Engineering Practices</vt:lpstr>
      <vt:lpstr>  Check for developmental appropriateness</vt:lpstr>
      <vt:lpstr>So how ya doin”</vt:lpstr>
      <vt:lpstr>Innovation Configuration Maps</vt:lpstr>
      <vt:lpstr>PowerPoint Presentation</vt:lpstr>
      <vt:lpstr>PowerPoint Presentation</vt:lpstr>
      <vt:lpstr>Working with IC Maps</vt:lpstr>
      <vt:lpstr>Meeting dates</vt:lpstr>
      <vt:lpstr>Follow up</vt:lpstr>
    </vt:vector>
  </TitlesOfParts>
  <Company>KDE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STAFF</cp:lastModifiedBy>
  <cp:revision>16</cp:revision>
  <dcterms:created xsi:type="dcterms:W3CDTF">2013-10-28T00:38:14Z</dcterms:created>
  <dcterms:modified xsi:type="dcterms:W3CDTF">2013-10-29T19:36:39Z</dcterms:modified>
</cp:coreProperties>
</file>