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9"/>
  </p:notesMasterIdLst>
  <p:sldIdLst>
    <p:sldId id="257" r:id="rId4"/>
    <p:sldId id="276" r:id="rId5"/>
    <p:sldId id="269" r:id="rId6"/>
    <p:sldId id="278" r:id="rId7"/>
    <p:sldId id="277" r:id="rId8"/>
    <p:sldId id="283" r:id="rId9"/>
    <p:sldId id="288" r:id="rId10"/>
    <p:sldId id="270" r:id="rId11"/>
    <p:sldId id="280" r:id="rId12"/>
    <p:sldId id="282" r:id="rId13"/>
    <p:sldId id="281" r:id="rId14"/>
    <p:sldId id="284" r:id="rId15"/>
    <p:sldId id="285" r:id="rId16"/>
    <p:sldId id="286" r:id="rId17"/>
    <p:sldId id="287"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47" d="100"/>
          <a:sy n="47" d="100"/>
        </p:scale>
        <p:origin x="744" y="36"/>
      </p:cViewPr>
      <p:guideLst>
        <p:guide orient="horz" pos="2160"/>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95446-DE45-4C3B-9DE7-46B79143C753}" type="datetimeFigureOut">
              <a:rPr lang="en-US" smtClean="0"/>
              <a:pPr/>
              <a:t>6/23/2015</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9E5184-9A4E-473B-BD67-F240A89130EC}" type="slidenum">
              <a:rPr lang="en-US" smtClean="0"/>
              <a:pPr/>
              <a:t>‹#›</a:t>
            </a:fld>
            <a:endParaRPr lang="en-US"/>
          </a:p>
        </p:txBody>
      </p:sp>
    </p:spTree>
    <p:extLst>
      <p:ext uri="{BB962C8B-B14F-4D97-AF65-F5344CB8AC3E}">
        <p14:creationId xmlns:p14="http://schemas.microsoft.com/office/powerpoint/2010/main" val="1581471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0131179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userDrawn="1"/>
        </p:nvPicPr>
        <p:blipFill>
          <a:blip r:embed="rId3"/>
          <a:srcRect t="93345"/>
          <a:stretch>
            <a:fillRect/>
          </a:stretch>
        </p:blipFill>
        <p:spPr>
          <a:xfrm>
            <a:off x="0" y="6400804"/>
            <a:ext cx="12188825" cy="456307"/>
          </a:xfrm>
          <a:prstGeom prst="rect">
            <a:avLst/>
          </a:prstGeom>
        </p:spPr>
      </p:pic>
      <p:sp>
        <p:nvSpPr>
          <p:cNvPr id="2" name="Title 1"/>
          <p:cNvSpPr>
            <a:spLocks noGrp="1"/>
          </p:cNvSpPr>
          <p:nvPr>
            <p:ph type="ctrTitle"/>
          </p:nvPr>
        </p:nvSpPr>
        <p:spPr>
          <a:xfrm>
            <a:off x="973417" y="1905004"/>
            <a:ext cx="1023988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2633" y="3881735"/>
            <a:ext cx="1023988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1048" name="Picture 24" descr="C:\Program Files\Microsoft Resource DVD Artwork\DVD_ART\Artwork_Imagery\Shapes and Graphics\Line\faded white line.png"/>
          <p:cNvPicPr>
            <a:picLocks noChangeAspect="1" noChangeArrowheads="1"/>
          </p:cNvPicPr>
          <p:nvPr userDrawn="1"/>
        </p:nvPicPr>
        <p:blipFill>
          <a:blip r:embed="rId4"/>
          <a:srcRect/>
          <a:stretch>
            <a:fillRect/>
          </a:stretch>
        </p:blipFill>
        <p:spPr bwMode="auto">
          <a:xfrm>
            <a:off x="1746253" y="5638800"/>
            <a:ext cx="8696325" cy="19050"/>
          </a:xfrm>
          <a:prstGeom prst="rect">
            <a:avLst/>
          </a:prstGeom>
          <a:noFill/>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8" name="Picture 7" descr="5-00332_grey-bar.png"/>
          <p:cNvPicPr>
            <a:picLocks noChangeAspect="1"/>
          </p:cNvPicPr>
          <p:nvPr userDrawn="1"/>
        </p:nvPicPr>
        <p:blipFill>
          <a:blip r:embed="rId2"/>
          <a:srcRect t="93345"/>
          <a:stretch>
            <a:fillRect/>
          </a:stretch>
        </p:blipFill>
        <p:spPr>
          <a:xfrm>
            <a:off x="0" y="6400802"/>
            <a:ext cx="12188825" cy="456307"/>
          </a:xfrm>
          <a:prstGeom prst="rect">
            <a:avLst/>
          </a:prstGeom>
        </p:spPr>
      </p:pic>
      <p:sp>
        <p:nvSpPr>
          <p:cNvPr id="2" name="Title 1"/>
          <p:cNvSpPr>
            <a:spLocks noGrp="1"/>
          </p:cNvSpPr>
          <p:nvPr>
            <p:ph type="ctrTitle"/>
          </p:nvPr>
        </p:nvSpPr>
        <p:spPr>
          <a:xfrm>
            <a:off x="973139" y="832356"/>
            <a:ext cx="9324523"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139" y="3276601"/>
            <a:ext cx="9324171"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a:srcRect/>
          <a:stretch>
            <a:fillRect/>
          </a:stretch>
        </p:blipFill>
        <p:spPr bwMode="auto">
          <a:xfrm>
            <a:off x="1746251" y="5638800"/>
            <a:ext cx="8696325" cy="19050"/>
          </a:xfrm>
          <a:prstGeom prst="rect">
            <a:avLst/>
          </a:prstGeom>
          <a:noFill/>
        </p:spPr>
      </p:pic>
      <p:sp>
        <p:nvSpPr>
          <p:cNvPr id="7" name="Text Placeholder 6"/>
          <p:cNvSpPr>
            <a:spLocks noGrp="1"/>
          </p:cNvSpPr>
          <p:nvPr>
            <p:ph type="body" sz="quarter" idx="10" hasCustomPrompt="1"/>
          </p:nvPr>
        </p:nvSpPr>
        <p:spPr>
          <a:xfrm>
            <a:off x="1432730" y="4591638"/>
            <a:ext cx="10240158" cy="106680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marL="0" lvl="0" indent="0" algn="r" defTabSz="914363" rtl="0" eaLnBrk="1" latinLnBrk="0" hangingPunct="1">
              <a:lnSpc>
                <a:spcPct val="90000"/>
              </a:lnSpc>
              <a:spcBef>
                <a:spcPct val="20000"/>
              </a:spcBef>
              <a:buFont typeface="Arial" pitchFamily="34" charset="0"/>
              <a:buNone/>
            </a:pPr>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8" name="Picture 7" descr="5-00332_grey-bar.png"/>
          <p:cNvPicPr>
            <a:picLocks noChangeAspect="1"/>
          </p:cNvPicPr>
          <p:nvPr userDrawn="1"/>
        </p:nvPicPr>
        <p:blipFill>
          <a:blip r:embed="rId2"/>
          <a:srcRect t="93345"/>
          <a:stretch>
            <a:fillRect/>
          </a:stretch>
        </p:blipFill>
        <p:spPr>
          <a:xfrm>
            <a:off x="0" y="6400804"/>
            <a:ext cx="12188825" cy="456307"/>
          </a:xfrm>
          <a:prstGeom prst="rect">
            <a:avLst/>
          </a:prstGeom>
        </p:spPr>
      </p:pic>
      <p:sp>
        <p:nvSpPr>
          <p:cNvPr id="2" name="Title 1"/>
          <p:cNvSpPr>
            <a:spLocks noGrp="1"/>
          </p:cNvSpPr>
          <p:nvPr>
            <p:ph type="ctrTitle"/>
          </p:nvPr>
        </p:nvSpPr>
        <p:spPr>
          <a:xfrm>
            <a:off x="973140" y="832356"/>
            <a:ext cx="9324523"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140" y="3276601"/>
            <a:ext cx="9324171"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userDrawn="1"/>
        </p:nvPicPr>
        <p:blipFill>
          <a:blip r:embed="rId3"/>
          <a:srcRect/>
          <a:stretch>
            <a:fillRect/>
          </a:stretch>
        </p:blipFill>
        <p:spPr bwMode="auto">
          <a:xfrm>
            <a:off x="1746253" y="5638800"/>
            <a:ext cx="8696325" cy="19050"/>
          </a:xfrm>
          <a:prstGeom prst="rect">
            <a:avLst/>
          </a:prstGeom>
          <a:noFill/>
        </p:spPr>
      </p:pic>
      <p:sp>
        <p:nvSpPr>
          <p:cNvPr id="7" name="Text Placeholder 6"/>
          <p:cNvSpPr>
            <a:spLocks noGrp="1"/>
          </p:cNvSpPr>
          <p:nvPr>
            <p:ph type="body" sz="quarter" idx="10" hasCustomPrompt="1"/>
          </p:nvPr>
        </p:nvSpPr>
        <p:spPr>
          <a:xfrm>
            <a:off x="1432730" y="4591638"/>
            <a:ext cx="10240158" cy="106680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marL="0" lvl="0" indent="0" algn="r" defTabSz="914363" rtl="0" eaLnBrk="1" latinLnBrk="0" hangingPunct="1">
              <a:lnSpc>
                <a:spcPct val="90000"/>
              </a:lnSpc>
              <a:spcBef>
                <a:spcPct val="20000"/>
              </a:spcBef>
              <a:buFont typeface="Arial" pitchFamily="34" charset="0"/>
              <a:buNone/>
            </a:pPr>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9"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9" y="1411557"/>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9"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32" y="1411557"/>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7" y="228600"/>
            <a:ext cx="1116502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5937" y="1420815"/>
            <a:ext cx="11165020" cy="2128031"/>
          </a:xfrm>
          <a:prstGeom prst="rect">
            <a:avLst/>
          </a:prstGeom>
        </p:spPr>
        <p:txBody>
          <a:bodyPr vert="horz" wrap="square" lIns="0" tIns="0" rIns="0" bIns="0" rtlCol="0">
            <a:spAutoFit/>
          </a:bodyPr>
          <a:lstStyle/>
          <a:p>
            <a:pPr marL="460375" lvl="0" indent="-460375" algn="l" defTabSz="914363" rtl="0" eaLnBrk="1" latinLnBrk="0" hangingPunct="1">
              <a:lnSpc>
                <a:spcPct val="90000"/>
              </a:lnSpc>
              <a:spcBef>
                <a:spcPct val="20000"/>
              </a:spcBef>
              <a:buFontTx/>
              <a:buBlip>
                <a:blip r:embed="rId14"/>
              </a:buBlip>
            </a:pPr>
            <a:r>
              <a:rPr lang="en-US" smtClean="0"/>
              <a:t>Click to edit Master text styles</a:t>
            </a:r>
          </a:p>
          <a:p>
            <a:pPr marL="460375" lvl="1" indent="-460375" algn="l" defTabSz="914363" rtl="0" eaLnBrk="1" latinLnBrk="0" hangingPunct="1">
              <a:lnSpc>
                <a:spcPct val="90000"/>
              </a:lnSpc>
              <a:spcBef>
                <a:spcPct val="20000"/>
              </a:spcBef>
              <a:buFontTx/>
              <a:buBlip>
                <a:blip r:embed="rId14"/>
              </a:buBlip>
            </a:pPr>
            <a:r>
              <a:rPr lang="en-US" smtClean="0"/>
              <a:t>Second level</a:t>
            </a:r>
          </a:p>
          <a:p>
            <a:pPr marL="460375" lvl="2" indent="-460375" algn="l" defTabSz="914363" rtl="0" eaLnBrk="1" latinLnBrk="0" hangingPunct="1">
              <a:lnSpc>
                <a:spcPct val="90000"/>
              </a:lnSpc>
              <a:spcBef>
                <a:spcPct val="20000"/>
              </a:spcBef>
              <a:buFontTx/>
              <a:buBlip>
                <a:blip r:embed="rId14"/>
              </a:buBlip>
            </a:pPr>
            <a:r>
              <a:rPr lang="en-US" smtClean="0"/>
              <a:t>Third level</a:t>
            </a:r>
          </a:p>
          <a:p>
            <a:pPr marL="460375" lvl="3" indent="-460375" algn="l" defTabSz="914363" rtl="0" eaLnBrk="1" latinLnBrk="0" hangingPunct="1">
              <a:lnSpc>
                <a:spcPct val="90000"/>
              </a:lnSpc>
              <a:spcBef>
                <a:spcPct val="20000"/>
              </a:spcBef>
              <a:buFontTx/>
              <a:buBlip>
                <a:blip r:embed="rId14"/>
              </a:buBlip>
            </a:pPr>
            <a:r>
              <a:rPr lang="en-US" smtClean="0"/>
              <a:t>Fourth level</a:t>
            </a:r>
          </a:p>
          <a:p>
            <a:pPr marL="460375" lvl="4" indent="-460375" algn="l" defTabSz="914363" rtl="0" eaLnBrk="1" latinLnBrk="0" hangingPunct="1">
              <a:lnSpc>
                <a:spcPct val="90000"/>
              </a:lnSpc>
              <a:spcBef>
                <a:spcPct val="20000"/>
              </a:spcBef>
              <a:buFontTx/>
              <a:buBlip>
                <a:blip r:embed="rId14"/>
              </a:buBlip>
            </a:pPr>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1963" indent="-461963" algn="l" defTabSz="914363" rtl="0" eaLnBrk="1" latinLnBrk="0" hangingPunct="1">
        <a:lnSpc>
          <a:spcPct val="90000"/>
        </a:lnSpc>
        <a:spcBef>
          <a:spcPct val="20000"/>
        </a:spcBef>
        <a:buFontTx/>
        <a:buBlip>
          <a:blip r:embed="rId15"/>
        </a:buBlip>
        <a:defRPr lang="en-US" sz="3200" kern="1200" dirty="0" smtClean="0">
          <a:solidFill>
            <a:schemeClr val="bg1"/>
          </a:solidFill>
          <a:latin typeface="+mn-lt"/>
          <a:ea typeface="+mn-ea"/>
          <a:cs typeface="+mn-cs"/>
        </a:defRPr>
      </a:lvl1pPr>
      <a:lvl2pPr marL="857250" indent="-395288"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40163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58938" indent="-4000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2055813" indent="-3968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12188825" cy="5558294"/>
          </a:xfrm>
          <a:prstGeom prst="rect">
            <a:avLst/>
          </a:prstGeom>
        </p:spPr>
      </p:pic>
      <p:sp>
        <p:nvSpPr>
          <p:cNvPr id="2" name="Title Placeholder 1"/>
          <p:cNvSpPr>
            <a:spLocks noGrp="1"/>
          </p:cNvSpPr>
          <p:nvPr>
            <p:ph type="title"/>
          </p:nvPr>
        </p:nvSpPr>
        <p:spPr>
          <a:xfrm>
            <a:off x="507868" y="230189"/>
            <a:ext cx="1117309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62832" y="1905000"/>
            <a:ext cx="10718125"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dropbox.com/s/o5i7xj1elcz4wf5/Electromagnetic%20waves%20used%20in%20communication%20technologies.pdf?dl=0"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sc-online.com/learn/career-clusters/info-tech/cis6108/comparing-analog-and-digital-signals" TargetMode="External"/><Relationship Id="rId2" Type="http://schemas.openxmlformats.org/officeDocument/2006/relationships/hyperlink" Target="http://www.diffen.com/difference/Analog_vs_Digital"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IQr81DNYi3w" TargetMode="External"/><Relationship Id="rId2" Type="http://schemas.openxmlformats.org/officeDocument/2006/relationships/hyperlink" Target="https://www.youtube.com/watch?v=07En6ctrOyU" TargetMode="External"/><Relationship Id="rId1" Type="http://schemas.openxmlformats.org/officeDocument/2006/relationships/slideLayout" Target="../slideLayouts/slideLayout3.xml"/><Relationship Id="rId4" Type="http://schemas.openxmlformats.org/officeDocument/2006/relationships/image" Target="../media/image16.jpg"/></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www.dropbox.com/s/o5i7xj1elcz4wf5/Electromagnetic%20waves%20used%20in%20communication%20technologies.pdf?dl=0" TargetMode="External"/><Relationship Id="rId2" Type="http://schemas.openxmlformats.org/officeDocument/2006/relationships/hyperlink" Target="http://education.ky.gov/comm/Documents/Science%20Connection%20Oct%202014.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1ZcOusmB4Ls&amp;index=128&amp;list=UUHnyfMqiRRG1u-2MsSQLbXA"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www.youtube.com/watch?v=qNf9nzvnd1k"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417" y="762000"/>
            <a:ext cx="10239883" cy="2666499"/>
          </a:xfrm>
        </p:spPr>
        <p:txBody>
          <a:bodyPr/>
          <a:lstStyle/>
          <a:p>
            <a:pPr algn="ctr"/>
            <a:r>
              <a:rPr lang="en-US" dirty="0" smtClean="0"/>
              <a:t>Waves/Digital Communication</a:t>
            </a:r>
            <a:br>
              <a:rPr lang="en-US" dirty="0" smtClean="0"/>
            </a:br>
            <a:r>
              <a:rPr lang="en-US" dirty="0" smtClean="0"/>
              <a:t> June 23, 2015</a:t>
            </a:r>
            <a:br>
              <a:rPr lang="en-US" dirty="0" smtClean="0"/>
            </a:br>
            <a:endParaRPr lang="en-US" dirty="0"/>
          </a:p>
        </p:txBody>
      </p:sp>
      <p:sp>
        <p:nvSpPr>
          <p:cNvPr id="3" name="Subtitle 2"/>
          <p:cNvSpPr>
            <a:spLocks noGrp="1"/>
          </p:cNvSpPr>
          <p:nvPr>
            <p:ph type="subTitle" idx="1"/>
          </p:nvPr>
        </p:nvSpPr>
        <p:spPr>
          <a:xfrm>
            <a:off x="972631" y="3881737"/>
            <a:ext cx="10239883" cy="1528465"/>
          </a:xfrm>
        </p:spPr>
        <p:txBody>
          <a:bodyPr>
            <a:normAutofit/>
          </a:bodyPr>
          <a:lstStyle/>
          <a:p>
            <a:pPr algn="ctr"/>
            <a:r>
              <a:rPr lang="en-US" dirty="0" smtClean="0"/>
              <a:t>Dr. Tom </a:t>
            </a:r>
            <a:r>
              <a:rPr lang="en-US" dirty="0" err="1" smtClean="0"/>
              <a:t>Tretter</a:t>
            </a:r>
            <a:r>
              <a:rPr lang="en-US" dirty="0" smtClean="0"/>
              <a:t>, University of Louisville</a:t>
            </a:r>
          </a:p>
          <a:p>
            <a:pPr algn="ctr"/>
            <a:r>
              <a:rPr lang="en-US" dirty="0" err="1" smtClean="0"/>
              <a:t>Nikkol</a:t>
            </a:r>
            <a:r>
              <a:rPr lang="en-US" dirty="0" smtClean="0"/>
              <a:t> Bauer, Henry </a:t>
            </a:r>
            <a:r>
              <a:rPr lang="en-US" smtClean="0"/>
              <a:t>County Schools</a:t>
            </a:r>
            <a:endParaRPr lang="en-US" dirty="0" smtClean="0"/>
          </a:p>
          <a:p>
            <a:pPr algn="ctr"/>
            <a:r>
              <a:rPr lang="en-US" dirty="0" smtClean="0"/>
              <a:t>Candi Rumsey, KDE/OVEC Science Instructional Specialist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3612" y="2285999"/>
            <a:ext cx="6554788" cy="1447801"/>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7" y="228600"/>
            <a:ext cx="11165020" cy="6019800"/>
          </a:xfrm>
        </p:spPr>
        <p:txBody>
          <a:bodyPr/>
          <a:lstStyle/>
          <a:p>
            <a:r>
              <a:rPr lang="en-US" sz="8000" dirty="0" smtClean="0"/>
              <a:t/>
            </a:r>
            <a:br>
              <a:rPr lang="en-US" sz="8000" dirty="0" smtClean="0"/>
            </a:br>
            <a:r>
              <a:rPr lang="en-US" sz="8000" dirty="0"/>
              <a:t/>
            </a:r>
            <a:br>
              <a:rPr lang="en-US" sz="8000" dirty="0"/>
            </a:br>
            <a:r>
              <a:rPr lang="en-US" sz="8000" dirty="0" smtClean="0"/>
              <a:t/>
            </a:r>
            <a:br>
              <a:rPr lang="en-US" sz="8000" dirty="0" smtClean="0"/>
            </a:br>
            <a:r>
              <a:rPr lang="en-US" sz="8000" dirty="0" smtClean="0"/>
              <a:t>45 Minutes</a:t>
            </a:r>
            <a:endParaRPr lang="en-US" sz="8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7212" y="1066800"/>
            <a:ext cx="6043745" cy="4343400"/>
          </a:xfrm>
          <a:prstGeom prst="rect">
            <a:avLst/>
          </a:prstGeom>
        </p:spPr>
      </p:pic>
    </p:spTree>
    <p:extLst>
      <p:ext uri="{BB962C8B-B14F-4D97-AF65-F5344CB8AC3E}">
        <p14:creationId xmlns:p14="http://schemas.microsoft.com/office/powerpoint/2010/main" val="307623180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7" y="228600"/>
            <a:ext cx="11165020" cy="1994392"/>
          </a:xfrm>
        </p:spPr>
        <p:txBody>
          <a:bodyPr/>
          <a:lstStyle/>
          <a:p>
            <a:r>
              <a:rPr lang="en-US" b="1" u="sng" dirty="0">
                <a:hlinkClick r:id="rId2"/>
              </a:rPr>
              <a:t>Teaching Electromagnetic Waves Used in Communications Technologies</a:t>
            </a:r>
            <a:r>
              <a:rPr lang="en-US" b="1" dirty="0"/>
              <a:t> by Thomas </a:t>
            </a:r>
            <a:r>
              <a:rPr lang="en-US" b="1" dirty="0" err="1"/>
              <a:t>Tretter</a:t>
            </a:r>
            <a:r>
              <a:rPr lang="en-US" b="1" dirty="0"/>
              <a:t> - NSTA's Science Scope</a:t>
            </a:r>
            <a:endParaRPr lang="en-US" dirty="0"/>
          </a:p>
        </p:txBody>
      </p:sp>
      <p:sp>
        <p:nvSpPr>
          <p:cNvPr id="3" name="Text Placeholder 2"/>
          <p:cNvSpPr>
            <a:spLocks noGrp="1"/>
          </p:cNvSpPr>
          <p:nvPr>
            <p:ph type="body" sz="quarter" idx="10"/>
          </p:nvPr>
        </p:nvSpPr>
        <p:spPr>
          <a:xfrm>
            <a:off x="507867" y="2438400"/>
            <a:ext cx="11173090" cy="2550848"/>
          </a:xfrm>
        </p:spPr>
        <p:txBody>
          <a:bodyPr/>
          <a:lstStyle/>
          <a:p>
            <a:pPr marL="0" indent="0">
              <a:buNone/>
            </a:pPr>
            <a:r>
              <a:rPr lang="en-US" dirty="0"/>
              <a:t>https://www.dropbox.com/s/o5i7xj1elcz4wf5/Electromagnetic%20waves%20used%20in%20communication%20technologies.pdf?dl=0</a:t>
            </a:r>
          </a:p>
        </p:txBody>
      </p:sp>
    </p:spTree>
    <p:extLst>
      <p:ext uri="{BB962C8B-B14F-4D97-AF65-F5344CB8AC3E}">
        <p14:creationId xmlns:p14="http://schemas.microsoft.com/office/powerpoint/2010/main" val="595062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7" y="228600"/>
            <a:ext cx="11165020" cy="747897"/>
          </a:xfrm>
        </p:spPr>
        <p:txBody>
          <a:bodyPr/>
          <a:lstStyle/>
          <a:p>
            <a:r>
              <a:rPr lang="en-US" sz="5400" b="1" dirty="0" smtClean="0"/>
              <a:t>How can </a:t>
            </a:r>
            <a:r>
              <a:rPr lang="en-US" sz="5400" b="1" dirty="0"/>
              <a:t>y</a:t>
            </a:r>
            <a:r>
              <a:rPr lang="en-US" sz="5400" b="1" dirty="0" smtClean="0"/>
              <a:t>ou </a:t>
            </a:r>
            <a:r>
              <a:rPr lang="en-US" sz="5400" b="1" dirty="0"/>
              <a:t>t</a:t>
            </a:r>
            <a:r>
              <a:rPr lang="en-US" sz="5400" b="1" dirty="0" smtClean="0"/>
              <a:t>each this to your students?</a:t>
            </a:r>
            <a:endParaRPr lang="en-US" sz="5400" b="1" dirty="0"/>
          </a:p>
        </p:txBody>
      </p:sp>
      <p:sp>
        <p:nvSpPr>
          <p:cNvPr id="3" name="Text Placeholder 2"/>
          <p:cNvSpPr>
            <a:spLocks noGrp="1"/>
          </p:cNvSpPr>
          <p:nvPr>
            <p:ph type="body" sz="quarter" idx="10"/>
          </p:nvPr>
        </p:nvSpPr>
        <p:spPr>
          <a:xfrm>
            <a:off x="507868" y="1411552"/>
            <a:ext cx="11173090" cy="443198"/>
          </a:xfrm>
        </p:spPr>
        <p:txBody>
          <a:bodyPr/>
          <a:lstStyle/>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3412" y="1854750"/>
            <a:ext cx="7050981" cy="4088850"/>
          </a:xfrm>
          <a:prstGeom prst="rect">
            <a:avLst/>
          </a:prstGeom>
        </p:spPr>
      </p:pic>
    </p:spTree>
    <p:extLst>
      <p:ext uri="{BB962C8B-B14F-4D97-AF65-F5344CB8AC3E}">
        <p14:creationId xmlns:p14="http://schemas.microsoft.com/office/powerpoint/2010/main" val="71948979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Analog vs Digital </a:t>
            </a:r>
            <a:endParaRPr lang="en-US" dirty="0"/>
          </a:p>
        </p:txBody>
      </p:sp>
      <p:sp>
        <p:nvSpPr>
          <p:cNvPr id="3" name="Text Placeholder 2"/>
          <p:cNvSpPr>
            <a:spLocks noGrp="1"/>
          </p:cNvSpPr>
          <p:nvPr>
            <p:ph type="body" sz="quarter" idx="10"/>
          </p:nvPr>
        </p:nvSpPr>
        <p:spPr>
          <a:xfrm>
            <a:off x="507868" y="1411552"/>
            <a:ext cx="11173090" cy="3594830"/>
          </a:xfrm>
        </p:spPr>
        <p:txBody>
          <a:bodyPr/>
          <a:lstStyle/>
          <a:p>
            <a:r>
              <a:rPr lang="en-US" dirty="0" smtClean="0"/>
              <a:t>Article</a:t>
            </a:r>
            <a:r>
              <a:rPr lang="en-US" dirty="0"/>
              <a:t>: </a:t>
            </a:r>
            <a:endParaRPr lang="en-US" dirty="0" smtClean="0"/>
          </a:p>
          <a:p>
            <a:pPr marL="0" indent="0">
              <a:buNone/>
            </a:pPr>
            <a:r>
              <a:rPr lang="en-US" dirty="0"/>
              <a:t> </a:t>
            </a:r>
            <a:r>
              <a:rPr lang="en-US" dirty="0">
                <a:hlinkClick r:id="rId2"/>
              </a:rPr>
              <a:t>http://</a:t>
            </a:r>
            <a:r>
              <a:rPr lang="en-US" dirty="0" smtClean="0">
                <a:hlinkClick r:id="rId2"/>
              </a:rPr>
              <a:t>www.diffen.com/difference/Analog_vs_Digita</a:t>
            </a:r>
            <a:r>
              <a:rPr lang="en-US" dirty="0" smtClean="0"/>
              <a:t>l</a:t>
            </a:r>
          </a:p>
          <a:p>
            <a:pPr marL="0" indent="0">
              <a:buNone/>
            </a:pPr>
            <a:endParaRPr lang="en-US" dirty="0"/>
          </a:p>
          <a:p>
            <a:r>
              <a:rPr lang="en-US" u="sng" dirty="0"/>
              <a:t>Computer Animation</a:t>
            </a:r>
            <a:r>
              <a:rPr lang="en-US" u="sng" dirty="0" smtClean="0"/>
              <a:t>:</a:t>
            </a:r>
          </a:p>
          <a:p>
            <a:pPr marL="0" indent="0">
              <a:buNone/>
            </a:pPr>
            <a:r>
              <a:rPr lang="en-US" u="sng" dirty="0" smtClean="0"/>
              <a:t> </a:t>
            </a:r>
            <a:r>
              <a:rPr lang="en-US" dirty="0">
                <a:hlinkClick r:id="rId3"/>
              </a:rPr>
              <a:t>https://www.wisc-online.com/learn/career-clusters/info-tech/cis6108/comparing-analog-and-digital-signals</a:t>
            </a:r>
            <a:endParaRPr lang="en-US" dirty="0"/>
          </a:p>
          <a:p>
            <a:pPr marL="0" indent="0">
              <a:buNone/>
            </a:pPr>
            <a:endParaRPr lang="en-US" dirty="0"/>
          </a:p>
        </p:txBody>
      </p:sp>
    </p:spTree>
    <p:extLst>
      <p:ext uri="{BB962C8B-B14F-4D97-AF65-F5344CB8AC3E}">
        <p14:creationId xmlns:p14="http://schemas.microsoft.com/office/powerpoint/2010/main" val="341068200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0134"/>
            <a:ext cx="11680957" cy="1772793"/>
          </a:xfrm>
        </p:spPr>
        <p:txBody>
          <a:bodyPr/>
          <a:lstStyle/>
          <a:p>
            <a:pPr algn="ctr"/>
            <a:r>
              <a:rPr lang="en-US" sz="8000" b="1" dirty="0" smtClean="0"/>
              <a:t>Born in the </a:t>
            </a:r>
            <a:r>
              <a:rPr lang="en-US" sz="8000" b="1" dirty="0" smtClean="0">
                <a:solidFill>
                  <a:srgbClr val="FF0000"/>
                </a:solidFill>
              </a:rPr>
              <a:t>USA</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Text Placeholder 2"/>
          <p:cNvSpPr>
            <a:spLocks noGrp="1"/>
          </p:cNvSpPr>
          <p:nvPr>
            <p:ph type="body" sz="quarter" idx="10"/>
          </p:nvPr>
        </p:nvSpPr>
        <p:spPr>
          <a:xfrm>
            <a:off x="507868" y="4648200"/>
            <a:ext cx="11173090" cy="1600200"/>
          </a:xfrm>
        </p:spPr>
        <p:txBody>
          <a:bodyPr/>
          <a:lstStyle/>
          <a:p>
            <a:r>
              <a:rPr lang="en-US" dirty="0">
                <a:hlinkClick r:id="rId2"/>
              </a:rPr>
              <a:t>https://</a:t>
            </a:r>
            <a:r>
              <a:rPr lang="en-US" dirty="0" smtClean="0">
                <a:hlinkClick r:id="rId2"/>
              </a:rPr>
              <a:t>www.youtube.com/watch?v=07En6ctrOyU</a:t>
            </a:r>
            <a:endParaRPr lang="en-US" dirty="0" smtClean="0"/>
          </a:p>
          <a:p>
            <a:endParaRPr lang="en-US" dirty="0"/>
          </a:p>
          <a:p>
            <a:r>
              <a:rPr lang="en-US" dirty="0">
                <a:hlinkClick r:id="rId3"/>
              </a:rPr>
              <a:t>https://</a:t>
            </a:r>
            <a:r>
              <a:rPr lang="en-US" dirty="0" smtClean="0">
                <a:hlinkClick r:id="rId3"/>
              </a:rPr>
              <a:t>www.youtube.com/watch?v=IQr81DNYi3w</a:t>
            </a:r>
            <a:endParaRPr lang="en-US" dirty="0" smtClean="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2812" y="1006530"/>
            <a:ext cx="2546416" cy="1689123"/>
          </a:xfrm>
          <a:prstGeom prst="rect">
            <a:avLst/>
          </a:prstGeom>
        </p:spPr>
      </p:pic>
      <p:sp>
        <p:nvSpPr>
          <p:cNvPr id="5" name="Rectangle 4"/>
          <p:cNvSpPr/>
          <p:nvPr/>
        </p:nvSpPr>
        <p:spPr>
          <a:xfrm>
            <a:off x="1903412" y="2874163"/>
            <a:ext cx="8382000" cy="707886"/>
          </a:xfrm>
          <a:prstGeom prst="rect">
            <a:avLst/>
          </a:prstGeom>
        </p:spPr>
        <p:txBody>
          <a:bodyPr wrap="square">
            <a:spAutoFit/>
          </a:bodyPr>
          <a:lstStyle/>
          <a:p>
            <a:r>
              <a:rPr lang="en-US" sz="4000" dirty="0">
                <a:solidFill>
                  <a:srgbClr val="FF0000"/>
                </a:solidFill>
              </a:rPr>
              <a:t>Analog vs Digital  Which is “The Boss” ?</a:t>
            </a:r>
          </a:p>
        </p:txBody>
      </p:sp>
    </p:spTree>
    <p:extLst>
      <p:ext uri="{BB962C8B-B14F-4D97-AF65-F5344CB8AC3E}">
        <p14:creationId xmlns:p14="http://schemas.microsoft.com/office/powerpoint/2010/main" val="77435533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14" y="169499"/>
            <a:ext cx="11165020" cy="914096"/>
          </a:xfrm>
        </p:spPr>
        <p:txBody>
          <a:bodyPr/>
          <a:lstStyle/>
          <a:p>
            <a:pPr algn="ctr"/>
            <a:r>
              <a:rPr lang="en-US" sz="6600" b="1" dirty="0" smtClean="0"/>
              <a:t>Evaluation</a:t>
            </a:r>
            <a:endParaRPr lang="en-US" sz="6600" b="1" dirty="0"/>
          </a:p>
        </p:txBody>
      </p:sp>
      <p:sp>
        <p:nvSpPr>
          <p:cNvPr id="3" name="Text Placeholder 2"/>
          <p:cNvSpPr>
            <a:spLocks noGrp="1"/>
          </p:cNvSpPr>
          <p:nvPr>
            <p:ph type="body" sz="quarter" idx="10"/>
          </p:nvPr>
        </p:nvSpPr>
        <p:spPr>
          <a:xfrm>
            <a:off x="507867" y="390475"/>
            <a:ext cx="11173090" cy="1514526"/>
          </a:xfrm>
        </p:spPr>
        <p:txBody>
          <a:bodyPr/>
          <a:lstStyle/>
          <a:p>
            <a:pPr marL="0" indent="0">
              <a:buNone/>
            </a:pP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0824" y="1442508"/>
            <a:ext cx="6553200" cy="3739092"/>
          </a:xfrm>
          <a:prstGeom prst="rect">
            <a:avLst/>
          </a:prstGeom>
        </p:spPr>
      </p:pic>
      <p:sp>
        <p:nvSpPr>
          <p:cNvPr id="5" name="TextBox 4"/>
          <p:cNvSpPr txBox="1"/>
          <p:nvPr/>
        </p:nvSpPr>
        <p:spPr>
          <a:xfrm>
            <a:off x="2570010" y="4973998"/>
            <a:ext cx="7725128" cy="1446550"/>
          </a:xfrm>
          <a:prstGeom prst="rect">
            <a:avLst/>
          </a:prstGeom>
          <a:noFill/>
        </p:spPr>
        <p:txBody>
          <a:bodyPr wrap="none" rtlCol="0">
            <a:spAutoFit/>
          </a:bodyPr>
          <a:lstStyle/>
          <a:p>
            <a:pPr algn="ctr"/>
            <a:r>
              <a:rPr lang="en-US" sz="8800" dirty="0" smtClean="0">
                <a:solidFill>
                  <a:srgbClr val="FF0000"/>
                </a:solidFill>
              </a:rPr>
              <a:t>WAVE </a:t>
            </a:r>
            <a:r>
              <a:rPr lang="en-US" sz="4400" dirty="0" smtClean="0">
                <a:solidFill>
                  <a:schemeClr val="bg1"/>
                </a:solidFill>
              </a:rPr>
              <a:t> </a:t>
            </a:r>
            <a:r>
              <a:rPr lang="en-US" sz="8800" dirty="0"/>
              <a:t>G</a:t>
            </a:r>
            <a:r>
              <a:rPr lang="en-US" sz="8800" dirty="0" smtClean="0"/>
              <a:t>ood </a:t>
            </a:r>
            <a:r>
              <a:rPr lang="en-US" sz="8800" dirty="0"/>
              <a:t>B</a:t>
            </a:r>
            <a:r>
              <a:rPr lang="en-US" sz="8800" dirty="0" smtClean="0"/>
              <a:t>ye</a:t>
            </a:r>
          </a:p>
        </p:txBody>
      </p:sp>
    </p:spTree>
    <p:extLst>
      <p:ext uri="{BB962C8B-B14F-4D97-AF65-F5344CB8AC3E}">
        <p14:creationId xmlns:p14="http://schemas.microsoft.com/office/powerpoint/2010/main" val="40440949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612" y="1028343"/>
            <a:ext cx="10668000" cy="5386090"/>
          </a:xfrm>
          <a:prstGeom prst="rect">
            <a:avLst/>
          </a:prstGeom>
        </p:spPr>
        <p:txBody>
          <a:bodyPr wrap="square">
            <a:spAutoFit/>
          </a:bodyPr>
          <a:lstStyle/>
          <a:p>
            <a:pPr algn="ctr"/>
            <a:r>
              <a:rPr lang="en-US" sz="4800" b="1" dirty="0">
                <a:solidFill>
                  <a:srgbClr val="022E61"/>
                </a:solidFill>
              </a:rPr>
              <a:t>Today's Targets</a:t>
            </a:r>
          </a:p>
          <a:p>
            <a:r>
              <a:rPr lang="en-US" sz="4400" b="1" i="1" dirty="0">
                <a:solidFill>
                  <a:srgbClr val="022E61"/>
                </a:solidFill>
              </a:rPr>
              <a:t>As a result of today's learning, I will</a:t>
            </a:r>
            <a:r>
              <a:rPr lang="en-US" sz="4400" b="1" i="1" dirty="0" smtClean="0">
                <a:solidFill>
                  <a:srgbClr val="022E61"/>
                </a:solidFill>
              </a:rPr>
              <a:t>:</a:t>
            </a:r>
            <a:r>
              <a:rPr lang="en-US" dirty="0">
                <a:solidFill>
                  <a:srgbClr val="022E61"/>
                </a:solidFill>
              </a:rPr>
              <a:t/>
            </a:r>
            <a:br>
              <a:rPr lang="en-US" dirty="0">
                <a:solidFill>
                  <a:srgbClr val="022E61"/>
                </a:solidFill>
              </a:rPr>
            </a:br>
            <a:endParaRPr lang="en-US" dirty="0">
              <a:solidFill>
                <a:srgbClr val="022E61"/>
              </a:solidFill>
            </a:endParaRPr>
          </a:p>
          <a:p>
            <a:pPr>
              <a:buFont typeface="Arial" panose="020B0604020202020204" pitchFamily="34" charset="0"/>
              <a:buChar char="•"/>
            </a:pPr>
            <a:r>
              <a:rPr lang="en-US" sz="3600" dirty="0">
                <a:solidFill>
                  <a:srgbClr val="022E61"/>
                </a:solidFill>
              </a:rPr>
              <a:t>Deepen my understanding of the DCI – Waves</a:t>
            </a:r>
            <a:br>
              <a:rPr lang="en-US" sz="3600" dirty="0">
                <a:solidFill>
                  <a:srgbClr val="022E61"/>
                </a:solidFill>
              </a:rPr>
            </a:br>
            <a:endParaRPr lang="en-US" sz="3600" dirty="0">
              <a:solidFill>
                <a:srgbClr val="022E61"/>
              </a:solidFill>
            </a:endParaRPr>
          </a:p>
          <a:p>
            <a:pPr>
              <a:buFont typeface="Arial" panose="020B0604020202020204" pitchFamily="34" charset="0"/>
              <a:buChar char="•"/>
            </a:pPr>
            <a:r>
              <a:rPr lang="en-US" sz="3600" dirty="0">
                <a:solidFill>
                  <a:srgbClr val="022E61"/>
                </a:solidFill>
              </a:rPr>
              <a:t>Deepen my understanding of the 3-dimensional teaching/learning of </a:t>
            </a:r>
            <a:r>
              <a:rPr lang="en-US" sz="3600" dirty="0" smtClean="0">
                <a:solidFill>
                  <a:srgbClr val="022E61"/>
                </a:solidFill>
              </a:rPr>
              <a:t>NGSS</a:t>
            </a:r>
          </a:p>
          <a:p>
            <a:pPr>
              <a:buFont typeface="Arial" panose="020B0604020202020204" pitchFamily="34" charset="0"/>
              <a:buChar char="•"/>
            </a:pPr>
            <a:endParaRPr lang="en-US" sz="3600" dirty="0" smtClean="0">
              <a:solidFill>
                <a:srgbClr val="022E61"/>
              </a:solidFill>
            </a:endParaRPr>
          </a:p>
          <a:p>
            <a:r>
              <a:rPr lang="en-US" dirty="0">
                <a:solidFill>
                  <a:srgbClr val="022E61"/>
                </a:solidFill>
              </a:rPr>
              <a:t/>
            </a:r>
            <a:br>
              <a:rPr lang="en-US" dirty="0">
                <a:solidFill>
                  <a:srgbClr val="022E61"/>
                </a:solidFill>
              </a:rPr>
            </a:br>
            <a:endParaRPr lang="en-US" dirty="0">
              <a:solidFill>
                <a:srgbClr val="022E61"/>
              </a:solidFill>
            </a:endParaRPr>
          </a:p>
          <a:p>
            <a:endParaRPr lang="en-US" dirty="0">
              <a:solidFill>
                <a:srgbClr val="022E61"/>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1212" y="4648200"/>
            <a:ext cx="3316087" cy="1560031"/>
          </a:xfrm>
          <a:prstGeom prst="rect">
            <a:avLst/>
          </a:prstGeom>
        </p:spPr>
      </p:pic>
    </p:spTree>
    <p:extLst>
      <p:ext uri="{BB962C8B-B14F-4D97-AF65-F5344CB8AC3E}">
        <p14:creationId xmlns:p14="http://schemas.microsoft.com/office/powerpoint/2010/main" val="167318771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7" y="228601"/>
            <a:ext cx="11165020" cy="664797"/>
          </a:xfrm>
        </p:spPr>
        <p:txBody>
          <a:bodyPr/>
          <a:lstStyle/>
          <a:p>
            <a:pPr algn="ctr"/>
            <a:r>
              <a:rPr lang="en-US" b="1" dirty="0" smtClean="0">
                <a:latin typeface="Comic Sans MS" panose="030F0702030302020204" pitchFamily="66" charset="0"/>
              </a:rPr>
              <a:t>Welcome &amp; Good Morning</a:t>
            </a:r>
            <a:endParaRPr lang="en-US" b="1" dirty="0">
              <a:latin typeface="Comic Sans MS" panose="030F0702030302020204" pitchFamily="66" charset="0"/>
            </a:endParaRPr>
          </a:p>
        </p:txBody>
      </p:sp>
      <p:sp>
        <p:nvSpPr>
          <p:cNvPr id="3" name="Text Placeholder 2"/>
          <p:cNvSpPr>
            <a:spLocks noGrp="1"/>
          </p:cNvSpPr>
          <p:nvPr>
            <p:ph type="body" sz="quarter" idx="10"/>
          </p:nvPr>
        </p:nvSpPr>
        <p:spPr>
          <a:xfrm>
            <a:off x="507868" y="893398"/>
            <a:ext cx="11173090" cy="7078861"/>
          </a:xfrm>
        </p:spPr>
        <p:txBody>
          <a:bodyPr/>
          <a:lstStyle/>
          <a:p>
            <a:pPr marL="0" indent="0">
              <a:buNone/>
            </a:pPr>
            <a:r>
              <a:rPr lang="en-US" dirty="0" smtClean="0"/>
              <a:t>Agenda</a:t>
            </a:r>
          </a:p>
          <a:p>
            <a:pPr>
              <a:buFont typeface="Arial" panose="020B0604020202020204" pitchFamily="34" charset="0"/>
              <a:buChar char="•"/>
            </a:pPr>
            <a:r>
              <a:rPr lang="en-US" sz="2400" dirty="0" smtClean="0"/>
              <a:t>Introduction (15)</a:t>
            </a:r>
          </a:p>
          <a:p>
            <a:pPr>
              <a:buFont typeface="Arial" panose="020B0604020202020204" pitchFamily="34" charset="0"/>
              <a:buChar char="•"/>
            </a:pPr>
            <a:r>
              <a:rPr lang="en-US" sz="2400" dirty="0" smtClean="0"/>
              <a:t>Wave Basics -Transverse(60)</a:t>
            </a:r>
          </a:p>
          <a:p>
            <a:pPr>
              <a:buFont typeface="Arial" panose="020B0604020202020204" pitchFamily="34" charset="0"/>
              <a:buChar char="•"/>
            </a:pPr>
            <a:r>
              <a:rPr lang="en-US" sz="2400" dirty="0" smtClean="0"/>
              <a:t>Exploring Transverse Waves (45)</a:t>
            </a:r>
          </a:p>
          <a:p>
            <a:pPr>
              <a:buFont typeface="Arial" panose="020B0604020202020204" pitchFamily="34" charset="0"/>
              <a:buChar char="•"/>
            </a:pPr>
            <a:r>
              <a:rPr lang="en-US" sz="2400" dirty="0" smtClean="0"/>
              <a:t>Wave Basics- Longitudinal (20)</a:t>
            </a:r>
          </a:p>
          <a:p>
            <a:pPr>
              <a:buFont typeface="Arial" panose="020B0604020202020204" pitchFamily="34" charset="0"/>
              <a:buChar char="•"/>
            </a:pPr>
            <a:r>
              <a:rPr lang="en-US" sz="2400" dirty="0" smtClean="0"/>
              <a:t>Exploring Longitudinal Waves (45)</a:t>
            </a:r>
          </a:p>
          <a:p>
            <a:pPr>
              <a:buFont typeface="Arial" panose="020B0604020202020204" pitchFamily="34" charset="0"/>
              <a:buChar char="•"/>
            </a:pPr>
            <a:r>
              <a:rPr lang="en-US" sz="2400" dirty="0" smtClean="0"/>
              <a:t>Application (10)</a:t>
            </a:r>
          </a:p>
          <a:p>
            <a:pPr>
              <a:buFont typeface="Arial" panose="020B0604020202020204" pitchFamily="34" charset="0"/>
              <a:buChar char="•"/>
            </a:pPr>
            <a:r>
              <a:rPr lang="en-US" sz="2400" dirty="0" smtClean="0"/>
              <a:t>Connections (5)</a:t>
            </a:r>
          </a:p>
          <a:p>
            <a:pPr>
              <a:buFont typeface="Arial" panose="020B0604020202020204" pitchFamily="34" charset="0"/>
              <a:buChar char="•"/>
            </a:pPr>
            <a:r>
              <a:rPr lang="en-US" sz="2400" b="1" dirty="0" smtClean="0">
                <a:solidFill>
                  <a:srgbClr val="FF0000"/>
                </a:solidFill>
              </a:rPr>
              <a:t>Lunch (45)</a:t>
            </a:r>
          </a:p>
          <a:p>
            <a:pPr>
              <a:buFont typeface="Arial" panose="020B0604020202020204" pitchFamily="34" charset="0"/>
              <a:buChar char="•"/>
            </a:pPr>
            <a:r>
              <a:rPr lang="en-US" sz="2400" dirty="0" smtClean="0"/>
              <a:t>EM Waves (15)</a:t>
            </a:r>
          </a:p>
          <a:p>
            <a:pPr>
              <a:buFont typeface="Arial" panose="020B0604020202020204" pitchFamily="34" charset="0"/>
              <a:buChar char="•"/>
            </a:pPr>
            <a:r>
              <a:rPr lang="en-US" sz="2400" dirty="0" smtClean="0"/>
              <a:t>Digital Communications (45)</a:t>
            </a:r>
          </a:p>
          <a:p>
            <a:pPr>
              <a:buFont typeface="Arial" panose="020B0604020202020204" pitchFamily="34" charset="0"/>
              <a:buChar char="•"/>
            </a:pPr>
            <a:r>
              <a:rPr lang="en-US" sz="2400" dirty="0" smtClean="0"/>
              <a:t>Shift to Pedagogy (15)</a:t>
            </a:r>
          </a:p>
          <a:p>
            <a:pPr>
              <a:buFont typeface="Arial" panose="020B0604020202020204" pitchFamily="34" charset="0"/>
              <a:buChar char="•"/>
            </a:pPr>
            <a:r>
              <a:rPr lang="en-US" sz="2400" dirty="0" smtClean="0"/>
              <a:t>Digital Communication Models in the Classroom (45)</a:t>
            </a:r>
          </a:p>
          <a:p>
            <a:pPr>
              <a:buFont typeface="Arial" panose="020B0604020202020204" pitchFamily="34" charset="0"/>
              <a:buChar char="•"/>
            </a:pPr>
            <a:r>
              <a:rPr lang="en-US" sz="2400" dirty="0" smtClean="0"/>
              <a:t>Connections (15)</a:t>
            </a:r>
          </a:p>
          <a:p>
            <a:pPr>
              <a:buFont typeface="Arial" panose="020B0604020202020204" pitchFamily="34" charset="0"/>
              <a:buChar char="•"/>
            </a:pPr>
            <a:r>
              <a:rPr lang="en-US" sz="2400" dirty="0" smtClean="0"/>
              <a:t>Evaluations</a:t>
            </a:r>
          </a:p>
          <a:p>
            <a:pPr>
              <a:buFont typeface="Arial" panose="020B0604020202020204" pitchFamily="34" charset="0"/>
              <a:buChar char="•"/>
            </a:pPr>
            <a:endParaRPr lang="en-US" sz="2400" dirty="0" smtClean="0"/>
          </a:p>
          <a:p>
            <a:pPr>
              <a:buFont typeface="Arial" panose="020B0604020202020204" pitchFamily="34" charset="0"/>
              <a:buChar char="•"/>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4413" y="1295400"/>
            <a:ext cx="4740572" cy="3429000"/>
          </a:xfrm>
          <a:prstGeom prst="rect">
            <a:avLst/>
          </a:prstGeom>
        </p:spPr>
      </p:pic>
    </p:spTree>
    <p:extLst>
      <p:ext uri="{BB962C8B-B14F-4D97-AF65-F5344CB8AC3E}">
        <p14:creationId xmlns:p14="http://schemas.microsoft.com/office/powerpoint/2010/main" val="27003573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51007516"/>
              </p:ext>
            </p:extLst>
          </p:nvPr>
        </p:nvGraphicFramePr>
        <p:xfrm>
          <a:off x="379412" y="457200"/>
          <a:ext cx="10972800" cy="5257800"/>
        </p:xfrm>
        <a:graphic>
          <a:graphicData uri="http://schemas.openxmlformats.org/drawingml/2006/table">
            <a:tbl>
              <a:tblPr firstRow="1" firstCol="1" bandRow="1">
                <a:tableStyleId>{5C22544A-7EE6-4342-B048-85BDC9FD1C3A}</a:tableStyleId>
              </a:tblPr>
              <a:tblGrid>
                <a:gridCol w="1260663"/>
                <a:gridCol w="9712137"/>
              </a:tblGrid>
              <a:tr h="3011246">
                <a:tc>
                  <a:txBody>
                    <a:bodyPr/>
                    <a:lstStyle/>
                    <a:p>
                      <a:pPr marL="0" marR="0">
                        <a:spcBef>
                          <a:spcPts val="0"/>
                        </a:spcBef>
                        <a:spcAft>
                          <a:spcPts val="0"/>
                        </a:spcAft>
                      </a:pPr>
                      <a:r>
                        <a:rPr lang="en-US" sz="2400" dirty="0">
                          <a:solidFill>
                            <a:schemeClr val="bg1"/>
                          </a:solidFill>
                          <a:effectLst/>
                        </a:rPr>
                        <a:t>4-PS4-1.</a:t>
                      </a:r>
                      <a:endParaRPr lang="en-US" sz="2400" dirty="0">
                        <a:solidFill>
                          <a:schemeClr val="bg1"/>
                        </a:solidFill>
                        <a:effectLst/>
                        <a:latin typeface="Times New Roman" panose="02020603050405020304" pitchFamily="18" charset="0"/>
                        <a:ea typeface="Calibri" panose="020F0502020204030204" pitchFamily="34" charset="0"/>
                      </a:endParaRPr>
                    </a:p>
                  </a:txBody>
                  <a:tcPr marL="0" marR="142875" marT="0" marB="0"/>
                </a:tc>
                <a:tc>
                  <a:txBody>
                    <a:bodyPr/>
                    <a:lstStyle/>
                    <a:p>
                      <a:pPr marL="0" marR="0">
                        <a:spcBef>
                          <a:spcPts val="0"/>
                        </a:spcBef>
                        <a:spcAft>
                          <a:spcPts val="0"/>
                        </a:spcAft>
                      </a:pPr>
                      <a:r>
                        <a:rPr lang="en-US" sz="2400" dirty="0">
                          <a:solidFill>
                            <a:schemeClr val="bg1"/>
                          </a:solidFill>
                          <a:effectLst/>
                        </a:rPr>
                        <a:t>Develop a model of waves to describe patterns in terms of amplitude and wavelength and that waves can cause objects to move. [Clarification Statement: Examples of models could include diagrams, analogies, and physical models </a:t>
                      </a:r>
                      <a:r>
                        <a:rPr lang="en-US" sz="2400" strike="sngStrike" dirty="0">
                          <a:solidFill>
                            <a:schemeClr val="bg1"/>
                          </a:solidFill>
                          <a:effectLst/>
                        </a:rPr>
                        <a:t>using wire</a:t>
                      </a:r>
                      <a:r>
                        <a:rPr lang="en-US" sz="2400" dirty="0">
                          <a:solidFill>
                            <a:schemeClr val="bg1"/>
                          </a:solidFill>
                          <a:effectLst/>
                        </a:rPr>
                        <a:t> to illustrate wavelength and amplitude of waves.] [Assessment Boundary: Assessment does not include interference effects, electromagnetic waves, non-periodic waves, or quantitative models of amplitude and wavelength.]</a:t>
                      </a:r>
                      <a:endParaRPr lang="en-US" sz="2400" dirty="0">
                        <a:solidFill>
                          <a:schemeClr val="bg1"/>
                        </a:solidFill>
                        <a:effectLst/>
                        <a:latin typeface="Times New Roman" panose="02020603050405020304" pitchFamily="18" charset="0"/>
                        <a:ea typeface="Calibri" panose="020F0502020204030204" pitchFamily="34" charset="0"/>
                      </a:endParaRPr>
                    </a:p>
                  </a:txBody>
                  <a:tcPr marL="0" marR="0" marT="0" marB="95250"/>
                </a:tc>
              </a:tr>
              <a:tr h="2246554">
                <a:tc>
                  <a:txBody>
                    <a:bodyPr/>
                    <a:lstStyle/>
                    <a:p>
                      <a:pPr marL="0" marR="0">
                        <a:spcBef>
                          <a:spcPts val="0"/>
                        </a:spcBef>
                        <a:spcAft>
                          <a:spcPts val="0"/>
                        </a:spcAft>
                      </a:pPr>
                      <a:r>
                        <a:rPr lang="en-US" sz="2400" dirty="0">
                          <a:solidFill>
                            <a:schemeClr val="bg1"/>
                          </a:solidFill>
                          <a:effectLst/>
                        </a:rPr>
                        <a:t>4-PS4-3.</a:t>
                      </a:r>
                      <a:endParaRPr lang="en-US" sz="2400" dirty="0">
                        <a:solidFill>
                          <a:schemeClr val="bg1"/>
                        </a:solidFill>
                        <a:effectLst/>
                        <a:latin typeface="Times New Roman" panose="02020603050405020304" pitchFamily="18" charset="0"/>
                        <a:ea typeface="Calibri" panose="020F0502020204030204" pitchFamily="34" charset="0"/>
                      </a:endParaRPr>
                    </a:p>
                  </a:txBody>
                  <a:tcPr marL="0" marR="142875" marT="0" marB="0"/>
                </a:tc>
                <a:tc>
                  <a:txBody>
                    <a:bodyPr/>
                    <a:lstStyle/>
                    <a:p>
                      <a:pPr marL="0" marR="0">
                        <a:spcBef>
                          <a:spcPts val="0"/>
                        </a:spcBef>
                        <a:spcAft>
                          <a:spcPts val="0"/>
                        </a:spcAft>
                      </a:pPr>
                      <a:r>
                        <a:rPr lang="en-US" sz="2400" dirty="0">
                          <a:solidFill>
                            <a:schemeClr val="bg1"/>
                          </a:solidFill>
                          <a:effectLst/>
                        </a:rPr>
                        <a:t>Generate and compare multiple solutions that use patterns to transfer information.* [Clarification Statement: Examples of solutions could include drums sending coded information through sound waves, using a grid of 1’s and 0’s representing black and white to send information about a picture, and using Morse code to send text.]</a:t>
                      </a:r>
                      <a:endParaRPr lang="en-US" sz="2400" dirty="0">
                        <a:solidFill>
                          <a:schemeClr val="bg1"/>
                        </a:solidFill>
                        <a:effectLst/>
                        <a:latin typeface="Times New Roman" panose="02020603050405020304" pitchFamily="18" charset="0"/>
                        <a:ea typeface="Calibri" panose="020F0502020204030204" pitchFamily="34" charset="0"/>
                      </a:endParaRPr>
                    </a:p>
                  </a:txBody>
                  <a:tcPr marL="0" marR="0" marT="0" marB="95250"/>
                </a:tc>
              </a:tr>
            </a:tbl>
          </a:graphicData>
        </a:graphic>
      </p:graphicFrame>
    </p:spTree>
    <p:extLst>
      <p:ext uri="{BB962C8B-B14F-4D97-AF65-F5344CB8AC3E}">
        <p14:creationId xmlns:p14="http://schemas.microsoft.com/office/powerpoint/2010/main" val="38551311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6612600"/>
              </p:ext>
            </p:extLst>
          </p:nvPr>
        </p:nvGraphicFramePr>
        <p:xfrm>
          <a:off x="227011" y="1143000"/>
          <a:ext cx="11734801" cy="5029200"/>
        </p:xfrm>
        <a:graphic>
          <a:graphicData uri="http://schemas.openxmlformats.org/drawingml/2006/table">
            <a:tbl>
              <a:tblPr>
                <a:tableStyleId>{5C22544A-7EE6-4342-B048-85BDC9FD1C3A}</a:tableStyleId>
              </a:tblPr>
              <a:tblGrid>
                <a:gridCol w="11734801"/>
              </a:tblGrid>
              <a:tr h="508571">
                <a:tc>
                  <a:txBody>
                    <a:bodyPr/>
                    <a:lstStyle/>
                    <a:p>
                      <a:pPr marL="0" marR="0" algn="l">
                        <a:spcBef>
                          <a:spcPts val="0"/>
                        </a:spcBef>
                        <a:spcAft>
                          <a:spcPts val="0"/>
                        </a:spcAft>
                      </a:pPr>
                      <a:r>
                        <a:rPr lang="en-US" sz="2000" dirty="0">
                          <a:effectLst/>
                        </a:rPr>
                        <a:t>MS</a:t>
                      </a:r>
                      <a:r>
                        <a:rPr lang="en-US" sz="2000" dirty="0" smtClean="0">
                          <a:effectLst/>
                        </a:rPr>
                        <a:t>. Waves </a:t>
                      </a:r>
                      <a:r>
                        <a:rPr lang="en-US" sz="2000" dirty="0">
                          <a:effectLst/>
                        </a:rPr>
                        <a:t>and Electromagnetic Radiation </a:t>
                      </a:r>
                      <a:endParaRPr lang="en-US" sz="2000" dirty="0">
                        <a:effectLst/>
                        <a:latin typeface="Times New Roman" panose="02020603050405020304" pitchFamily="18" charset="0"/>
                        <a:ea typeface="Calibri" panose="020F0502020204030204" pitchFamily="34" charset="0"/>
                      </a:endParaRPr>
                    </a:p>
                  </a:txBody>
                  <a:tcPr marL="68580" marR="68580" marT="0" marB="0"/>
                </a:tc>
              </a:tr>
              <a:tr h="4520629">
                <a:tc>
                  <a:txBody>
                    <a:bodyPr/>
                    <a:lstStyle/>
                    <a:p>
                      <a:pPr marL="0" marR="0" algn="l">
                        <a:spcBef>
                          <a:spcPts val="0"/>
                        </a:spcBef>
                        <a:spcAft>
                          <a:spcPts val="0"/>
                        </a:spcAft>
                      </a:pPr>
                      <a:r>
                        <a:rPr lang="en-US" sz="2000" dirty="0">
                          <a:effectLst/>
                        </a:rPr>
                        <a:t>Students who demonstrate understanding can: </a:t>
                      </a:r>
                    </a:p>
                    <a:p>
                      <a:pPr marL="685800" marR="0" indent="-685800" algn="l">
                        <a:spcBef>
                          <a:spcPts val="0"/>
                        </a:spcBef>
                        <a:spcAft>
                          <a:spcPts val="0"/>
                        </a:spcAft>
                        <a:tabLst>
                          <a:tab pos="685800" algn="l"/>
                        </a:tabLst>
                      </a:pPr>
                      <a:r>
                        <a:rPr lang="en-US" sz="2000" dirty="0">
                          <a:effectLst/>
                        </a:rPr>
                        <a:t>07-PS4-1. 	Use mathematical representations to describe a simple model for waves that includes how the amplitude of a wave is related to the energy in a wave. [Clarification Statement: Emphasis is on describing waves with both qualitative and quantitative thinking.] [Assessment Boundary: Assessment does not include electromagnetic waves and is limited to standard repeating waves.] </a:t>
                      </a:r>
                    </a:p>
                    <a:p>
                      <a:pPr marL="685800" marR="0" indent="-685800" algn="l">
                        <a:spcBef>
                          <a:spcPts val="0"/>
                        </a:spcBef>
                        <a:spcAft>
                          <a:spcPts val="0"/>
                        </a:spcAft>
                        <a:tabLst>
                          <a:tab pos="685800" algn="l"/>
                        </a:tabLst>
                      </a:pPr>
                      <a:r>
                        <a:rPr lang="en-US" sz="2000" dirty="0">
                          <a:effectLst/>
                        </a:rPr>
                        <a:t>07-PS4-3. 	Integrate qualitative scientific and technical information to support the claim that digitized signals are a more reliable way to encode and transmit information than analog signals. [Clarification Statement: Emphasis is on a basic understanding that waves can be used for communication purposes. Examples could include using fiber optic cable to transmit light pulses, radio wave pulses in </a:t>
                      </a:r>
                      <a:r>
                        <a:rPr lang="en-US" sz="2000" dirty="0" err="1">
                          <a:effectLst/>
                        </a:rPr>
                        <a:t>wifi</a:t>
                      </a:r>
                      <a:r>
                        <a:rPr lang="en-US" sz="2000" dirty="0">
                          <a:effectLst/>
                        </a:rPr>
                        <a:t> devices, and conversion of stored binary patterns to make sound or text on a computer screen.] [Assessment Boundary: Assessment does not include binary counting. Assessment does not include the specific mechanism of any given device.] </a:t>
                      </a:r>
                    </a:p>
                    <a:p>
                      <a:pPr marL="0" marR="0" algn="l">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84039384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a:xfrm>
            <a:off x="507868" y="1411552"/>
            <a:ext cx="11173090" cy="2954655"/>
          </a:xfrm>
        </p:spPr>
        <p:txBody>
          <a:bodyPr/>
          <a:lstStyle/>
          <a:p>
            <a:pPr marL="0" indent="0">
              <a:buNone/>
            </a:pPr>
            <a:r>
              <a:rPr lang="en-US" b="1" u="sng" dirty="0">
                <a:hlinkClick r:id="rId2"/>
              </a:rPr>
              <a:t>Interactive Introduction to Foundational Characteristics of Waves</a:t>
            </a:r>
            <a:r>
              <a:rPr lang="en-US" b="1" dirty="0"/>
              <a:t> by Thomas </a:t>
            </a:r>
            <a:r>
              <a:rPr lang="en-US" b="1" dirty="0" err="1"/>
              <a:t>Tretter</a:t>
            </a:r>
            <a:r>
              <a:rPr lang="en-US" b="1" dirty="0"/>
              <a:t> - KY's Science Connection </a:t>
            </a:r>
            <a:endParaRPr lang="en-US" b="1" dirty="0" smtClean="0"/>
          </a:p>
          <a:p>
            <a:endParaRPr lang="en-US" b="1" dirty="0" smtClean="0"/>
          </a:p>
          <a:p>
            <a:pPr marL="0" indent="0">
              <a:buNone/>
            </a:pPr>
            <a:r>
              <a:rPr lang="en-US" dirty="0" smtClean="0">
                <a:hlinkClick r:id="rId3"/>
              </a:rPr>
              <a:t>https</a:t>
            </a:r>
            <a:r>
              <a:rPr lang="en-US" dirty="0">
                <a:hlinkClick r:id="rId3"/>
              </a:rPr>
              <a:t>://</a:t>
            </a:r>
            <a:r>
              <a:rPr lang="en-US" dirty="0" smtClean="0">
                <a:hlinkClick r:id="rId3"/>
              </a:rPr>
              <a:t>www.dropbox.com/s/o5i7xj1elcz4wf5/Electromagnetic%20waves%20used%20in%20communication%20technologies.pdf?dl=0</a:t>
            </a:r>
            <a:endParaRPr lang="en-US" dirty="0" smtClean="0"/>
          </a:p>
          <a:p>
            <a:pPr marL="0" indent="0">
              <a:buNone/>
            </a:pPr>
            <a:endParaRPr lang="en-US" dirty="0"/>
          </a:p>
        </p:txBody>
      </p:sp>
    </p:spTree>
    <p:extLst>
      <p:ext uri="{BB962C8B-B14F-4D97-AF65-F5344CB8AC3E}">
        <p14:creationId xmlns:p14="http://schemas.microsoft.com/office/powerpoint/2010/main" val="6271353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7" y="228600"/>
            <a:ext cx="11165020" cy="1412694"/>
          </a:xfrm>
        </p:spPr>
        <p:txBody>
          <a:bodyPr/>
          <a:lstStyle/>
          <a:p>
            <a:pPr algn="ctr"/>
            <a:r>
              <a:rPr lang="en-US" sz="5400" b="1" dirty="0"/>
              <a:t>Sound + Fire = Rubens' Tube</a:t>
            </a:r>
            <a:r>
              <a:rPr lang="en-US" dirty="0"/>
              <a:t/>
            </a:r>
            <a:br>
              <a:rPr lang="en-US" dirty="0"/>
            </a:br>
            <a:endParaRPr lang="en-US" dirty="0"/>
          </a:p>
        </p:txBody>
      </p:sp>
      <p:sp>
        <p:nvSpPr>
          <p:cNvPr id="3" name="Content Placeholder 2"/>
          <p:cNvSpPr>
            <a:spLocks noGrp="1"/>
          </p:cNvSpPr>
          <p:nvPr>
            <p:ph idx="1"/>
          </p:nvPr>
        </p:nvSpPr>
        <p:spPr>
          <a:xfrm>
            <a:off x="507868" y="1412875"/>
            <a:ext cx="11173090" cy="1428083"/>
          </a:xfrm>
        </p:spPr>
        <p:txBody>
          <a:bodyPr/>
          <a:lstStyle/>
          <a:p>
            <a:r>
              <a:rPr lang="en-US" u="sng" dirty="0" smtClean="0">
                <a:hlinkClick r:id="rId2"/>
              </a:rPr>
              <a:t>http</a:t>
            </a:r>
            <a:r>
              <a:rPr lang="en-US" u="sng" dirty="0">
                <a:hlinkClick r:id="rId2"/>
              </a:rPr>
              <a:t>://www.youtube.com/watch?v=1ZcOusmB4Ls&amp;index=128&amp;list=UUHnyfMqiRRG1u-2MsSQLbXA</a:t>
            </a:r>
            <a:endParaRPr lang="en-US" dirty="0"/>
          </a:p>
          <a:p>
            <a:endParaRPr lang="en-US" dirty="0"/>
          </a:p>
        </p:txBody>
      </p:sp>
    </p:spTree>
    <p:extLst>
      <p:ext uri="{BB962C8B-B14F-4D97-AF65-F5344CB8AC3E}">
        <p14:creationId xmlns:p14="http://schemas.microsoft.com/office/powerpoint/2010/main" val="248789562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Can You Hear Me Now????</a:t>
            </a:r>
            <a:endParaRPr lang="en-US" dirty="0"/>
          </a:p>
        </p:txBody>
      </p:sp>
      <p:sp>
        <p:nvSpPr>
          <p:cNvPr id="3" name="Content Placeholder 2"/>
          <p:cNvSpPr>
            <a:spLocks noGrp="1"/>
          </p:cNvSpPr>
          <p:nvPr>
            <p:ph idx="1"/>
          </p:nvPr>
        </p:nvSpPr>
        <p:spPr>
          <a:xfrm>
            <a:off x="507868" y="1412875"/>
            <a:ext cx="11173090" cy="984885"/>
          </a:xfrm>
        </p:spPr>
        <p:txBody>
          <a:bodyPr/>
          <a:lstStyle/>
          <a:p>
            <a:r>
              <a:rPr lang="en-US" u="sng" dirty="0">
                <a:hlinkClick r:id="rId2"/>
              </a:rPr>
              <a:t>http://</a:t>
            </a:r>
            <a:r>
              <a:rPr lang="en-US" u="sng" dirty="0" smtClean="0">
                <a:hlinkClick r:id="rId2"/>
              </a:rPr>
              <a:t>www.youtube.com/watch?v=qNf9nzvnd1k</a:t>
            </a:r>
            <a:endParaRPr lang="en-US" u="sng" dirty="0" smtClean="0"/>
          </a:p>
          <a:p>
            <a:pPr marL="0"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6412" y="3201036"/>
            <a:ext cx="5105400" cy="2681288"/>
          </a:xfrm>
          <a:prstGeom prst="rect">
            <a:avLst/>
          </a:prstGeom>
        </p:spPr>
      </p:pic>
    </p:spTree>
    <p:extLst>
      <p:ext uri="{BB962C8B-B14F-4D97-AF65-F5344CB8AC3E}">
        <p14:creationId xmlns:p14="http://schemas.microsoft.com/office/powerpoint/2010/main" val="421363528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7" y="228600"/>
            <a:ext cx="11165020" cy="6731073"/>
          </a:xfrm>
        </p:spPr>
        <p:txBody>
          <a:bodyPr/>
          <a:lstStyle/>
          <a:p>
            <a:pPr algn="ctr"/>
            <a:r>
              <a:rPr lang="en-US" dirty="0" smtClean="0"/>
              <a:t/>
            </a:r>
            <a:br>
              <a:rPr lang="en-US" dirty="0" smtClean="0"/>
            </a:br>
            <a:r>
              <a:rPr lang="en-US" sz="5400" b="1" dirty="0" smtClean="0"/>
              <a:t>Table Talk</a:t>
            </a:r>
            <a:r>
              <a:rPr lang="en-US" dirty="0"/>
              <a:t/>
            </a:r>
            <a:br>
              <a:rPr lang="en-US" dirty="0"/>
            </a:br>
            <a:r>
              <a:rPr lang="en-US" dirty="0" smtClean="0"/>
              <a:t/>
            </a:r>
            <a:br>
              <a:rPr lang="en-US" dirty="0" smtClean="0"/>
            </a:br>
            <a:r>
              <a:rPr lang="en-US" dirty="0" smtClean="0"/>
              <a:t>How do your experiences this morning support 3-Dimensional  learning?  Share!!</a:t>
            </a:r>
            <a:br>
              <a:rPr lang="en-US" dirty="0" smtClean="0"/>
            </a:br>
            <a:r>
              <a:rPr lang="en-US" dirty="0"/>
              <a:t/>
            </a:r>
            <a:br>
              <a:rPr lang="en-US" dirty="0"/>
            </a:br>
            <a:r>
              <a:rPr lang="en-US" dirty="0" smtClean="0"/>
              <a:t>How will you shift instruction?</a:t>
            </a:r>
            <a:br>
              <a:rPr lang="en-US" dirty="0" smtClean="0"/>
            </a:br>
            <a:r>
              <a:rPr lang="en-US" dirty="0"/>
              <a:t/>
            </a:r>
            <a:br>
              <a:rPr lang="en-US" dirty="0"/>
            </a:br>
            <a:r>
              <a:rPr lang="en-US" dirty="0" smtClean="0"/>
              <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1812" y="381000"/>
            <a:ext cx="2194560" cy="1828800"/>
          </a:xfrm>
          <a:prstGeom prst="rect">
            <a:avLst/>
          </a:prstGeom>
        </p:spPr>
      </p:pic>
    </p:spTree>
    <p:extLst>
      <p:ext uri="{BB962C8B-B14F-4D97-AF65-F5344CB8AC3E}">
        <p14:creationId xmlns:p14="http://schemas.microsoft.com/office/powerpoint/2010/main" val="8746333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Light Grey Segoe 16X9_TP10286755">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White with Courier font for code slides">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FDFCCC-0EE0-4A93-AEF6-FEC9AF2660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(Lt. gray design -- widescreen)</Template>
  <TotalTime>426</TotalTime>
  <Words>311</Words>
  <Application>Microsoft Office PowerPoint</Application>
  <PresentationFormat>Custom</PresentationFormat>
  <Paragraphs>65</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Comic Sans MS</vt:lpstr>
      <vt:lpstr>Courier New</vt:lpstr>
      <vt:lpstr>Times New Roman</vt:lpstr>
      <vt:lpstr>Wingdings</vt:lpstr>
      <vt:lpstr>1_Light Grey Segoe 16X9_TP10286755</vt:lpstr>
      <vt:lpstr>White with Courier font for code slides</vt:lpstr>
      <vt:lpstr>Waves/Digital Communication  June 23, 2015 </vt:lpstr>
      <vt:lpstr>PowerPoint Presentation</vt:lpstr>
      <vt:lpstr>Welcome &amp; Good Morning</vt:lpstr>
      <vt:lpstr>PowerPoint Presentation</vt:lpstr>
      <vt:lpstr>PowerPoint Presentation</vt:lpstr>
      <vt:lpstr>PowerPoint Presentation</vt:lpstr>
      <vt:lpstr>Sound + Fire = Rubens' Tube </vt:lpstr>
      <vt:lpstr>Can You Hear Me Now????</vt:lpstr>
      <vt:lpstr> Table Talk  How do your experiences this morning support 3-Dimensional  learning?  Share!!  How will you shift instruction?   </vt:lpstr>
      <vt:lpstr>   45 Minutes</vt:lpstr>
      <vt:lpstr>Teaching Electromagnetic Waves Used in Communications Technologies by Thomas Tretter - NSTA's Science Scope</vt:lpstr>
      <vt:lpstr>How can you teach this to your students?</vt:lpstr>
      <vt:lpstr> Analog vs Digital </vt:lpstr>
      <vt:lpstr>Born in the USA </vt:lpstr>
      <vt:lpstr>Evaluation</vt:lpstr>
    </vt:vector>
  </TitlesOfParts>
  <Company>KDE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Waves/Digital Communication   June 23, 2015</dc:title>
  <dc:creator>Rumsey, Candance - Division of Program Standards</dc:creator>
  <cp:keywords/>
  <cp:lastModifiedBy>Rumsey, Candance - Division of Program Standards</cp:lastModifiedBy>
  <cp:revision>25</cp:revision>
  <dcterms:created xsi:type="dcterms:W3CDTF">2015-06-23T00:34:36Z</dcterms:created>
  <dcterms:modified xsi:type="dcterms:W3CDTF">2015-06-23T19:52:47Z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TC102867559990</vt:lpwstr>
  </property>
</Properties>
</file>